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2" r:id="rId6"/>
    <p:sldMasterId id="2147483661" r:id="rId7"/>
    <p:sldMasterId id="214748366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Lst>
  <p:sldSz cy="6858000" cx="12192000"/>
  <p:notesSz cx="6807200" cy="9939325"/>
  <p:embeddedFontLst>
    <p:embeddedFont>
      <p:font typeface="Tahoma"/>
      <p:regular r:id="rId47"/>
      <p:bold r:id="rId48"/>
    </p:embeddedFont>
    <p:embeddedFont>
      <p:font typeface="Quattrocento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53" roundtripDataSignature="AMtx7mgC+XDi7seXW9mM1CAz7cOcOzTh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15A072-E57A-4514-9E70-B4794F795FC9}">
  <a:tblStyle styleId="{C215A072-E57A-4514-9E70-B4794F795FC9}"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127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19C17DD4-D237-4C3E-9B93-DF56EEFBEE23}"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EC190E6-E4E3-4A6E-83DD-F9A46E914B30}" styleName="Table_2">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Tahoma-bold.fntdata"/><Relationship Id="rId47" Type="http://schemas.openxmlformats.org/officeDocument/2006/relationships/font" Target="fonts/Tahoma-regular.fntdata"/><Relationship Id="rId49" Type="http://schemas.openxmlformats.org/officeDocument/2006/relationships/font" Target="fonts/QuattrocentoSans-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QuattrocentoSans-italic.fntdata"/><Relationship Id="rId50" Type="http://schemas.openxmlformats.org/officeDocument/2006/relationships/font" Target="fonts/QuattrocentoSans-bold.fntdata"/><Relationship Id="rId53" Type="http://customschemas.google.com/relationships/presentationmetadata" Target="metadata"/><Relationship Id="rId52" Type="http://schemas.openxmlformats.org/officeDocument/2006/relationships/font" Target="fonts/QuattrocentoSans-boldItalic.fntdata"/><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 y="0"/>
            <a:ext cx="2949787" cy="496967"/>
          </a:xfrm>
          <a:prstGeom prst="rect">
            <a:avLst/>
          </a:prstGeom>
          <a:noFill/>
          <a:ln>
            <a:noFill/>
          </a:ln>
        </p:spPr>
        <p:txBody>
          <a:bodyPr anchorCtr="0" anchor="t" bIns="46100" lIns="92225" spcFirstLastPara="1" rIns="92225" wrap="square" tIns="461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5838" y="0"/>
            <a:ext cx="2949787" cy="496967"/>
          </a:xfrm>
          <a:prstGeom prst="rect">
            <a:avLst/>
          </a:prstGeom>
          <a:noFill/>
          <a:ln>
            <a:noFill/>
          </a:ln>
        </p:spPr>
        <p:txBody>
          <a:bodyPr anchorCtr="0" anchor="t" bIns="46100" lIns="92225" spcFirstLastPara="1" rIns="92225" wrap="square" tIns="461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0721" y="4721187"/>
            <a:ext cx="5445760" cy="4472702"/>
          </a:xfrm>
          <a:prstGeom prst="rect">
            <a:avLst/>
          </a:prstGeom>
          <a:noFill/>
          <a:ln>
            <a:noFill/>
          </a:ln>
        </p:spPr>
        <p:txBody>
          <a:bodyPr anchorCtr="0" anchor="t" bIns="46100" lIns="92225" spcFirstLastPara="1" rIns="92225" wrap="square" tIns="461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1" y="9440646"/>
            <a:ext cx="2949787" cy="496967"/>
          </a:xfrm>
          <a:prstGeom prst="rect">
            <a:avLst/>
          </a:prstGeom>
          <a:noFill/>
          <a:ln>
            <a:noFill/>
          </a:ln>
        </p:spPr>
        <p:txBody>
          <a:bodyPr anchorCtr="0" anchor="b" bIns="46100" lIns="92225" spcFirstLastPara="1" rIns="92225" wrap="square" tIns="461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5838" y="9440646"/>
            <a:ext cx="2949787" cy="496967"/>
          </a:xfrm>
          <a:prstGeom prst="rect">
            <a:avLst/>
          </a:prstGeom>
          <a:noFill/>
          <a:ln>
            <a:noFill/>
          </a:ln>
        </p:spPr>
        <p:txBody>
          <a:bodyPr anchorCtr="0" anchor="b" bIns="46100" lIns="92225" spcFirstLastPara="1" rIns="92225" wrap="square" tIns="46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2: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202" name="Google Shape;202;p22: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1: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426" name="Google Shape;426;p31: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2: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439" name="Google Shape;439;p32: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3: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447" name="Google Shape;447;p33: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4: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454" name="Google Shape;454;p34: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5: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461" name="Google Shape;461;p35: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6: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p36:notes"/>
          <p:cNvSpPr txBox="1"/>
          <p:nvPr>
            <p:ph idx="1" type="body"/>
          </p:nvPr>
        </p:nvSpPr>
        <p:spPr>
          <a:xfrm>
            <a:off x="680721" y="4721187"/>
            <a:ext cx="5445760" cy="4472702"/>
          </a:xfrm>
          <a:prstGeom prst="rect">
            <a:avLst/>
          </a:prstGeom>
          <a:noFill/>
          <a:ln>
            <a:noFill/>
          </a:ln>
        </p:spPr>
        <p:txBody>
          <a:bodyPr anchorCtr="0" anchor="t" bIns="46100" lIns="92225" spcFirstLastPara="1" rIns="92225" wrap="square" tIns="46100">
            <a:noAutofit/>
          </a:bodyPr>
          <a:lstStyle/>
          <a:p>
            <a:pPr indent="-228600" lvl="0" marL="457200" marR="0" rtl="0" algn="l">
              <a:lnSpc>
                <a:spcPct val="100000"/>
              </a:lnSpc>
              <a:spcBef>
                <a:spcPts val="0"/>
              </a:spcBef>
              <a:spcAft>
                <a:spcPts val="0"/>
              </a:spcAft>
              <a:buSzPts val="1400"/>
              <a:buNone/>
            </a:pPr>
            <a:r>
              <a:t/>
            </a:r>
            <a:endParaRPr/>
          </a:p>
        </p:txBody>
      </p:sp>
      <p:sp>
        <p:nvSpPr>
          <p:cNvPr id="480" name="Google Shape;480;p36:notes"/>
          <p:cNvSpPr txBox="1"/>
          <p:nvPr>
            <p:ph idx="12" type="sldNum"/>
          </p:nvPr>
        </p:nvSpPr>
        <p:spPr>
          <a:xfrm>
            <a:off x="3855838" y="9440646"/>
            <a:ext cx="2949787" cy="496967"/>
          </a:xfrm>
          <a:prstGeom prst="rect">
            <a:avLst/>
          </a:prstGeom>
          <a:noFill/>
          <a:ln>
            <a:noFill/>
          </a:ln>
        </p:spPr>
        <p:txBody>
          <a:bodyPr anchorCtr="0" anchor="b" bIns="46100" lIns="92225" spcFirstLastPara="1" rIns="92225" wrap="square" tIns="46100">
            <a:noAutofit/>
          </a:bodyPr>
          <a:lstStyle/>
          <a:p>
            <a:pPr indent="0" lvl="0" marL="0" marR="0" rtl="0" algn="r">
              <a:lnSpc>
                <a:spcPct val="100000"/>
              </a:lnSpc>
              <a:spcBef>
                <a:spcPts val="0"/>
              </a:spcBef>
              <a:spcAft>
                <a:spcPts val="0"/>
              </a:spcAft>
              <a:buSzPts val="1200"/>
              <a:buNone/>
            </a:pPr>
            <a:fld id="{00000000-1234-1234-1234-123412341234}" type="slidenum">
              <a:rPr b="0" i="0" lang="ja-JP"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7: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490" name="Google Shape;490;p37: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8: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522" name="Google Shape;522;p38: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39: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532" name="Google Shape;532;p39: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0: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544" name="Google Shape;544;p40: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3: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210" name="Google Shape;210;p23: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1: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552" name="Google Shape;552;p41: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9:notes"/>
          <p:cNvSpPr txBox="1"/>
          <p:nvPr>
            <p:ph idx="1" type="body"/>
          </p:nvPr>
        </p:nvSpPr>
        <p:spPr>
          <a:xfrm>
            <a:off x="680721" y="4721187"/>
            <a:ext cx="5445760" cy="4472702"/>
          </a:xfrm>
          <a:prstGeom prst="rect">
            <a:avLst/>
          </a:prstGeom>
          <a:noFill/>
          <a:ln>
            <a:noFill/>
          </a:ln>
        </p:spPr>
        <p:txBody>
          <a:bodyPr anchorCtr="0" anchor="t" bIns="46100" lIns="92225" spcFirstLastPara="1" rIns="92225" wrap="square" tIns="46100">
            <a:noAutofit/>
          </a:bodyPr>
          <a:lstStyle/>
          <a:p>
            <a:pPr indent="0" lvl="0" marL="0" rtl="0" algn="l">
              <a:lnSpc>
                <a:spcPct val="100000"/>
              </a:lnSpc>
              <a:spcBef>
                <a:spcPts val="0"/>
              </a:spcBef>
              <a:spcAft>
                <a:spcPts val="0"/>
              </a:spcAft>
              <a:buSzPts val="1400"/>
              <a:buNone/>
            </a:pPr>
            <a:r>
              <a:t/>
            </a:r>
            <a:endParaRPr/>
          </a:p>
        </p:txBody>
      </p:sp>
      <p:sp>
        <p:nvSpPr>
          <p:cNvPr id="575" name="Google Shape;575;p9: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2: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585" name="Google Shape;585;p42: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43: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594" name="Google Shape;594;p43: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44:notes"/>
          <p:cNvSpPr txBox="1"/>
          <p:nvPr>
            <p:ph idx="1" type="body"/>
          </p:nvPr>
        </p:nvSpPr>
        <p:spPr>
          <a:xfrm>
            <a:off x="680721" y="4721187"/>
            <a:ext cx="5445760" cy="4472702"/>
          </a:xfrm>
          <a:prstGeom prst="rect">
            <a:avLst/>
          </a:prstGeom>
          <a:noFill/>
          <a:ln>
            <a:noFill/>
          </a:ln>
        </p:spPr>
        <p:txBody>
          <a:bodyPr anchorCtr="0" anchor="t" bIns="46100" lIns="92225" spcFirstLastPara="1" rIns="92225" wrap="square" tIns="46100">
            <a:noAutofit/>
          </a:bodyPr>
          <a:lstStyle/>
          <a:p>
            <a:pPr indent="0" lvl="0" marL="0" rtl="0" algn="l">
              <a:lnSpc>
                <a:spcPct val="100000"/>
              </a:lnSpc>
              <a:spcBef>
                <a:spcPts val="0"/>
              </a:spcBef>
              <a:spcAft>
                <a:spcPts val="0"/>
              </a:spcAft>
              <a:buSzPts val="1400"/>
              <a:buNone/>
            </a:pPr>
            <a:r>
              <a:t/>
            </a:r>
            <a:endParaRPr/>
          </a:p>
        </p:txBody>
      </p:sp>
      <p:sp>
        <p:nvSpPr>
          <p:cNvPr id="608" name="Google Shape;608;p44: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45: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628" name="Google Shape;628;p45: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2:notes"/>
          <p:cNvSpPr txBox="1"/>
          <p:nvPr>
            <p:ph idx="1" type="body"/>
          </p:nvPr>
        </p:nvSpPr>
        <p:spPr>
          <a:xfrm>
            <a:off x="680721" y="4721187"/>
            <a:ext cx="5445760" cy="4472702"/>
          </a:xfrm>
          <a:prstGeom prst="rect">
            <a:avLst/>
          </a:prstGeom>
          <a:noFill/>
          <a:ln>
            <a:noFill/>
          </a:ln>
        </p:spPr>
        <p:txBody>
          <a:bodyPr anchorCtr="0" anchor="t" bIns="46100" lIns="92225" spcFirstLastPara="1" rIns="92225" wrap="square" tIns="46100">
            <a:noAutofit/>
          </a:bodyPr>
          <a:lstStyle/>
          <a:p>
            <a:pPr indent="0" lvl="0" marL="0" rtl="0" algn="l">
              <a:lnSpc>
                <a:spcPct val="100000"/>
              </a:lnSpc>
              <a:spcBef>
                <a:spcPts val="0"/>
              </a:spcBef>
              <a:spcAft>
                <a:spcPts val="0"/>
              </a:spcAft>
              <a:buSzPts val="1400"/>
              <a:buNone/>
            </a:pPr>
            <a:r>
              <a:t/>
            </a:r>
            <a:endParaRPr/>
          </a:p>
        </p:txBody>
      </p:sp>
      <p:sp>
        <p:nvSpPr>
          <p:cNvPr id="641" name="Google Shape;641;p2: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46: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660" name="Google Shape;660;p46: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47:notes"/>
          <p:cNvSpPr txBox="1"/>
          <p:nvPr>
            <p:ph idx="1" type="body"/>
          </p:nvPr>
        </p:nvSpPr>
        <p:spPr>
          <a:xfrm>
            <a:off x="680721" y="4721187"/>
            <a:ext cx="5445760" cy="4472702"/>
          </a:xfrm>
          <a:prstGeom prst="rect">
            <a:avLst/>
          </a:prstGeom>
          <a:noFill/>
          <a:ln>
            <a:noFill/>
          </a:ln>
        </p:spPr>
        <p:txBody>
          <a:bodyPr anchorCtr="0" anchor="t" bIns="46100" lIns="92225" spcFirstLastPara="1" rIns="92225" wrap="square" tIns="46100">
            <a:noAutofit/>
          </a:bodyPr>
          <a:lstStyle/>
          <a:p>
            <a:pPr indent="0" lvl="0" marL="0" rtl="0" algn="l">
              <a:lnSpc>
                <a:spcPct val="100000"/>
              </a:lnSpc>
              <a:spcBef>
                <a:spcPts val="0"/>
              </a:spcBef>
              <a:spcAft>
                <a:spcPts val="0"/>
              </a:spcAft>
              <a:buSzPts val="1400"/>
              <a:buNone/>
            </a:pPr>
            <a:r>
              <a:t/>
            </a:r>
            <a:endParaRPr/>
          </a:p>
        </p:txBody>
      </p:sp>
      <p:sp>
        <p:nvSpPr>
          <p:cNvPr id="673" name="Google Shape;673;p47: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48: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693" name="Google Shape;693;p48: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4: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218" name="Google Shape;218;p24: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49: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701" name="Google Shape;701;p49: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50: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709" name="Google Shape;709;p50: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51: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717" name="Google Shape;717;p51: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52: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725" name="Google Shape;725;p52: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53: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731" name="Google Shape;731;p53: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54: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737" name="Google Shape;737;p54: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55: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743" name="Google Shape;743;p55: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56: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749" name="Google Shape;749;p56: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5: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249" name="Google Shape;249;p25: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6: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262" name="Google Shape;262;p26: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7: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295" name="Google Shape;295;p27: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8: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312" name="Google Shape;312;p28: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9:notes"/>
          <p:cNvSpPr txBox="1"/>
          <p:nvPr>
            <p:ph idx="1" type="body"/>
          </p:nvPr>
        </p:nvSpPr>
        <p:spPr>
          <a:xfrm>
            <a:off x="680721" y="4721187"/>
            <a:ext cx="5445760" cy="4472702"/>
          </a:xfrm>
          <a:prstGeom prst="rect">
            <a:avLst/>
          </a:prstGeom>
        </p:spPr>
        <p:txBody>
          <a:bodyPr anchorCtr="0" anchor="t" bIns="46100" lIns="92225" spcFirstLastPara="1" rIns="92225" wrap="square" tIns="46100">
            <a:noAutofit/>
          </a:bodyPr>
          <a:lstStyle/>
          <a:p>
            <a:pPr indent="0" lvl="0" marL="0" rtl="0" algn="l">
              <a:spcBef>
                <a:spcPts val="0"/>
              </a:spcBef>
              <a:spcAft>
                <a:spcPts val="0"/>
              </a:spcAft>
              <a:buNone/>
            </a:pPr>
            <a:r>
              <a:t/>
            </a:r>
            <a:endParaRPr/>
          </a:p>
        </p:txBody>
      </p:sp>
      <p:sp>
        <p:nvSpPr>
          <p:cNvPr id="353" name="Google Shape;353;p29: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0:notes"/>
          <p:cNvSpPr txBox="1"/>
          <p:nvPr>
            <p:ph idx="1" type="body"/>
          </p:nvPr>
        </p:nvSpPr>
        <p:spPr>
          <a:xfrm>
            <a:off x="680721" y="4721187"/>
            <a:ext cx="5445760" cy="4472702"/>
          </a:xfrm>
          <a:prstGeom prst="rect">
            <a:avLst/>
          </a:prstGeom>
          <a:noFill/>
          <a:ln>
            <a:noFill/>
          </a:ln>
        </p:spPr>
        <p:txBody>
          <a:bodyPr anchorCtr="0" anchor="t" bIns="46100" lIns="92225" spcFirstLastPara="1" rIns="92225" wrap="square" tIns="46100">
            <a:noAutofit/>
          </a:bodyPr>
          <a:lstStyle/>
          <a:p>
            <a:pPr indent="0" lvl="0" marL="0" rtl="0" algn="l">
              <a:lnSpc>
                <a:spcPct val="100000"/>
              </a:lnSpc>
              <a:spcBef>
                <a:spcPts val="0"/>
              </a:spcBef>
              <a:spcAft>
                <a:spcPts val="0"/>
              </a:spcAft>
              <a:buSzPts val="1400"/>
              <a:buNone/>
            </a:pPr>
            <a:r>
              <a:t/>
            </a:r>
            <a:endParaRPr/>
          </a:p>
        </p:txBody>
      </p:sp>
      <p:sp>
        <p:nvSpPr>
          <p:cNvPr id="390" name="Google Shape;390;p30:notes"/>
          <p:cNvSpPr/>
          <p:nvPr>
            <p:ph idx="2" type="sldImg"/>
          </p:nvPr>
        </p:nvSpPr>
        <p:spPr>
          <a:xfrm>
            <a:off x="88900" y="744538"/>
            <a:ext cx="6629400" cy="37290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17" name="Shape 17"/>
        <p:cNvGrpSpPr/>
        <p:nvPr/>
      </p:nvGrpSpPr>
      <p:grpSpPr>
        <a:xfrm>
          <a:off x="0" y="0"/>
          <a:ext cx="0" cy="0"/>
          <a:chOff x="0" y="0"/>
          <a:chExt cx="0" cy="0"/>
        </a:xfrm>
      </p:grpSpPr>
      <p:sp>
        <p:nvSpPr>
          <p:cNvPr id="18" name="Google Shape;18;p20"/>
          <p:cNvSpPr txBox="1"/>
          <p:nvPr>
            <p:ph type="title"/>
          </p:nvPr>
        </p:nvSpPr>
        <p:spPr>
          <a:xfrm>
            <a:off x="431375" y="358784"/>
            <a:ext cx="10177131" cy="4476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2400" u="none" cap="none" strike="noStrike">
                <a:solidFill>
                  <a:srgbClr val="0E0E3A"/>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600" u="none" cap="none" strike="noStrike">
                <a:solidFill>
                  <a:srgbClr val="0E0E3A"/>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1" i="0" sz="2600" u="none" cap="none" strike="noStrike">
                <a:solidFill>
                  <a:srgbClr val="0E0E3A"/>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1" i="0" sz="2600" u="none" cap="none" strike="noStrike">
                <a:solidFill>
                  <a:srgbClr val="0E0E3A"/>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1" i="0" sz="2600" u="none" cap="none" strike="noStrike">
                <a:solidFill>
                  <a:srgbClr val="0E0E3A"/>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1" i="0" sz="30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1" i="0" sz="30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1" i="0" sz="30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1" i="0" sz="3000" u="none" cap="none" strike="noStrike">
                <a:solidFill>
                  <a:schemeClr val="dk1"/>
                </a:solidFill>
                <a:latin typeface="Tahoma"/>
                <a:ea typeface="Tahoma"/>
                <a:cs typeface="Tahoma"/>
                <a:sym typeface="Tahoma"/>
              </a:defRPr>
            </a:lvl9pPr>
          </a:lstStyle>
          <a:p/>
        </p:txBody>
      </p:sp>
      <p:sp>
        <p:nvSpPr>
          <p:cNvPr id="19" name="Google Shape;19;p20"/>
          <p:cNvSpPr txBox="1"/>
          <p:nvPr>
            <p:ph idx="1" type="body"/>
          </p:nvPr>
        </p:nvSpPr>
        <p:spPr>
          <a:xfrm>
            <a:off x="609600" y="2060848"/>
            <a:ext cx="10972800" cy="4065316"/>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00000"/>
              </a:lnSpc>
              <a:spcBef>
                <a:spcPts val="400"/>
              </a:spcBef>
              <a:spcAft>
                <a:spcPts val="0"/>
              </a:spcAft>
              <a:buClr>
                <a:srgbClr val="0E0E3A"/>
              </a:buClr>
              <a:buSzPts val="2000"/>
              <a:buFont typeface="Arial"/>
              <a:buChar char="•"/>
              <a:defRPr b="0" i="0" sz="2000" u="none" cap="none" strike="noStrike">
                <a:solidFill>
                  <a:srgbClr val="0E0E3A"/>
                </a:solidFill>
                <a:latin typeface="Arial"/>
                <a:ea typeface="Arial"/>
                <a:cs typeface="Arial"/>
                <a:sym typeface="Arial"/>
              </a:defRPr>
            </a:lvl1pPr>
            <a:lvl2pPr indent="-342900" lvl="1" marL="914400" marR="0" rtl="0" algn="l">
              <a:lnSpc>
                <a:spcPct val="100000"/>
              </a:lnSpc>
              <a:spcBef>
                <a:spcPts val="360"/>
              </a:spcBef>
              <a:spcAft>
                <a:spcPts val="0"/>
              </a:spcAft>
              <a:buClr>
                <a:srgbClr val="0E0E3A"/>
              </a:buClr>
              <a:buSzPts val="1800"/>
              <a:buFont typeface="Arial"/>
              <a:buChar char="–"/>
              <a:defRPr b="0" i="0" sz="1800" u="none" cap="none" strike="noStrike">
                <a:solidFill>
                  <a:srgbClr val="0E0E3A"/>
                </a:solidFill>
                <a:latin typeface="Arial"/>
                <a:ea typeface="Arial"/>
                <a:cs typeface="Arial"/>
                <a:sym typeface="Arial"/>
              </a:defRPr>
            </a:lvl2pPr>
            <a:lvl3pPr indent="-330200" lvl="2" marL="1371600" marR="0" rtl="0" algn="l">
              <a:lnSpc>
                <a:spcPct val="100000"/>
              </a:lnSpc>
              <a:spcBef>
                <a:spcPts val="320"/>
              </a:spcBef>
              <a:spcAft>
                <a:spcPts val="0"/>
              </a:spcAft>
              <a:buClr>
                <a:srgbClr val="0E0E3A"/>
              </a:buClr>
              <a:buSzPts val="1600"/>
              <a:buFont typeface="Arial"/>
              <a:buChar char="•"/>
              <a:defRPr b="0" i="0" sz="1600" u="none" cap="none" strike="noStrike">
                <a:solidFill>
                  <a:srgbClr val="0E0E3A"/>
                </a:solidFill>
                <a:latin typeface="Arial"/>
                <a:ea typeface="Arial"/>
                <a:cs typeface="Arial"/>
                <a:sym typeface="Arial"/>
              </a:defRPr>
            </a:lvl3pPr>
            <a:lvl4pPr indent="-317500" lvl="3" marL="1828800" marR="0" rtl="0" algn="l">
              <a:lnSpc>
                <a:spcPct val="100000"/>
              </a:lnSpc>
              <a:spcBef>
                <a:spcPts val="280"/>
              </a:spcBef>
              <a:spcAft>
                <a:spcPts val="0"/>
              </a:spcAft>
              <a:buClr>
                <a:srgbClr val="0E0E3A"/>
              </a:buClr>
              <a:buSzPts val="1400"/>
              <a:buFont typeface="Arial"/>
              <a:buChar char="–"/>
              <a:defRPr b="0" i="0" sz="1400" u="none" cap="none" strike="noStrike">
                <a:solidFill>
                  <a:srgbClr val="0E0E3A"/>
                </a:solidFill>
                <a:latin typeface="Arial"/>
                <a:ea typeface="Arial"/>
                <a:cs typeface="Arial"/>
                <a:sym typeface="Arial"/>
              </a:defRPr>
            </a:lvl4pPr>
            <a:lvl5pPr indent="-304800" lvl="4" marL="2286000" marR="0" rtl="0" algn="l">
              <a:lnSpc>
                <a:spcPct val="100000"/>
              </a:lnSpc>
              <a:spcBef>
                <a:spcPts val="240"/>
              </a:spcBef>
              <a:spcAft>
                <a:spcPts val="0"/>
              </a:spcAft>
              <a:buClr>
                <a:srgbClr val="0E0E3A"/>
              </a:buClr>
              <a:buSzPts val="1200"/>
              <a:buFont typeface="Arial"/>
              <a:buChar char="»"/>
              <a:defRPr b="0" i="0" sz="1200" u="none" cap="none" strike="noStrike">
                <a:solidFill>
                  <a:srgbClr val="0E0E3A"/>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0" name="Google Shape;20;p20"/>
          <p:cNvSpPr txBox="1"/>
          <p:nvPr>
            <p:ph idx="2" type="body"/>
          </p:nvPr>
        </p:nvSpPr>
        <p:spPr>
          <a:xfrm>
            <a:off x="609600" y="1052737"/>
            <a:ext cx="10972800" cy="7920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00"/>
              </a:spcBef>
              <a:spcAft>
                <a:spcPts val="0"/>
              </a:spcAft>
              <a:buClr>
                <a:srgbClr val="336600"/>
              </a:buClr>
              <a:buSzPts val="2000"/>
              <a:buFont typeface="Arial"/>
              <a:buNone/>
              <a:defRPr b="1" i="0" sz="2000" u="none" cap="none" strike="noStrike">
                <a:solidFill>
                  <a:srgbClr val="336600"/>
                </a:solidFill>
                <a:latin typeface="Arial"/>
                <a:ea typeface="Arial"/>
                <a:cs typeface="Arial"/>
                <a:sym typeface="Arial"/>
              </a:defRPr>
            </a:lvl1pPr>
            <a:lvl2pPr indent="-342900" lvl="1" marL="914400" marR="0" rtl="0" algn="l">
              <a:lnSpc>
                <a:spcPct val="100000"/>
              </a:lnSpc>
              <a:spcBef>
                <a:spcPts val="360"/>
              </a:spcBef>
              <a:spcAft>
                <a:spcPts val="0"/>
              </a:spcAft>
              <a:buClr>
                <a:srgbClr val="0E0E3A"/>
              </a:buClr>
              <a:buSzPts val="1800"/>
              <a:buFont typeface="Arial"/>
              <a:buChar char="–"/>
              <a:defRPr b="0" i="0" sz="1800" u="none" cap="none" strike="noStrike">
                <a:solidFill>
                  <a:srgbClr val="0E0E3A"/>
                </a:solidFill>
                <a:latin typeface="Arial"/>
                <a:ea typeface="Arial"/>
                <a:cs typeface="Arial"/>
                <a:sym typeface="Arial"/>
              </a:defRPr>
            </a:lvl2pPr>
            <a:lvl3pPr indent="-330200" lvl="2" marL="1371600" marR="0" rtl="0" algn="l">
              <a:lnSpc>
                <a:spcPct val="100000"/>
              </a:lnSpc>
              <a:spcBef>
                <a:spcPts val="320"/>
              </a:spcBef>
              <a:spcAft>
                <a:spcPts val="0"/>
              </a:spcAft>
              <a:buClr>
                <a:srgbClr val="0E0E3A"/>
              </a:buClr>
              <a:buSzPts val="1600"/>
              <a:buFont typeface="Arial"/>
              <a:buChar char="•"/>
              <a:defRPr b="0" i="0" sz="1600" u="none" cap="none" strike="noStrike">
                <a:solidFill>
                  <a:srgbClr val="0E0E3A"/>
                </a:solidFill>
                <a:latin typeface="Arial"/>
                <a:ea typeface="Arial"/>
                <a:cs typeface="Arial"/>
                <a:sym typeface="Arial"/>
              </a:defRPr>
            </a:lvl3pPr>
            <a:lvl4pPr indent="-317500" lvl="3" marL="1828800" marR="0" rtl="0" algn="l">
              <a:lnSpc>
                <a:spcPct val="100000"/>
              </a:lnSpc>
              <a:spcBef>
                <a:spcPts val="280"/>
              </a:spcBef>
              <a:spcAft>
                <a:spcPts val="0"/>
              </a:spcAft>
              <a:buClr>
                <a:srgbClr val="0E0E3A"/>
              </a:buClr>
              <a:buSzPts val="1400"/>
              <a:buFont typeface="Arial"/>
              <a:buChar char="–"/>
              <a:defRPr b="0" i="0" sz="1400" u="none" cap="none" strike="noStrike">
                <a:solidFill>
                  <a:srgbClr val="0E0E3A"/>
                </a:solidFill>
                <a:latin typeface="Arial"/>
                <a:ea typeface="Arial"/>
                <a:cs typeface="Arial"/>
                <a:sym typeface="Arial"/>
              </a:defRPr>
            </a:lvl4pPr>
            <a:lvl5pPr indent="-304800" lvl="4" marL="2286000" marR="0" rtl="0" algn="l">
              <a:lnSpc>
                <a:spcPct val="100000"/>
              </a:lnSpc>
              <a:spcBef>
                <a:spcPts val="240"/>
              </a:spcBef>
              <a:spcAft>
                <a:spcPts val="0"/>
              </a:spcAft>
              <a:buClr>
                <a:srgbClr val="0E0E3A"/>
              </a:buClr>
              <a:buSzPts val="1200"/>
              <a:buFont typeface="Arial"/>
              <a:buChar char="»"/>
              <a:defRPr b="0" i="0" sz="1200" u="none" cap="none" strike="noStrike">
                <a:solidFill>
                  <a:srgbClr val="0E0E3A"/>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ユーザー設定レイアウト">
  <p:cSld name="2_ユーザー設定レイアウト">
    <p:spTree>
      <p:nvGrpSpPr>
        <p:cNvPr id="109" name="Shape 109"/>
        <p:cNvGrpSpPr/>
        <p:nvPr/>
      </p:nvGrpSpPr>
      <p:grpSpPr>
        <a:xfrm>
          <a:off x="0" y="0"/>
          <a:ext cx="0" cy="0"/>
          <a:chOff x="0" y="0"/>
          <a:chExt cx="0" cy="0"/>
        </a:xfrm>
      </p:grpSpPr>
      <p:sp>
        <p:nvSpPr>
          <p:cNvPr id="110" name="Google Shape;110;p71"/>
          <p:cNvSpPr txBox="1"/>
          <p:nvPr>
            <p:ph type="title"/>
          </p:nvPr>
        </p:nvSpPr>
        <p:spPr>
          <a:xfrm>
            <a:off x="335901" y="0"/>
            <a:ext cx="11523307" cy="6480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2000"/>
              <a:buFont typeface="Quattrocento Sans"/>
              <a:buNone/>
              <a:defRPr sz="2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71"/>
          <p:cNvSpPr txBox="1"/>
          <p:nvPr>
            <p:ph idx="11" type="ftr"/>
          </p:nvPr>
        </p:nvSpPr>
        <p:spPr>
          <a:xfrm>
            <a:off x="335901" y="6356350"/>
            <a:ext cx="252082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71"/>
          <p:cNvSpPr txBox="1"/>
          <p:nvPr>
            <p:ph idx="12" type="sldNum"/>
          </p:nvPr>
        </p:nvSpPr>
        <p:spPr>
          <a:xfrm>
            <a:off x="11150081" y="6356350"/>
            <a:ext cx="706017"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ユーザー設定レイアウト">
  <p:cSld name="4_ユーザー設定レイアウト">
    <p:spTree>
      <p:nvGrpSpPr>
        <p:cNvPr id="113" name="Shape 113"/>
        <p:cNvGrpSpPr/>
        <p:nvPr/>
      </p:nvGrpSpPr>
      <p:grpSpPr>
        <a:xfrm>
          <a:off x="0" y="0"/>
          <a:ext cx="0" cy="0"/>
          <a:chOff x="0" y="0"/>
          <a:chExt cx="0" cy="0"/>
        </a:xfrm>
      </p:grpSpPr>
      <p:sp>
        <p:nvSpPr>
          <p:cNvPr id="114" name="Google Shape;114;p72"/>
          <p:cNvSpPr/>
          <p:nvPr/>
        </p:nvSpPr>
        <p:spPr>
          <a:xfrm>
            <a:off x="0" y="0"/>
            <a:ext cx="2520821" cy="6858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None/>
            </a:pPr>
            <a:r>
              <a:t/>
            </a:r>
            <a:endParaRPr b="0" i="0" sz="1600" u="none" cap="none" strike="noStrike">
              <a:solidFill>
                <a:schemeClr val="dk1"/>
              </a:solidFill>
              <a:latin typeface="Quattrocento Sans"/>
              <a:ea typeface="Quattrocento Sans"/>
              <a:cs typeface="Quattrocento Sans"/>
              <a:sym typeface="Quattrocento Sans"/>
            </a:endParaRPr>
          </a:p>
        </p:txBody>
      </p:sp>
      <p:sp>
        <p:nvSpPr>
          <p:cNvPr id="115" name="Google Shape;115;p72"/>
          <p:cNvSpPr txBox="1"/>
          <p:nvPr>
            <p:ph type="title"/>
          </p:nvPr>
        </p:nvSpPr>
        <p:spPr>
          <a:xfrm>
            <a:off x="2520821" y="0"/>
            <a:ext cx="9671179" cy="64807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2000"/>
              <a:buFont typeface="Quattrocento Sans"/>
              <a:buNone/>
              <a:defRPr sz="2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72"/>
          <p:cNvSpPr txBox="1"/>
          <p:nvPr>
            <p:ph idx="11" type="ftr"/>
          </p:nvPr>
        </p:nvSpPr>
        <p:spPr>
          <a:xfrm>
            <a:off x="335901" y="6356350"/>
            <a:ext cx="252082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72"/>
          <p:cNvSpPr txBox="1"/>
          <p:nvPr>
            <p:ph idx="12" type="sldNum"/>
          </p:nvPr>
        </p:nvSpPr>
        <p:spPr>
          <a:xfrm>
            <a:off x="11150081" y="6356350"/>
            <a:ext cx="706017"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126" name="Shape 126"/>
        <p:cNvGrpSpPr/>
        <p:nvPr/>
      </p:nvGrpSpPr>
      <p:grpSpPr>
        <a:xfrm>
          <a:off x="0" y="0"/>
          <a:ext cx="0" cy="0"/>
          <a:chOff x="0" y="0"/>
          <a:chExt cx="0" cy="0"/>
        </a:xfrm>
      </p:grpSpPr>
      <p:sp>
        <p:nvSpPr>
          <p:cNvPr id="127" name="Google Shape;127;p60"/>
          <p:cNvSpPr txBox="1"/>
          <p:nvPr>
            <p:ph type="title"/>
          </p:nvPr>
        </p:nvSpPr>
        <p:spPr>
          <a:xfrm>
            <a:off x="431375" y="358784"/>
            <a:ext cx="10177131" cy="447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0E0E3A"/>
                </a:solidFill>
                <a:latin typeface="Arial"/>
                <a:ea typeface="Arial"/>
                <a:cs typeface="Arial"/>
                <a:sym typeface="Arial"/>
              </a:defRPr>
            </a:lvl1pPr>
            <a:lvl2pPr lvl="1"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2pPr>
            <a:lvl3pPr lvl="2"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3pPr>
            <a:lvl4pPr lvl="3"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4pPr>
            <a:lvl5pPr lvl="4"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5pPr>
            <a:lvl6pPr lvl="5"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9pPr>
          </a:lstStyle>
          <a:p/>
        </p:txBody>
      </p:sp>
      <p:sp>
        <p:nvSpPr>
          <p:cNvPr id="128" name="Google Shape;128;p60"/>
          <p:cNvSpPr txBox="1"/>
          <p:nvPr>
            <p:ph idx="1" type="body"/>
          </p:nvPr>
        </p:nvSpPr>
        <p:spPr>
          <a:xfrm>
            <a:off x="609600" y="2060848"/>
            <a:ext cx="10972800" cy="4065316"/>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0E0E3A"/>
              </a:buClr>
              <a:buSzPts val="2000"/>
              <a:buFont typeface="Arial"/>
              <a:buChar char="•"/>
              <a:defRPr b="0" i="0" sz="2000" u="none" cap="none" strike="noStrike">
                <a:solidFill>
                  <a:srgbClr val="0E0E3A"/>
                </a:solidFill>
                <a:latin typeface="Arial"/>
                <a:ea typeface="Arial"/>
                <a:cs typeface="Arial"/>
                <a:sym typeface="Arial"/>
              </a:defRPr>
            </a:lvl1pPr>
            <a:lvl2pPr indent="-342900" lvl="1" marL="914400" marR="0" rtl="0" algn="l">
              <a:spcBef>
                <a:spcPts val="360"/>
              </a:spcBef>
              <a:spcAft>
                <a:spcPts val="0"/>
              </a:spcAft>
              <a:buClr>
                <a:srgbClr val="0E0E3A"/>
              </a:buClr>
              <a:buSzPts val="1800"/>
              <a:buFont typeface="Arial"/>
              <a:buChar char="–"/>
              <a:defRPr b="0" i="0" sz="1800" u="none" cap="none" strike="noStrike">
                <a:solidFill>
                  <a:srgbClr val="0E0E3A"/>
                </a:solidFill>
                <a:latin typeface="Arial"/>
                <a:ea typeface="Arial"/>
                <a:cs typeface="Arial"/>
                <a:sym typeface="Arial"/>
              </a:defRPr>
            </a:lvl2pPr>
            <a:lvl3pPr indent="-330200" lvl="2" marL="1371600" marR="0" rtl="0" algn="l">
              <a:spcBef>
                <a:spcPts val="320"/>
              </a:spcBef>
              <a:spcAft>
                <a:spcPts val="0"/>
              </a:spcAft>
              <a:buClr>
                <a:srgbClr val="0E0E3A"/>
              </a:buClr>
              <a:buSzPts val="1600"/>
              <a:buFont typeface="Arial"/>
              <a:buChar char="•"/>
              <a:defRPr b="0" i="0" sz="1600" u="none" cap="none" strike="noStrike">
                <a:solidFill>
                  <a:srgbClr val="0E0E3A"/>
                </a:solidFill>
                <a:latin typeface="Arial"/>
                <a:ea typeface="Arial"/>
                <a:cs typeface="Arial"/>
                <a:sym typeface="Arial"/>
              </a:defRPr>
            </a:lvl3pPr>
            <a:lvl4pPr indent="-317500" lvl="3" marL="1828800" marR="0" rtl="0" algn="l">
              <a:spcBef>
                <a:spcPts val="280"/>
              </a:spcBef>
              <a:spcAft>
                <a:spcPts val="0"/>
              </a:spcAft>
              <a:buClr>
                <a:srgbClr val="0E0E3A"/>
              </a:buClr>
              <a:buSzPts val="1400"/>
              <a:buFont typeface="Arial"/>
              <a:buChar char="–"/>
              <a:defRPr b="0" i="0" sz="1400" u="none" cap="none" strike="noStrike">
                <a:solidFill>
                  <a:srgbClr val="0E0E3A"/>
                </a:solidFill>
                <a:latin typeface="Arial"/>
                <a:ea typeface="Arial"/>
                <a:cs typeface="Arial"/>
                <a:sym typeface="Arial"/>
              </a:defRPr>
            </a:lvl4pPr>
            <a:lvl5pPr indent="-304800" lvl="4" marL="2286000" marR="0" rtl="0" algn="l">
              <a:spcBef>
                <a:spcPts val="240"/>
              </a:spcBef>
              <a:spcAft>
                <a:spcPts val="0"/>
              </a:spcAft>
              <a:buClr>
                <a:srgbClr val="0E0E3A"/>
              </a:buClr>
              <a:buSzPts val="1200"/>
              <a:buFont typeface="Arial"/>
              <a:buChar char="»"/>
              <a:defRPr b="0" i="0" sz="1200" u="none" cap="none" strike="noStrike">
                <a:solidFill>
                  <a:srgbClr val="0E0E3A"/>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29" name="Google Shape;129;p60"/>
          <p:cNvSpPr txBox="1"/>
          <p:nvPr>
            <p:ph idx="2" type="body"/>
          </p:nvPr>
        </p:nvSpPr>
        <p:spPr>
          <a:xfrm>
            <a:off x="609600" y="1052737"/>
            <a:ext cx="10972800" cy="7920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rgbClr val="336600"/>
              </a:buClr>
              <a:buSzPts val="2000"/>
              <a:buFont typeface="Arial"/>
              <a:buNone/>
              <a:defRPr b="1" i="0" sz="2000" u="none" cap="none" strike="noStrike">
                <a:solidFill>
                  <a:srgbClr val="336600"/>
                </a:solidFill>
                <a:latin typeface="Arial"/>
                <a:ea typeface="Arial"/>
                <a:cs typeface="Arial"/>
                <a:sym typeface="Arial"/>
              </a:defRPr>
            </a:lvl1pPr>
            <a:lvl2pPr indent="-342900" lvl="1" marL="914400" marR="0" rtl="0" algn="l">
              <a:spcBef>
                <a:spcPts val="360"/>
              </a:spcBef>
              <a:spcAft>
                <a:spcPts val="0"/>
              </a:spcAft>
              <a:buClr>
                <a:srgbClr val="0E0E3A"/>
              </a:buClr>
              <a:buSzPts val="1800"/>
              <a:buFont typeface="Arial"/>
              <a:buChar char="–"/>
              <a:defRPr b="0" i="0" sz="1800" u="none" cap="none" strike="noStrike">
                <a:solidFill>
                  <a:srgbClr val="0E0E3A"/>
                </a:solidFill>
                <a:latin typeface="Arial"/>
                <a:ea typeface="Arial"/>
                <a:cs typeface="Arial"/>
                <a:sym typeface="Arial"/>
              </a:defRPr>
            </a:lvl2pPr>
            <a:lvl3pPr indent="-330200" lvl="2" marL="1371600" marR="0" rtl="0" algn="l">
              <a:spcBef>
                <a:spcPts val="320"/>
              </a:spcBef>
              <a:spcAft>
                <a:spcPts val="0"/>
              </a:spcAft>
              <a:buClr>
                <a:srgbClr val="0E0E3A"/>
              </a:buClr>
              <a:buSzPts val="1600"/>
              <a:buFont typeface="Arial"/>
              <a:buChar char="•"/>
              <a:defRPr b="0" i="0" sz="1600" u="none" cap="none" strike="noStrike">
                <a:solidFill>
                  <a:srgbClr val="0E0E3A"/>
                </a:solidFill>
                <a:latin typeface="Arial"/>
                <a:ea typeface="Arial"/>
                <a:cs typeface="Arial"/>
                <a:sym typeface="Arial"/>
              </a:defRPr>
            </a:lvl3pPr>
            <a:lvl4pPr indent="-317500" lvl="3" marL="1828800" marR="0" rtl="0" algn="l">
              <a:spcBef>
                <a:spcPts val="280"/>
              </a:spcBef>
              <a:spcAft>
                <a:spcPts val="0"/>
              </a:spcAft>
              <a:buClr>
                <a:srgbClr val="0E0E3A"/>
              </a:buClr>
              <a:buSzPts val="1400"/>
              <a:buFont typeface="Arial"/>
              <a:buChar char="–"/>
              <a:defRPr b="0" i="0" sz="1400" u="none" cap="none" strike="noStrike">
                <a:solidFill>
                  <a:srgbClr val="0E0E3A"/>
                </a:solidFill>
                <a:latin typeface="Arial"/>
                <a:ea typeface="Arial"/>
                <a:cs typeface="Arial"/>
                <a:sym typeface="Arial"/>
              </a:defRPr>
            </a:lvl4pPr>
            <a:lvl5pPr indent="-304800" lvl="4" marL="2286000" marR="0" rtl="0" algn="l">
              <a:spcBef>
                <a:spcPts val="240"/>
              </a:spcBef>
              <a:spcAft>
                <a:spcPts val="0"/>
              </a:spcAft>
              <a:buClr>
                <a:srgbClr val="0E0E3A"/>
              </a:buClr>
              <a:buSzPts val="1200"/>
              <a:buFont typeface="Arial"/>
              <a:buChar char="»"/>
              <a:defRPr b="0" i="0" sz="1200" u="none" cap="none" strike="noStrike">
                <a:solidFill>
                  <a:srgbClr val="0E0E3A"/>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ユーザー設定レイアウト">
  <p:cSld name="1_ユーザー設定レイアウト">
    <p:spTree>
      <p:nvGrpSpPr>
        <p:cNvPr id="130" name="Shape 130"/>
        <p:cNvGrpSpPr/>
        <p:nvPr/>
      </p:nvGrpSpPr>
      <p:grpSpPr>
        <a:xfrm>
          <a:off x="0" y="0"/>
          <a:ext cx="0" cy="0"/>
          <a:chOff x="0" y="0"/>
          <a:chExt cx="0" cy="0"/>
        </a:xfrm>
      </p:grpSpPr>
      <p:sp>
        <p:nvSpPr>
          <p:cNvPr id="131" name="Google Shape;131;p63"/>
          <p:cNvSpPr/>
          <p:nvPr/>
        </p:nvSpPr>
        <p:spPr>
          <a:xfrm>
            <a:off x="0" y="0"/>
            <a:ext cx="12192000" cy="695739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2" name="Google Shape;132;p63"/>
          <p:cNvSpPr txBox="1"/>
          <p:nvPr>
            <p:ph type="title"/>
          </p:nvPr>
        </p:nvSpPr>
        <p:spPr>
          <a:xfrm>
            <a:off x="979186" y="2924943"/>
            <a:ext cx="10273131" cy="151718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0E0E3A"/>
                </a:solidFill>
                <a:latin typeface="Arial"/>
                <a:ea typeface="Arial"/>
                <a:cs typeface="Arial"/>
                <a:sym typeface="Arial"/>
              </a:defRPr>
            </a:lvl1pPr>
            <a:lvl2pPr lvl="1"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2pPr>
            <a:lvl3pPr lvl="2"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3pPr>
            <a:lvl4pPr lvl="3"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4pPr>
            <a:lvl5pPr lvl="4"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5pPr>
            <a:lvl6pPr lvl="5"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9pPr>
          </a:lstStyle>
          <a:p/>
        </p:txBody>
      </p:sp>
      <p:sp>
        <p:nvSpPr>
          <p:cNvPr id="133" name="Google Shape;133;p63"/>
          <p:cNvSpPr txBox="1"/>
          <p:nvPr>
            <p:ph idx="1" type="body"/>
          </p:nvPr>
        </p:nvSpPr>
        <p:spPr>
          <a:xfrm>
            <a:off x="979186" y="5008165"/>
            <a:ext cx="6049433" cy="1008063"/>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320"/>
              </a:spcBef>
              <a:spcAft>
                <a:spcPts val="0"/>
              </a:spcAft>
              <a:buClr>
                <a:srgbClr val="0E0E3A"/>
              </a:buClr>
              <a:buSzPts val="1600"/>
              <a:buFont typeface="Arial"/>
              <a:buNone/>
              <a:defRPr b="0" i="0" sz="1600" u="none" cap="none" strike="noStrike">
                <a:solidFill>
                  <a:srgbClr val="0E0E3A"/>
                </a:solidFill>
                <a:latin typeface="Arial"/>
                <a:ea typeface="Arial"/>
                <a:cs typeface="Arial"/>
                <a:sym typeface="Arial"/>
              </a:defRPr>
            </a:lvl1pPr>
            <a:lvl2pPr indent="-406400" lvl="1" marL="914400" marR="0" rtl="0" algn="l">
              <a:spcBef>
                <a:spcPts val="560"/>
              </a:spcBef>
              <a:spcAft>
                <a:spcPts val="0"/>
              </a:spcAft>
              <a:buClr>
                <a:srgbClr val="0E0E3A"/>
              </a:buClr>
              <a:buSzPts val="2800"/>
              <a:buFont typeface="Arial"/>
              <a:buChar char="–"/>
              <a:defRPr b="0" i="0" sz="2800" u="none" cap="none" strike="noStrike">
                <a:solidFill>
                  <a:srgbClr val="0E0E3A"/>
                </a:solidFill>
                <a:latin typeface="Calibri"/>
                <a:ea typeface="Calibri"/>
                <a:cs typeface="Calibri"/>
                <a:sym typeface="Calibri"/>
              </a:defRPr>
            </a:lvl2pPr>
            <a:lvl3pPr indent="-381000" lvl="2" marL="1371600" marR="0" rtl="0" algn="l">
              <a:spcBef>
                <a:spcPts val="480"/>
              </a:spcBef>
              <a:spcAft>
                <a:spcPts val="0"/>
              </a:spcAft>
              <a:buClr>
                <a:srgbClr val="0E0E3A"/>
              </a:buClr>
              <a:buSzPts val="2400"/>
              <a:buFont typeface="Arial"/>
              <a:buChar char="•"/>
              <a:defRPr b="0" i="0" sz="2400" u="none" cap="none" strike="noStrike">
                <a:solidFill>
                  <a:srgbClr val="0E0E3A"/>
                </a:solidFill>
                <a:latin typeface="Calibri"/>
                <a:ea typeface="Calibri"/>
                <a:cs typeface="Calibri"/>
                <a:sym typeface="Calibri"/>
              </a:defRPr>
            </a:lvl3pPr>
            <a:lvl4pPr indent="-355600" lvl="3" marL="1828800" marR="0" rtl="0" algn="l">
              <a:spcBef>
                <a:spcPts val="400"/>
              </a:spcBef>
              <a:spcAft>
                <a:spcPts val="0"/>
              </a:spcAft>
              <a:buClr>
                <a:srgbClr val="0E0E3A"/>
              </a:buClr>
              <a:buSzPts val="2000"/>
              <a:buFont typeface="Arial"/>
              <a:buChar char="–"/>
              <a:defRPr b="0" i="0" sz="2000" u="none" cap="none" strike="noStrike">
                <a:solidFill>
                  <a:srgbClr val="0E0E3A"/>
                </a:solidFill>
                <a:latin typeface="Calibri"/>
                <a:ea typeface="Calibri"/>
                <a:cs typeface="Calibri"/>
                <a:sym typeface="Calibri"/>
              </a:defRPr>
            </a:lvl4pPr>
            <a:lvl5pPr indent="-342900" lvl="4" marL="2286000" marR="0" rtl="0" algn="l">
              <a:spcBef>
                <a:spcPts val="360"/>
              </a:spcBef>
              <a:spcAft>
                <a:spcPts val="0"/>
              </a:spcAft>
              <a:buClr>
                <a:srgbClr val="0E0E3A"/>
              </a:buClr>
              <a:buSzPts val="1800"/>
              <a:buFont typeface="Arial"/>
              <a:buChar char="»"/>
              <a:defRPr b="0" i="0" sz="18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pic>
        <p:nvPicPr>
          <p:cNvPr id="134" name="Google Shape;134;p63"/>
          <p:cNvPicPr preferRelativeResize="0"/>
          <p:nvPr/>
        </p:nvPicPr>
        <p:blipFill rotWithShape="1">
          <a:blip r:embed="rId2">
            <a:alphaModFix/>
          </a:blip>
          <a:srcRect b="0" l="0" r="0" t="0"/>
          <a:stretch/>
        </p:blipFill>
        <p:spPr>
          <a:xfrm>
            <a:off x="979186" y="803570"/>
            <a:ext cx="1656184" cy="165618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新チャプター">
  <p:cSld name="新チャプター">
    <p:spTree>
      <p:nvGrpSpPr>
        <p:cNvPr id="135" name="Shape 135"/>
        <p:cNvGrpSpPr/>
        <p:nvPr/>
      </p:nvGrpSpPr>
      <p:grpSpPr>
        <a:xfrm>
          <a:off x="0" y="0"/>
          <a:ext cx="0" cy="0"/>
          <a:chOff x="0" y="0"/>
          <a:chExt cx="0" cy="0"/>
        </a:xfrm>
      </p:grpSpPr>
      <p:sp>
        <p:nvSpPr>
          <p:cNvPr id="136" name="Google Shape;136;p64"/>
          <p:cNvSpPr txBox="1"/>
          <p:nvPr>
            <p:ph type="title"/>
          </p:nvPr>
        </p:nvSpPr>
        <p:spPr>
          <a:xfrm>
            <a:off x="730557" y="3789040"/>
            <a:ext cx="10273131" cy="93610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2800" u="none" cap="none" strike="noStrike">
                <a:solidFill>
                  <a:srgbClr val="0E0E3A"/>
                </a:solidFill>
                <a:latin typeface="Arial"/>
                <a:ea typeface="Arial"/>
                <a:cs typeface="Arial"/>
                <a:sym typeface="Arial"/>
              </a:defRPr>
            </a:lvl1pPr>
            <a:lvl2pPr lvl="1"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2pPr>
            <a:lvl3pPr lvl="2"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3pPr>
            <a:lvl4pPr lvl="3"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4pPr>
            <a:lvl5pPr lvl="4"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5pPr>
            <a:lvl6pPr lvl="5"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1段組み_サブ有り">
  <p:cSld name="3_1段組み_サブ有り">
    <p:spTree>
      <p:nvGrpSpPr>
        <p:cNvPr id="137" name="Shape 137"/>
        <p:cNvGrpSpPr/>
        <p:nvPr/>
      </p:nvGrpSpPr>
      <p:grpSpPr>
        <a:xfrm>
          <a:off x="0" y="0"/>
          <a:ext cx="0" cy="0"/>
          <a:chOff x="0" y="0"/>
          <a:chExt cx="0" cy="0"/>
        </a:xfrm>
      </p:grpSpPr>
      <p:sp>
        <p:nvSpPr>
          <p:cNvPr id="138" name="Google Shape;138;p65"/>
          <p:cNvSpPr txBox="1"/>
          <p:nvPr>
            <p:ph idx="1" type="body"/>
          </p:nvPr>
        </p:nvSpPr>
        <p:spPr>
          <a:xfrm>
            <a:off x="323995" y="261382"/>
            <a:ext cx="11510085" cy="287271"/>
          </a:xfrm>
          <a:prstGeom prst="rect">
            <a:avLst/>
          </a:prstGeom>
          <a:noFill/>
          <a:ln>
            <a:noFill/>
          </a:ln>
        </p:spPr>
        <p:txBody>
          <a:bodyPr anchorCtr="0" anchor="t" bIns="0" lIns="0" spcFirstLastPara="1" rIns="0" wrap="square" tIns="0">
            <a:noAutofit/>
          </a:bodyPr>
          <a:lstStyle>
            <a:lvl1pPr indent="-228600" lvl="0" marL="457200" marR="0" rtl="0" algn="l">
              <a:spcBef>
                <a:spcPts val="480"/>
              </a:spcBef>
              <a:spcAft>
                <a:spcPts val="0"/>
              </a:spcAft>
              <a:buClr>
                <a:srgbClr val="10253F"/>
              </a:buClr>
              <a:buSzPts val="2398"/>
              <a:buFont typeface="Arial"/>
              <a:buNone/>
              <a:defRPr b="1" i="0" sz="2398" u="none" cap="none" strike="noStrike">
                <a:solidFill>
                  <a:srgbClr val="10253F"/>
                </a:solidFill>
                <a:latin typeface="Arial"/>
                <a:ea typeface="Arial"/>
                <a:cs typeface="Arial"/>
                <a:sym typeface="Arial"/>
              </a:defRPr>
            </a:lvl1pPr>
            <a:lvl2pPr indent="-406400" lvl="1" marL="914400" marR="0" rtl="0" algn="l">
              <a:spcBef>
                <a:spcPts val="560"/>
              </a:spcBef>
              <a:spcAft>
                <a:spcPts val="0"/>
              </a:spcAft>
              <a:buClr>
                <a:srgbClr val="0E0E3A"/>
              </a:buClr>
              <a:buSzPts val="2800"/>
              <a:buFont typeface="Arial"/>
              <a:buChar char="–"/>
              <a:defRPr b="0" i="0" sz="2800" u="none" cap="none" strike="noStrike">
                <a:solidFill>
                  <a:srgbClr val="0E0E3A"/>
                </a:solidFill>
                <a:latin typeface="Calibri"/>
                <a:ea typeface="Calibri"/>
                <a:cs typeface="Calibri"/>
                <a:sym typeface="Calibri"/>
              </a:defRPr>
            </a:lvl2pPr>
            <a:lvl3pPr indent="-381000" lvl="2" marL="1371600" marR="0" rtl="0" algn="l">
              <a:spcBef>
                <a:spcPts val="480"/>
              </a:spcBef>
              <a:spcAft>
                <a:spcPts val="0"/>
              </a:spcAft>
              <a:buClr>
                <a:srgbClr val="0E0E3A"/>
              </a:buClr>
              <a:buSzPts val="2400"/>
              <a:buFont typeface="Arial"/>
              <a:buChar char="•"/>
              <a:defRPr b="0" i="0" sz="2400" u="none" cap="none" strike="noStrike">
                <a:solidFill>
                  <a:srgbClr val="0E0E3A"/>
                </a:solidFill>
                <a:latin typeface="Calibri"/>
                <a:ea typeface="Calibri"/>
                <a:cs typeface="Calibri"/>
                <a:sym typeface="Calibri"/>
              </a:defRPr>
            </a:lvl3pPr>
            <a:lvl4pPr indent="-355600" lvl="3" marL="1828800" marR="0" rtl="0" algn="l">
              <a:spcBef>
                <a:spcPts val="400"/>
              </a:spcBef>
              <a:spcAft>
                <a:spcPts val="0"/>
              </a:spcAft>
              <a:buClr>
                <a:srgbClr val="0E0E3A"/>
              </a:buClr>
              <a:buSzPts val="2000"/>
              <a:buFont typeface="Arial"/>
              <a:buChar char="–"/>
              <a:defRPr b="0" i="0" sz="2000" u="none" cap="none" strike="noStrike">
                <a:solidFill>
                  <a:srgbClr val="0E0E3A"/>
                </a:solidFill>
                <a:latin typeface="Calibri"/>
                <a:ea typeface="Calibri"/>
                <a:cs typeface="Calibri"/>
                <a:sym typeface="Calibri"/>
              </a:defRPr>
            </a:lvl4pPr>
            <a:lvl5pPr indent="-342900" lvl="4" marL="2286000" marR="0" rtl="0" algn="l">
              <a:spcBef>
                <a:spcPts val="360"/>
              </a:spcBef>
              <a:spcAft>
                <a:spcPts val="0"/>
              </a:spcAft>
              <a:buClr>
                <a:srgbClr val="0E0E3A"/>
              </a:buClr>
              <a:buSzPts val="1800"/>
              <a:buFont typeface="Arial"/>
              <a:buChar char="»"/>
              <a:defRPr b="0" i="0" sz="18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39" name="Google Shape;139;p65"/>
          <p:cNvSpPr txBox="1"/>
          <p:nvPr/>
        </p:nvSpPr>
        <p:spPr>
          <a:xfrm>
            <a:off x="3822247" y="6160088"/>
            <a:ext cx="8029762"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ja-JP" sz="1000" u="none" cap="none" strike="noStrike">
                <a:solidFill>
                  <a:srgbClr val="000000"/>
                </a:solidFill>
                <a:latin typeface="Arial"/>
                <a:ea typeface="Arial"/>
                <a:cs typeface="Arial"/>
                <a:sym typeface="Arial"/>
              </a:rPr>
              <a:t>This work is a derivative of “Business Model Canvas (Strategyzer.com)” by Strategyzer AG used and distributed under CC BY-SA 3.0.</a:t>
            </a:r>
            <a:endParaRPr b="0" i="0" sz="1000" u="none" cap="none" strike="noStrike">
              <a:solidFill>
                <a:srgbClr val="000000"/>
              </a:solidFill>
              <a:latin typeface="Arial"/>
              <a:ea typeface="Arial"/>
              <a:cs typeface="Arial"/>
              <a:sym typeface="Arial"/>
            </a:endParaRPr>
          </a:p>
        </p:txBody>
      </p:sp>
      <p:sp>
        <p:nvSpPr>
          <p:cNvPr id="140" name="Google Shape;140;p65"/>
          <p:cNvSpPr/>
          <p:nvPr/>
        </p:nvSpPr>
        <p:spPr>
          <a:xfrm>
            <a:off x="570001" y="818687"/>
            <a:ext cx="4664690" cy="4764013"/>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ja-JP" sz="1400" u="none" cap="none" strike="noStrike">
                <a:solidFill>
                  <a:schemeClr val="dk1"/>
                </a:solidFill>
                <a:latin typeface="Arial"/>
                <a:ea typeface="Arial"/>
                <a:cs typeface="Arial"/>
                <a:sym typeface="Arial"/>
              </a:rPr>
              <a:t>Value Proposition : 価値のまとめ</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100" u="sng" cap="none" strike="noStrike">
                <a:solidFill>
                  <a:schemeClr val="dk1"/>
                </a:solidFill>
                <a:latin typeface="Arial"/>
                <a:ea typeface="Arial"/>
                <a:cs typeface="Arial"/>
                <a:sym typeface="Arial"/>
              </a:rPr>
              <a:t>商品案の可視化</a:t>
            </a:r>
            <a:endParaRPr b="1" i="0" sz="11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100" u="none" cap="none" strike="noStrike">
                <a:solidFill>
                  <a:schemeClr val="dk1"/>
                </a:solidFill>
                <a:latin typeface="Arial"/>
                <a:ea typeface="Arial"/>
                <a:cs typeface="Arial"/>
                <a:sym typeface="Arial"/>
              </a:rPr>
              <a:t>【提供価値】</a:t>
            </a:r>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100" u="none" cap="none" strike="noStrike">
                <a:solidFill>
                  <a:schemeClr val="dk1"/>
                </a:solidFill>
                <a:latin typeface="Arial"/>
                <a:ea typeface="Arial"/>
                <a:cs typeface="Arial"/>
                <a:sym typeface="Arial"/>
              </a:rPr>
              <a:t>【詳しく説明】</a:t>
            </a:r>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100" u="none" cap="none" strike="noStrike">
                <a:solidFill>
                  <a:schemeClr val="dk1"/>
                </a:solidFill>
                <a:latin typeface="Arial"/>
                <a:ea typeface="Arial"/>
                <a:cs typeface="Arial"/>
                <a:sym typeface="Arial"/>
              </a:rPr>
              <a:t>【MVP（最小限の機能・特徴）】</a:t>
            </a:r>
            <a:endParaRPr b="1" i="0" sz="1100" u="none" cap="none" strike="noStrike">
              <a:solidFill>
                <a:schemeClr val="dk1"/>
              </a:solidFill>
              <a:latin typeface="Arial"/>
              <a:ea typeface="Arial"/>
              <a:cs typeface="Arial"/>
              <a:sym typeface="Arial"/>
            </a:endParaRPr>
          </a:p>
        </p:txBody>
      </p:sp>
      <p:sp>
        <p:nvSpPr>
          <p:cNvPr id="141" name="Google Shape;141;p65"/>
          <p:cNvSpPr/>
          <p:nvPr/>
        </p:nvSpPr>
        <p:spPr>
          <a:xfrm>
            <a:off x="5234691" y="818688"/>
            <a:ext cx="6440084" cy="4764012"/>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ja-JP" sz="1400" u="none" cap="none" strike="noStrike">
                <a:solidFill>
                  <a:schemeClr val="dk1"/>
                </a:solidFill>
                <a:latin typeface="Arial"/>
                <a:ea typeface="Arial"/>
                <a:cs typeface="Arial"/>
                <a:sym typeface="Arial"/>
              </a:rPr>
              <a:t>Customer Segments : 顧客のまとめ</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100" u="sng" cap="none" strike="noStrike">
                <a:solidFill>
                  <a:schemeClr val="dk1"/>
                </a:solidFill>
                <a:latin typeface="Arial"/>
                <a:ea typeface="Arial"/>
                <a:cs typeface="Arial"/>
                <a:sym typeface="Arial"/>
              </a:rPr>
              <a:t>アーリーアダプターのペルソナの可視化</a:t>
            </a:r>
            <a:endParaRPr b="1" i="0" sz="11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100" u="none" cap="none" strike="noStrike">
                <a:solidFill>
                  <a:schemeClr val="dk1"/>
                </a:solidFill>
                <a:latin typeface="Arial"/>
                <a:ea typeface="Arial"/>
                <a:cs typeface="Arial"/>
                <a:sym typeface="Arial"/>
              </a:rPr>
              <a:t>【具体的な属性、条件】</a:t>
            </a:r>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100" u="none" cap="none" strike="noStrike">
                <a:solidFill>
                  <a:schemeClr val="dk1"/>
                </a:solidFill>
                <a:latin typeface="Arial"/>
                <a:ea typeface="Arial"/>
                <a:cs typeface="Arial"/>
                <a:sym typeface="Arial"/>
              </a:rPr>
              <a:t>【ペルソナ特有の背景】</a:t>
            </a:r>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100" u="none" cap="none" strike="noStrike">
                <a:solidFill>
                  <a:schemeClr val="dk1"/>
                </a:solidFill>
                <a:latin typeface="Arial"/>
                <a:ea typeface="Arial"/>
                <a:cs typeface="Arial"/>
                <a:sym typeface="Arial"/>
              </a:rPr>
              <a:t>【ペルソナの特徴に合致する顧客の人数】</a:t>
            </a:r>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100" u="sng" cap="none" strike="noStrike">
                <a:solidFill>
                  <a:schemeClr val="dk1"/>
                </a:solidFill>
                <a:latin typeface="Arial"/>
                <a:ea typeface="Arial"/>
                <a:cs typeface="Arial"/>
                <a:sym typeface="Arial"/>
              </a:rPr>
              <a:t>顧客課題の４要素の可視化</a:t>
            </a:r>
            <a:endParaRPr b="1" i="0" sz="11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800" u="sng"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1" i="0" lang="ja-JP" sz="1100" u="none" cap="none" strike="noStrike">
                <a:solidFill>
                  <a:schemeClr val="dk1"/>
                </a:solidFill>
                <a:latin typeface="Arial"/>
                <a:ea typeface="Arial"/>
                <a:cs typeface="Arial"/>
                <a:sym typeface="Arial"/>
              </a:rPr>
              <a:t>【1. ジョブ</a:t>
            </a:r>
            <a:r>
              <a:rPr b="0" i="0" lang="ja-JP" sz="1100" u="none" cap="none" strike="noStrike">
                <a:solidFill>
                  <a:schemeClr val="dk1"/>
                </a:solidFill>
                <a:latin typeface="Arial"/>
                <a:ea typeface="Arial"/>
                <a:cs typeface="Arial"/>
                <a:sym typeface="Arial"/>
              </a:rPr>
              <a:t>】　　　　　　　　　　　　　　　　  </a:t>
            </a:r>
            <a:r>
              <a:rPr b="1" i="0" lang="ja-JP" sz="1100" u="none" cap="none" strike="noStrike">
                <a:solidFill>
                  <a:schemeClr val="dk1"/>
                </a:solidFill>
                <a:latin typeface="Arial"/>
                <a:ea typeface="Arial"/>
                <a:cs typeface="Arial"/>
                <a:sym typeface="Arial"/>
              </a:rPr>
              <a:t>【3. 現在の対策】</a:t>
            </a:r>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100" u="none" cap="none" strike="noStrike">
                <a:solidFill>
                  <a:schemeClr val="dk1"/>
                </a:solidFill>
                <a:latin typeface="Arial"/>
                <a:ea typeface="Arial"/>
                <a:cs typeface="Arial"/>
                <a:sym typeface="Arial"/>
              </a:rPr>
              <a:t>【2. ジョブを実現できない理由】 　　　　　　　 【4. 現在の対策への不満】</a:t>
            </a:r>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2" name="Google Shape;142;p65"/>
          <p:cNvSpPr/>
          <p:nvPr/>
        </p:nvSpPr>
        <p:spPr>
          <a:xfrm>
            <a:off x="570001" y="5584158"/>
            <a:ext cx="11104774" cy="567177"/>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ja-JP" sz="1100" u="none" cap="none" strike="noStrike">
                <a:solidFill>
                  <a:schemeClr val="dk1"/>
                </a:solidFill>
                <a:latin typeface="Arial"/>
                <a:ea typeface="Arial"/>
                <a:cs typeface="Arial"/>
                <a:sym typeface="Arial"/>
              </a:rPr>
              <a:t>【価格案】</a:t>
            </a:r>
            <a:endParaRPr b="1" i="0" sz="1100" u="none" cap="none" strike="noStrike">
              <a:solidFill>
                <a:schemeClr val="dk1"/>
              </a:solidFill>
              <a:latin typeface="Arial"/>
              <a:ea typeface="Arial"/>
              <a:cs typeface="Arial"/>
              <a:sym typeface="Arial"/>
            </a:endParaRPr>
          </a:p>
        </p:txBody>
      </p:sp>
      <p:cxnSp>
        <p:nvCxnSpPr>
          <p:cNvPr id="143" name="Google Shape;143;p65"/>
          <p:cNvCxnSpPr/>
          <p:nvPr/>
        </p:nvCxnSpPr>
        <p:spPr>
          <a:xfrm>
            <a:off x="673331" y="1083533"/>
            <a:ext cx="4478095" cy="0"/>
          </a:xfrm>
          <a:prstGeom prst="straightConnector1">
            <a:avLst/>
          </a:prstGeom>
          <a:noFill/>
          <a:ln cap="flat" cmpd="sng" w="9525">
            <a:solidFill>
              <a:schemeClr val="dk1"/>
            </a:solidFill>
            <a:prstDash val="solid"/>
            <a:round/>
            <a:headEnd len="sm" w="sm" type="none"/>
            <a:tailEnd len="sm" w="sm" type="none"/>
          </a:ln>
        </p:spPr>
      </p:cxnSp>
      <p:cxnSp>
        <p:nvCxnSpPr>
          <p:cNvPr id="144" name="Google Shape;144;p65"/>
          <p:cNvCxnSpPr/>
          <p:nvPr/>
        </p:nvCxnSpPr>
        <p:spPr>
          <a:xfrm>
            <a:off x="5336771" y="1083533"/>
            <a:ext cx="6234309" cy="0"/>
          </a:xfrm>
          <a:prstGeom prst="straightConnector1">
            <a:avLst/>
          </a:prstGeom>
          <a:noFill/>
          <a:ln cap="flat" cmpd="sng" w="9525">
            <a:solidFill>
              <a:schemeClr val="dk1"/>
            </a:solidFill>
            <a:prstDash val="solid"/>
            <a:round/>
            <a:headEnd len="sm" w="sm" type="none"/>
            <a:tailEnd len="sm" w="sm" type="none"/>
          </a:ln>
        </p:spPr>
      </p:cxnSp>
      <p:sp>
        <p:nvSpPr>
          <p:cNvPr id="145" name="Google Shape;145;p65"/>
          <p:cNvSpPr txBox="1"/>
          <p:nvPr>
            <p:ph idx="2" type="body"/>
          </p:nvPr>
        </p:nvSpPr>
        <p:spPr>
          <a:xfrm>
            <a:off x="734529" y="1669402"/>
            <a:ext cx="4417324" cy="59440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rgbClr val="0E0E3A"/>
              </a:buClr>
              <a:buSzPts val="1000"/>
              <a:buFont typeface="Arial"/>
              <a:buNone/>
              <a:defRPr b="0" i="0" sz="1000" u="none" cap="none" strike="noStrike">
                <a:solidFill>
                  <a:srgbClr val="0E0E3A"/>
                </a:solidFill>
                <a:latin typeface="Calibri"/>
                <a:ea typeface="Calibri"/>
                <a:cs typeface="Calibri"/>
                <a:sym typeface="Calibri"/>
              </a:defRPr>
            </a:lvl1pPr>
            <a:lvl2pPr indent="-228600" lvl="1" marL="9144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46" name="Google Shape;146;p65"/>
          <p:cNvSpPr txBox="1"/>
          <p:nvPr>
            <p:ph idx="3" type="body"/>
          </p:nvPr>
        </p:nvSpPr>
        <p:spPr>
          <a:xfrm>
            <a:off x="734529" y="2509911"/>
            <a:ext cx="4417324" cy="160932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rgbClr val="0E0E3A"/>
              </a:buClr>
              <a:buSzPts val="1000"/>
              <a:buFont typeface="Arial"/>
              <a:buNone/>
              <a:defRPr b="0" i="0" sz="1000" u="none" cap="none" strike="noStrike">
                <a:solidFill>
                  <a:srgbClr val="0E0E3A"/>
                </a:solidFill>
                <a:latin typeface="Calibri"/>
                <a:ea typeface="Calibri"/>
                <a:cs typeface="Calibri"/>
                <a:sym typeface="Calibri"/>
              </a:defRPr>
            </a:lvl1pPr>
            <a:lvl2pPr indent="-228600" lvl="1" marL="9144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47" name="Google Shape;147;p65"/>
          <p:cNvSpPr txBox="1"/>
          <p:nvPr>
            <p:ph idx="4" type="body"/>
          </p:nvPr>
        </p:nvSpPr>
        <p:spPr>
          <a:xfrm>
            <a:off x="731521" y="4365345"/>
            <a:ext cx="4417324" cy="1138810"/>
          </a:xfrm>
          <a:prstGeom prst="rect">
            <a:avLst/>
          </a:prstGeom>
          <a:noFill/>
          <a:ln>
            <a:noFill/>
          </a:ln>
        </p:spPr>
        <p:txBody>
          <a:bodyPr anchorCtr="0" anchor="t" bIns="45700" lIns="91425" spcFirstLastPara="1" rIns="91425" wrap="square" tIns="45700">
            <a:noAutofit/>
          </a:bodyPr>
          <a:lstStyle>
            <a:lvl1pPr indent="-292100" lvl="0" marL="457200" marR="0" rtl="0" algn="l">
              <a:spcBef>
                <a:spcPts val="200"/>
              </a:spcBef>
              <a:spcAft>
                <a:spcPts val="0"/>
              </a:spcAft>
              <a:buClr>
                <a:srgbClr val="0E0E3A"/>
              </a:buClr>
              <a:buSzPts val="1000"/>
              <a:buFont typeface="Arial"/>
              <a:buChar char="•"/>
              <a:defRPr b="0" i="0" sz="1000" u="none" cap="none" strike="noStrike">
                <a:solidFill>
                  <a:srgbClr val="0E0E3A"/>
                </a:solidFill>
                <a:latin typeface="Calibri"/>
                <a:ea typeface="Calibri"/>
                <a:cs typeface="Calibri"/>
                <a:sym typeface="Calibri"/>
              </a:defRPr>
            </a:lvl1pPr>
            <a:lvl2pPr indent="-228600" lvl="1" marL="9144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48" name="Google Shape;148;p65"/>
          <p:cNvSpPr txBox="1"/>
          <p:nvPr>
            <p:ph idx="5" type="body"/>
          </p:nvPr>
        </p:nvSpPr>
        <p:spPr>
          <a:xfrm>
            <a:off x="5399220" y="1662803"/>
            <a:ext cx="6171861" cy="35592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rgbClr val="0E0E3A"/>
              </a:buClr>
              <a:buSzPts val="1000"/>
              <a:buFont typeface="Arial"/>
              <a:buNone/>
              <a:defRPr b="0" i="0" sz="1000" u="none" cap="none" strike="noStrike">
                <a:solidFill>
                  <a:srgbClr val="0E0E3A"/>
                </a:solidFill>
                <a:latin typeface="Calibri"/>
                <a:ea typeface="Calibri"/>
                <a:cs typeface="Calibri"/>
                <a:sym typeface="Calibri"/>
              </a:defRPr>
            </a:lvl1pPr>
            <a:lvl2pPr indent="-228600" lvl="1" marL="9144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49" name="Google Shape;149;p65"/>
          <p:cNvSpPr txBox="1"/>
          <p:nvPr>
            <p:ph idx="6" type="body"/>
          </p:nvPr>
        </p:nvSpPr>
        <p:spPr>
          <a:xfrm>
            <a:off x="5399220" y="2237173"/>
            <a:ext cx="6171861" cy="3682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rgbClr val="0E0E3A"/>
              </a:buClr>
              <a:buSzPts val="1000"/>
              <a:buFont typeface="Arial"/>
              <a:buNone/>
              <a:defRPr b="0" i="0" sz="1000" u="none" cap="none" strike="noStrike">
                <a:solidFill>
                  <a:srgbClr val="0E0E3A"/>
                </a:solidFill>
                <a:latin typeface="Calibri"/>
                <a:ea typeface="Calibri"/>
                <a:cs typeface="Calibri"/>
                <a:sym typeface="Calibri"/>
              </a:defRPr>
            </a:lvl1pPr>
            <a:lvl2pPr indent="-228600" lvl="1" marL="9144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50" name="Google Shape;150;p65"/>
          <p:cNvSpPr txBox="1"/>
          <p:nvPr>
            <p:ph idx="7" type="body"/>
          </p:nvPr>
        </p:nvSpPr>
        <p:spPr>
          <a:xfrm>
            <a:off x="5399219" y="2823873"/>
            <a:ext cx="6171861" cy="36824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rgbClr val="0E0E3A"/>
              </a:buClr>
              <a:buSzPts val="1000"/>
              <a:buFont typeface="Arial"/>
              <a:buNone/>
              <a:defRPr b="0" i="0" sz="1000" u="none" cap="none" strike="noStrike">
                <a:solidFill>
                  <a:srgbClr val="0E0E3A"/>
                </a:solidFill>
                <a:latin typeface="Calibri"/>
                <a:ea typeface="Calibri"/>
                <a:cs typeface="Calibri"/>
                <a:sym typeface="Calibri"/>
              </a:defRPr>
            </a:lvl1pPr>
            <a:lvl2pPr indent="-228600" lvl="1" marL="9144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51" name="Google Shape;151;p65"/>
          <p:cNvSpPr txBox="1"/>
          <p:nvPr>
            <p:ph idx="8" type="body"/>
          </p:nvPr>
        </p:nvSpPr>
        <p:spPr>
          <a:xfrm>
            <a:off x="5396212" y="3666479"/>
            <a:ext cx="3026259" cy="816744"/>
          </a:xfrm>
          <a:prstGeom prst="rect">
            <a:avLst/>
          </a:prstGeom>
          <a:noFill/>
          <a:ln>
            <a:noFill/>
          </a:ln>
        </p:spPr>
        <p:txBody>
          <a:bodyPr anchorCtr="0" anchor="t" bIns="45700" lIns="91425" spcFirstLastPara="1" rIns="91425" wrap="square" tIns="45700">
            <a:noAutofit/>
          </a:bodyPr>
          <a:lstStyle>
            <a:lvl1pPr indent="-292100" lvl="0" marL="457200" marR="0" rtl="0" algn="l">
              <a:spcBef>
                <a:spcPts val="200"/>
              </a:spcBef>
              <a:spcAft>
                <a:spcPts val="0"/>
              </a:spcAft>
              <a:buClr>
                <a:srgbClr val="0E0E3A"/>
              </a:buClr>
              <a:buSzPts val="1000"/>
              <a:buFont typeface="Arial"/>
              <a:buChar char="•"/>
              <a:defRPr b="0" i="0" sz="1000" u="none" cap="none" strike="noStrike">
                <a:solidFill>
                  <a:srgbClr val="0E0E3A"/>
                </a:solidFill>
                <a:latin typeface="Calibri"/>
                <a:ea typeface="Calibri"/>
                <a:cs typeface="Calibri"/>
                <a:sym typeface="Calibri"/>
              </a:defRPr>
            </a:lvl1pPr>
            <a:lvl2pPr indent="-228600" lvl="1" marL="9144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52" name="Google Shape;152;p65"/>
          <p:cNvSpPr txBox="1"/>
          <p:nvPr>
            <p:ph idx="9" type="body"/>
          </p:nvPr>
        </p:nvSpPr>
        <p:spPr>
          <a:xfrm>
            <a:off x="5396212" y="4679543"/>
            <a:ext cx="3026255" cy="833669"/>
          </a:xfrm>
          <a:prstGeom prst="rect">
            <a:avLst/>
          </a:prstGeom>
          <a:noFill/>
          <a:ln>
            <a:noFill/>
          </a:ln>
        </p:spPr>
        <p:txBody>
          <a:bodyPr anchorCtr="0" anchor="t" bIns="45700" lIns="91425" spcFirstLastPara="1" rIns="91425" wrap="square" tIns="45700">
            <a:noAutofit/>
          </a:bodyPr>
          <a:lstStyle>
            <a:lvl1pPr indent="-292100" lvl="0" marL="457200" marR="0" rtl="0" algn="l">
              <a:spcBef>
                <a:spcPts val="200"/>
              </a:spcBef>
              <a:spcAft>
                <a:spcPts val="0"/>
              </a:spcAft>
              <a:buClr>
                <a:srgbClr val="0E0E3A"/>
              </a:buClr>
              <a:buSzPts val="1000"/>
              <a:buFont typeface="Arial"/>
              <a:buChar char="•"/>
              <a:defRPr b="0" i="0" sz="1000" u="none" cap="none" strike="noStrike">
                <a:solidFill>
                  <a:srgbClr val="0E0E3A"/>
                </a:solidFill>
                <a:latin typeface="Calibri"/>
                <a:ea typeface="Calibri"/>
                <a:cs typeface="Calibri"/>
                <a:sym typeface="Calibri"/>
              </a:defRPr>
            </a:lvl1pPr>
            <a:lvl2pPr indent="-228600" lvl="1" marL="9144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53" name="Google Shape;153;p65"/>
          <p:cNvSpPr txBox="1"/>
          <p:nvPr>
            <p:ph idx="13" type="body"/>
          </p:nvPr>
        </p:nvSpPr>
        <p:spPr>
          <a:xfrm>
            <a:off x="8528858" y="3664804"/>
            <a:ext cx="3039530" cy="816743"/>
          </a:xfrm>
          <a:prstGeom prst="rect">
            <a:avLst/>
          </a:prstGeom>
          <a:noFill/>
          <a:ln>
            <a:noFill/>
          </a:ln>
        </p:spPr>
        <p:txBody>
          <a:bodyPr anchorCtr="0" anchor="t" bIns="45700" lIns="91425" spcFirstLastPara="1" rIns="91425" wrap="square" tIns="45700">
            <a:noAutofit/>
          </a:bodyPr>
          <a:lstStyle>
            <a:lvl1pPr indent="-292100" lvl="0" marL="457200" marR="0" rtl="0" algn="l">
              <a:spcBef>
                <a:spcPts val="200"/>
              </a:spcBef>
              <a:spcAft>
                <a:spcPts val="0"/>
              </a:spcAft>
              <a:buClr>
                <a:srgbClr val="0E0E3A"/>
              </a:buClr>
              <a:buSzPts val="1000"/>
              <a:buFont typeface="Arial"/>
              <a:buChar char="•"/>
              <a:defRPr b="0" i="0" sz="1000" u="none" cap="none" strike="noStrike">
                <a:solidFill>
                  <a:srgbClr val="0E0E3A"/>
                </a:solidFill>
                <a:latin typeface="Calibri"/>
                <a:ea typeface="Calibri"/>
                <a:cs typeface="Calibri"/>
                <a:sym typeface="Calibri"/>
              </a:defRPr>
            </a:lvl1pPr>
            <a:lvl2pPr indent="-228600" lvl="1" marL="9144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54" name="Google Shape;154;p65"/>
          <p:cNvSpPr txBox="1"/>
          <p:nvPr>
            <p:ph idx="14" type="body"/>
          </p:nvPr>
        </p:nvSpPr>
        <p:spPr>
          <a:xfrm>
            <a:off x="8528856" y="4679543"/>
            <a:ext cx="3039530" cy="833669"/>
          </a:xfrm>
          <a:prstGeom prst="rect">
            <a:avLst/>
          </a:prstGeom>
          <a:noFill/>
          <a:ln>
            <a:noFill/>
          </a:ln>
        </p:spPr>
        <p:txBody>
          <a:bodyPr anchorCtr="0" anchor="t" bIns="45700" lIns="91425" spcFirstLastPara="1" rIns="91425" wrap="square" tIns="45700">
            <a:noAutofit/>
          </a:bodyPr>
          <a:lstStyle>
            <a:lvl1pPr indent="-292100" lvl="0" marL="457200" marR="0" rtl="0" algn="l">
              <a:spcBef>
                <a:spcPts val="200"/>
              </a:spcBef>
              <a:spcAft>
                <a:spcPts val="0"/>
              </a:spcAft>
              <a:buClr>
                <a:srgbClr val="0E0E3A"/>
              </a:buClr>
              <a:buSzPts val="1000"/>
              <a:buFont typeface="Arial"/>
              <a:buChar char="•"/>
              <a:defRPr b="0" i="0" sz="1000" u="none" cap="none" strike="noStrike">
                <a:solidFill>
                  <a:srgbClr val="0E0E3A"/>
                </a:solidFill>
                <a:latin typeface="Calibri"/>
                <a:ea typeface="Calibri"/>
                <a:cs typeface="Calibri"/>
                <a:sym typeface="Calibri"/>
              </a:defRPr>
            </a:lvl1pPr>
            <a:lvl2pPr indent="-228600" lvl="1" marL="9144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cxnSp>
        <p:nvCxnSpPr>
          <p:cNvPr id="155" name="Google Shape;155;p65"/>
          <p:cNvCxnSpPr/>
          <p:nvPr/>
        </p:nvCxnSpPr>
        <p:spPr>
          <a:xfrm>
            <a:off x="1422359" y="5691710"/>
            <a:ext cx="0" cy="388680"/>
          </a:xfrm>
          <a:prstGeom prst="straightConnector1">
            <a:avLst/>
          </a:prstGeom>
          <a:noFill/>
          <a:ln cap="flat" cmpd="sng" w="9525">
            <a:solidFill>
              <a:schemeClr val="dk1"/>
            </a:solidFill>
            <a:prstDash val="solid"/>
            <a:round/>
            <a:headEnd len="sm" w="sm" type="none"/>
            <a:tailEnd len="sm" w="sm" type="none"/>
          </a:ln>
        </p:spPr>
      </p:cxnSp>
      <p:sp>
        <p:nvSpPr>
          <p:cNvPr id="156" name="Google Shape;156;p65"/>
          <p:cNvSpPr txBox="1"/>
          <p:nvPr>
            <p:ph idx="15" type="body"/>
          </p:nvPr>
        </p:nvSpPr>
        <p:spPr>
          <a:xfrm>
            <a:off x="1546170" y="5656025"/>
            <a:ext cx="10024910" cy="42436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rgbClr val="0E0E3A"/>
              </a:buClr>
              <a:buSzPts val="1000"/>
              <a:buFont typeface="Arial"/>
              <a:buNone/>
              <a:defRPr b="0" i="0" sz="1000" u="none" cap="none" strike="noStrike">
                <a:solidFill>
                  <a:srgbClr val="0E0E3A"/>
                </a:solidFill>
                <a:latin typeface="Calibri"/>
                <a:ea typeface="Calibri"/>
                <a:cs typeface="Calibri"/>
                <a:sym typeface="Calibri"/>
              </a:defRPr>
            </a:lvl1pPr>
            <a:lvl2pPr indent="-228600" lvl="1" marL="9144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57" name="Google Shape;157;p65"/>
          <p:cNvSpPr/>
          <p:nvPr>
            <p:ph idx="16" type="pic"/>
          </p:nvPr>
        </p:nvSpPr>
        <p:spPr>
          <a:xfrm>
            <a:off x="3488925" y="2509190"/>
            <a:ext cx="1659920" cy="1228725"/>
          </a:xfrm>
          <a:prstGeom prst="rect">
            <a:avLst/>
          </a:prstGeom>
          <a:noFill/>
          <a:ln>
            <a:noFill/>
          </a:ln>
        </p:spPr>
      </p:sp>
      <p:sp>
        <p:nvSpPr>
          <p:cNvPr id="158" name="Google Shape;158;p65"/>
          <p:cNvSpPr/>
          <p:nvPr>
            <p:ph idx="17" type="pic"/>
          </p:nvPr>
        </p:nvSpPr>
        <p:spPr>
          <a:xfrm>
            <a:off x="10241281" y="1221971"/>
            <a:ext cx="1327106" cy="796752"/>
          </a:xfrm>
          <a:prstGeom prst="rect">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215">
          <p15:clr>
            <a:srgbClr val="FBAE40"/>
          </p15:clr>
        </p15:guide>
        <p15:guide id="2" pos="7473">
          <p15:clr>
            <a:srgbClr val="FBAE40"/>
          </p15:clr>
        </p15:guide>
        <p15:guide id="3" orient="horz" pos="210">
          <p15:clr>
            <a:srgbClr val="FBAE40"/>
          </p15:clr>
        </p15:guide>
        <p15:guide id="4" orient="horz" pos="437">
          <p15:clr>
            <a:srgbClr val="FBAE40"/>
          </p15:clr>
        </p15:guide>
        <p15:guide id="5" orient="horz" pos="890">
          <p15:clr>
            <a:srgbClr val="FBAE40"/>
          </p15:clr>
        </p15:guide>
        <p15:guide id="6" orient="horz" pos="411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ユーザー設定レイアウト">
  <p:cSld name="1_ユーザー設定レイアウト">
    <p:spTree>
      <p:nvGrpSpPr>
        <p:cNvPr id="167" name="Shape 167"/>
        <p:cNvGrpSpPr/>
        <p:nvPr/>
      </p:nvGrpSpPr>
      <p:grpSpPr>
        <a:xfrm>
          <a:off x="0" y="0"/>
          <a:ext cx="0" cy="0"/>
          <a:chOff x="0" y="0"/>
          <a:chExt cx="0" cy="0"/>
        </a:xfrm>
      </p:grpSpPr>
      <p:sp>
        <p:nvSpPr>
          <p:cNvPr id="168" name="Google Shape;168;p74"/>
          <p:cNvSpPr/>
          <p:nvPr/>
        </p:nvSpPr>
        <p:spPr>
          <a:xfrm>
            <a:off x="0" y="0"/>
            <a:ext cx="12192000" cy="695739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9" name="Google Shape;169;p74"/>
          <p:cNvSpPr txBox="1"/>
          <p:nvPr>
            <p:ph type="title"/>
          </p:nvPr>
        </p:nvSpPr>
        <p:spPr>
          <a:xfrm>
            <a:off x="979186" y="2924943"/>
            <a:ext cx="10273131" cy="151718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0E0E3A"/>
                </a:solidFill>
                <a:latin typeface="Arial"/>
                <a:ea typeface="Arial"/>
                <a:cs typeface="Arial"/>
                <a:sym typeface="Arial"/>
              </a:defRPr>
            </a:lvl1pPr>
            <a:lvl2pPr lvl="1"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2pPr>
            <a:lvl3pPr lvl="2"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3pPr>
            <a:lvl4pPr lvl="3"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4pPr>
            <a:lvl5pPr lvl="4"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5pPr>
            <a:lvl6pPr lvl="5"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9pPr>
          </a:lstStyle>
          <a:p/>
        </p:txBody>
      </p:sp>
      <p:sp>
        <p:nvSpPr>
          <p:cNvPr id="170" name="Google Shape;170;p74"/>
          <p:cNvSpPr txBox="1"/>
          <p:nvPr>
            <p:ph idx="1" type="body"/>
          </p:nvPr>
        </p:nvSpPr>
        <p:spPr>
          <a:xfrm>
            <a:off x="979186" y="5008165"/>
            <a:ext cx="6049433" cy="1008063"/>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320"/>
              </a:spcBef>
              <a:spcAft>
                <a:spcPts val="0"/>
              </a:spcAft>
              <a:buClr>
                <a:srgbClr val="0E0E3A"/>
              </a:buClr>
              <a:buSzPts val="1600"/>
              <a:buFont typeface="Arial"/>
              <a:buNone/>
              <a:defRPr b="0" i="0" sz="1600" u="none" cap="none" strike="noStrike">
                <a:solidFill>
                  <a:srgbClr val="0E0E3A"/>
                </a:solidFill>
                <a:latin typeface="Arial"/>
                <a:ea typeface="Arial"/>
                <a:cs typeface="Arial"/>
                <a:sym typeface="Arial"/>
              </a:defRPr>
            </a:lvl1pPr>
            <a:lvl2pPr indent="-406400" lvl="1" marL="914400" marR="0" rtl="0" algn="l">
              <a:spcBef>
                <a:spcPts val="560"/>
              </a:spcBef>
              <a:spcAft>
                <a:spcPts val="0"/>
              </a:spcAft>
              <a:buClr>
                <a:srgbClr val="0E0E3A"/>
              </a:buClr>
              <a:buSzPts val="2800"/>
              <a:buFont typeface="Arial"/>
              <a:buChar char="–"/>
              <a:defRPr b="0" i="0" sz="2800" u="none" cap="none" strike="noStrike">
                <a:solidFill>
                  <a:srgbClr val="0E0E3A"/>
                </a:solidFill>
                <a:latin typeface="Calibri"/>
                <a:ea typeface="Calibri"/>
                <a:cs typeface="Calibri"/>
                <a:sym typeface="Calibri"/>
              </a:defRPr>
            </a:lvl2pPr>
            <a:lvl3pPr indent="-381000" lvl="2" marL="1371600" marR="0" rtl="0" algn="l">
              <a:spcBef>
                <a:spcPts val="480"/>
              </a:spcBef>
              <a:spcAft>
                <a:spcPts val="0"/>
              </a:spcAft>
              <a:buClr>
                <a:srgbClr val="0E0E3A"/>
              </a:buClr>
              <a:buSzPts val="2400"/>
              <a:buFont typeface="Arial"/>
              <a:buChar char="•"/>
              <a:defRPr b="0" i="0" sz="2400" u="none" cap="none" strike="noStrike">
                <a:solidFill>
                  <a:srgbClr val="0E0E3A"/>
                </a:solidFill>
                <a:latin typeface="Calibri"/>
                <a:ea typeface="Calibri"/>
                <a:cs typeface="Calibri"/>
                <a:sym typeface="Calibri"/>
              </a:defRPr>
            </a:lvl3pPr>
            <a:lvl4pPr indent="-355600" lvl="3" marL="1828800" marR="0" rtl="0" algn="l">
              <a:spcBef>
                <a:spcPts val="400"/>
              </a:spcBef>
              <a:spcAft>
                <a:spcPts val="0"/>
              </a:spcAft>
              <a:buClr>
                <a:srgbClr val="0E0E3A"/>
              </a:buClr>
              <a:buSzPts val="2000"/>
              <a:buFont typeface="Arial"/>
              <a:buChar char="–"/>
              <a:defRPr b="0" i="0" sz="2000" u="none" cap="none" strike="noStrike">
                <a:solidFill>
                  <a:srgbClr val="0E0E3A"/>
                </a:solidFill>
                <a:latin typeface="Calibri"/>
                <a:ea typeface="Calibri"/>
                <a:cs typeface="Calibri"/>
                <a:sym typeface="Calibri"/>
              </a:defRPr>
            </a:lvl4pPr>
            <a:lvl5pPr indent="-342900" lvl="4" marL="2286000" marR="0" rtl="0" algn="l">
              <a:spcBef>
                <a:spcPts val="360"/>
              </a:spcBef>
              <a:spcAft>
                <a:spcPts val="0"/>
              </a:spcAft>
              <a:buClr>
                <a:srgbClr val="0E0E3A"/>
              </a:buClr>
              <a:buSzPts val="1800"/>
              <a:buFont typeface="Arial"/>
              <a:buChar char="»"/>
              <a:defRPr b="0" i="0" sz="18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pic>
        <p:nvPicPr>
          <p:cNvPr id="171" name="Google Shape;171;p74"/>
          <p:cNvPicPr preferRelativeResize="0"/>
          <p:nvPr/>
        </p:nvPicPr>
        <p:blipFill rotWithShape="1">
          <a:blip r:embed="rId2">
            <a:alphaModFix/>
          </a:blip>
          <a:srcRect b="0" l="0" r="0" t="0"/>
          <a:stretch/>
        </p:blipFill>
        <p:spPr>
          <a:xfrm>
            <a:off x="979186" y="803570"/>
            <a:ext cx="1656184" cy="165618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172" name="Shape 172"/>
        <p:cNvGrpSpPr/>
        <p:nvPr/>
      </p:nvGrpSpPr>
      <p:grpSpPr>
        <a:xfrm>
          <a:off x="0" y="0"/>
          <a:ext cx="0" cy="0"/>
          <a:chOff x="0" y="0"/>
          <a:chExt cx="0" cy="0"/>
        </a:xfrm>
      </p:grpSpPr>
      <p:sp>
        <p:nvSpPr>
          <p:cNvPr id="173" name="Google Shape;173;p75"/>
          <p:cNvSpPr txBox="1"/>
          <p:nvPr>
            <p:ph type="title"/>
          </p:nvPr>
        </p:nvSpPr>
        <p:spPr>
          <a:xfrm>
            <a:off x="431375" y="358784"/>
            <a:ext cx="10177131" cy="447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0E0E3A"/>
                </a:solidFill>
                <a:latin typeface="Arial"/>
                <a:ea typeface="Arial"/>
                <a:cs typeface="Arial"/>
                <a:sym typeface="Arial"/>
              </a:defRPr>
            </a:lvl1pPr>
            <a:lvl2pPr lvl="1"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2pPr>
            <a:lvl3pPr lvl="2"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3pPr>
            <a:lvl4pPr lvl="3"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4pPr>
            <a:lvl5pPr lvl="4"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5pPr>
            <a:lvl6pPr lvl="5"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9pPr>
          </a:lstStyle>
          <a:p/>
        </p:txBody>
      </p:sp>
      <p:sp>
        <p:nvSpPr>
          <p:cNvPr id="174" name="Google Shape;174;p75"/>
          <p:cNvSpPr txBox="1"/>
          <p:nvPr>
            <p:ph idx="1" type="body"/>
          </p:nvPr>
        </p:nvSpPr>
        <p:spPr>
          <a:xfrm>
            <a:off x="609600" y="2060848"/>
            <a:ext cx="10972800" cy="4065316"/>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0E0E3A"/>
              </a:buClr>
              <a:buSzPts val="2000"/>
              <a:buFont typeface="Arial"/>
              <a:buChar char="•"/>
              <a:defRPr b="0" i="0" sz="2000" u="none" cap="none" strike="noStrike">
                <a:solidFill>
                  <a:srgbClr val="0E0E3A"/>
                </a:solidFill>
                <a:latin typeface="Arial"/>
                <a:ea typeface="Arial"/>
                <a:cs typeface="Arial"/>
                <a:sym typeface="Arial"/>
              </a:defRPr>
            </a:lvl1pPr>
            <a:lvl2pPr indent="-342900" lvl="1" marL="914400" marR="0" rtl="0" algn="l">
              <a:spcBef>
                <a:spcPts val="360"/>
              </a:spcBef>
              <a:spcAft>
                <a:spcPts val="0"/>
              </a:spcAft>
              <a:buClr>
                <a:srgbClr val="0E0E3A"/>
              </a:buClr>
              <a:buSzPts val="1800"/>
              <a:buFont typeface="Arial"/>
              <a:buChar char="–"/>
              <a:defRPr b="0" i="0" sz="1800" u="none" cap="none" strike="noStrike">
                <a:solidFill>
                  <a:srgbClr val="0E0E3A"/>
                </a:solidFill>
                <a:latin typeface="Arial"/>
                <a:ea typeface="Arial"/>
                <a:cs typeface="Arial"/>
                <a:sym typeface="Arial"/>
              </a:defRPr>
            </a:lvl2pPr>
            <a:lvl3pPr indent="-330200" lvl="2" marL="1371600" marR="0" rtl="0" algn="l">
              <a:spcBef>
                <a:spcPts val="320"/>
              </a:spcBef>
              <a:spcAft>
                <a:spcPts val="0"/>
              </a:spcAft>
              <a:buClr>
                <a:srgbClr val="0E0E3A"/>
              </a:buClr>
              <a:buSzPts val="1600"/>
              <a:buFont typeface="Arial"/>
              <a:buChar char="•"/>
              <a:defRPr b="0" i="0" sz="1600" u="none" cap="none" strike="noStrike">
                <a:solidFill>
                  <a:srgbClr val="0E0E3A"/>
                </a:solidFill>
                <a:latin typeface="Arial"/>
                <a:ea typeface="Arial"/>
                <a:cs typeface="Arial"/>
                <a:sym typeface="Arial"/>
              </a:defRPr>
            </a:lvl3pPr>
            <a:lvl4pPr indent="-317500" lvl="3" marL="1828800" marR="0" rtl="0" algn="l">
              <a:spcBef>
                <a:spcPts val="280"/>
              </a:spcBef>
              <a:spcAft>
                <a:spcPts val="0"/>
              </a:spcAft>
              <a:buClr>
                <a:srgbClr val="0E0E3A"/>
              </a:buClr>
              <a:buSzPts val="1400"/>
              <a:buFont typeface="Arial"/>
              <a:buChar char="–"/>
              <a:defRPr b="0" i="0" sz="1400" u="none" cap="none" strike="noStrike">
                <a:solidFill>
                  <a:srgbClr val="0E0E3A"/>
                </a:solidFill>
                <a:latin typeface="Arial"/>
                <a:ea typeface="Arial"/>
                <a:cs typeface="Arial"/>
                <a:sym typeface="Arial"/>
              </a:defRPr>
            </a:lvl4pPr>
            <a:lvl5pPr indent="-304800" lvl="4" marL="2286000" marR="0" rtl="0" algn="l">
              <a:spcBef>
                <a:spcPts val="240"/>
              </a:spcBef>
              <a:spcAft>
                <a:spcPts val="0"/>
              </a:spcAft>
              <a:buClr>
                <a:srgbClr val="0E0E3A"/>
              </a:buClr>
              <a:buSzPts val="1200"/>
              <a:buFont typeface="Arial"/>
              <a:buChar char="»"/>
              <a:defRPr b="0" i="0" sz="1200" u="none" cap="none" strike="noStrike">
                <a:solidFill>
                  <a:srgbClr val="0E0E3A"/>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75" name="Google Shape;175;p75"/>
          <p:cNvSpPr txBox="1"/>
          <p:nvPr>
            <p:ph idx="2" type="body"/>
          </p:nvPr>
        </p:nvSpPr>
        <p:spPr>
          <a:xfrm>
            <a:off x="609600" y="1052737"/>
            <a:ext cx="10972800" cy="7920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rgbClr val="336600"/>
              </a:buClr>
              <a:buSzPts val="2000"/>
              <a:buFont typeface="Arial"/>
              <a:buNone/>
              <a:defRPr b="1" i="0" sz="2000" u="none" cap="none" strike="noStrike">
                <a:solidFill>
                  <a:srgbClr val="336600"/>
                </a:solidFill>
                <a:latin typeface="Arial"/>
                <a:ea typeface="Arial"/>
                <a:cs typeface="Arial"/>
                <a:sym typeface="Arial"/>
              </a:defRPr>
            </a:lvl1pPr>
            <a:lvl2pPr indent="-342900" lvl="1" marL="914400" marR="0" rtl="0" algn="l">
              <a:spcBef>
                <a:spcPts val="360"/>
              </a:spcBef>
              <a:spcAft>
                <a:spcPts val="0"/>
              </a:spcAft>
              <a:buClr>
                <a:srgbClr val="0E0E3A"/>
              </a:buClr>
              <a:buSzPts val="1800"/>
              <a:buFont typeface="Arial"/>
              <a:buChar char="–"/>
              <a:defRPr b="0" i="0" sz="1800" u="none" cap="none" strike="noStrike">
                <a:solidFill>
                  <a:srgbClr val="0E0E3A"/>
                </a:solidFill>
                <a:latin typeface="Arial"/>
                <a:ea typeface="Arial"/>
                <a:cs typeface="Arial"/>
                <a:sym typeface="Arial"/>
              </a:defRPr>
            </a:lvl2pPr>
            <a:lvl3pPr indent="-330200" lvl="2" marL="1371600" marR="0" rtl="0" algn="l">
              <a:spcBef>
                <a:spcPts val="320"/>
              </a:spcBef>
              <a:spcAft>
                <a:spcPts val="0"/>
              </a:spcAft>
              <a:buClr>
                <a:srgbClr val="0E0E3A"/>
              </a:buClr>
              <a:buSzPts val="1600"/>
              <a:buFont typeface="Arial"/>
              <a:buChar char="•"/>
              <a:defRPr b="0" i="0" sz="1600" u="none" cap="none" strike="noStrike">
                <a:solidFill>
                  <a:srgbClr val="0E0E3A"/>
                </a:solidFill>
                <a:latin typeface="Arial"/>
                <a:ea typeface="Arial"/>
                <a:cs typeface="Arial"/>
                <a:sym typeface="Arial"/>
              </a:defRPr>
            </a:lvl3pPr>
            <a:lvl4pPr indent="-317500" lvl="3" marL="1828800" marR="0" rtl="0" algn="l">
              <a:spcBef>
                <a:spcPts val="280"/>
              </a:spcBef>
              <a:spcAft>
                <a:spcPts val="0"/>
              </a:spcAft>
              <a:buClr>
                <a:srgbClr val="0E0E3A"/>
              </a:buClr>
              <a:buSzPts val="1400"/>
              <a:buFont typeface="Arial"/>
              <a:buChar char="–"/>
              <a:defRPr b="0" i="0" sz="1400" u="none" cap="none" strike="noStrike">
                <a:solidFill>
                  <a:srgbClr val="0E0E3A"/>
                </a:solidFill>
                <a:latin typeface="Arial"/>
                <a:ea typeface="Arial"/>
                <a:cs typeface="Arial"/>
                <a:sym typeface="Arial"/>
              </a:defRPr>
            </a:lvl4pPr>
            <a:lvl5pPr indent="-304800" lvl="4" marL="2286000" marR="0" rtl="0" algn="l">
              <a:spcBef>
                <a:spcPts val="240"/>
              </a:spcBef>
              <a:spcAft>
                <a:spcPts val="0"/>
              </a:spcAft>
              <a:buClr>
                <a:srgbClr val="0E0E3A"/>
              </a:buClr>
              <a:buSzPts val="1200"/>
              <a:buFont typeface="Arial"/>
              <a:buChar char="»"/>
              <a:defRPr b="0" i="0" sz="1200" u="none" cap="none" strike="noStrike">
                <a:solidFill>
                  <a:srgbClr val="0E0E3A"/>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新チャプター">
  <p:cSld name="新チャプター">
    <p:spTree>
      <p:nvGrpSpPr>
        <p:cNvPr id="176" name="Shape 176"/>
        <p:cNvGrpSpPr/>
        <p:nvPr/>
      </p:nvGrpSpPr>
      <p:grpSpPr>
        <a:xfrm>
          <a:off x="0" y="0"/>
          <a:ext cx="0" cy="0"/>
          <a:chOff x="0" y="0"/>
          <a:chExt cx="0" cy="0"/>
        </a:xfrm>
      </p:grpSpPr>
      <p:sp>
        <p:nvSpPr>
          <p:cNvPr id="177" name="Google Shape;177;p76"/>
          <p:cNvSpPr txBox="1"/>
          <p:nvPr>
            <p:ph type="title"/>
          </p:nvPr>
        </p:nvSpPr>
        <p:spPr>
          <a:xfrm>
            <a:off x="730557" y="3789040"/>
            <a:ext cx="10273131" cy="93610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2800" u="none" cap="none" strike="noStrike">
                <a:solidFill>
                  <a:srgbClr val="0E0E3A"/>
                </a:solidFill>
                <a:latin typeface="Arial"/>
                <a:ea typeface="Arial"/>
                <a:cs typeface="Arial"/>
                <a:sym typeface="Arial"/>
              </a:defRPr>
            </a:lvl1pPr>
            <a:lvl2pPr lvl="1"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2pPr>
            <a:lvl3pPr lvl="2"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3pPr>
            <a:lvl4pPr lvl="3"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4pPr>
            <a:lvl5pPr lvl="4" marR="0" rtl="0" algn="l">
              <a:spcBef>
                <a:spcPts val="0"/>
              </a:spcBef>
              <a:spcAft>
                <a:spcPts val="0"/>
              </a:spcAft>
              <a:buSzPts val="1400"/>
              <a:buNone/>
              <a:defRPr b="1" i="0" sz="2600" u="none" cap="none" strike="noStrike">
                <a:solidFill>
                  <a:srgbClr val="0E0E3A"/>
                </a:solidFill>
                <a:latin typeface="Tahoma"/>
                <a:ea typeface="Tahoma"/>
                <a:cs typeface="Tahoma"/>
                <a:sym typeface="Tahoma"/>
              </a:defRPr>
            </a:lvl5pPr>
            <a:lvl6pPr lvl="5"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1" i="0" sz="3000" u="none" cap="none" strike="noStrike">
                <a:solidFill>
                  <a:schemeClr val="dk1"/>
                </a:solidFill>
                <a:latin typeface="Tahoma"/>
                <a:ea typeface="Tahoma"/>
                <a:cs typeface="Tahoma"/>
                <a:sym typeface="Tahoma"/>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1段組み_サブ有り">
  <p:cSld name="3_1段組み_サブ有り">
    <p:spTree>
      <p:nvGrpSpPr>
        <p:cNvPr id="178" name="Shape 178"/>
        <p:cNvGrpSpPr/>
        <p:nvPr/>
      </p:nvGrpSpPr>
      <p:grpSpPr>
        <a:xfrm>
          <a:off x="0" y="0"/>
          <a:ext cx="0" cy="0"/>
          <a:chOff x="0" y="0"/>
          <a:chExt cx="0" cy="0"/>
        </a:xfrm>
      </p:grpSpPr>
      <p:sp>
        <p:nvSpPr>
          <p:cNvPr id="179" name="Google Shape;179;p77"/>
          <p:cNvSpPr txBox="1"/>
          <p:nvPr>
            <p:ph idx="1" type="body"/>
          </p:nvPr>
        </p:nvSpPr>
        <p:spPr>
          <a:xfrm>
            <a:off x="323995" y="261382"/>
            <a:ext cx="11510085" cy="287271"/>
          </a:xfrm>
          <a:prstGeom prst="rect">
            <a:avLst/>
          </a:prstGeom>
          <a:noFill/>
          <a:ln>
            <a:noFill/>
          </a:ln>
        </p:spPr>
        <p:txBody>
          <a:bodyPr anchorCtr="0" anchor="t" bIns="0" lIns="0" spcFirstLastPara="1" rIns="0" wrap="square" tIns="0">
            <a:noAutofit/>
          </a:bodyPr>
          <a:lstStyle>
            <a:lvl1pPr indent="-228600" lvl="0" marL="457200" marR="0" rtl="0" algn="l">
              <a:spcBef>
                <a:spcPts val="480"/>
              </a:spcBef>
              <a:spcAft>
                <a:spcPts val="0"/>
              </a:spcAft>
              <a:buClr>
                <a:srgbClr val="10253F"/>
              </a:buClr>
              <a:buSzPts val="2398"/>
              <a:buFont typeface="Arial"/>
              <a:buNone/>
              <a:defRPr b="1" i="0" sz="2398" u="none" cap="none" strike="noStrike">
                <a:solidFill>
                  <a:srgbClr val="10253F"/>
                </a:solidFill>
                <a:latin typeface="Arial"/>
                <a:ea typeface="Arial"/>
                <a:cs typeface="Arial"/>
                <a:sym typeface="Arial"/>
              </a:defRPr>
            </a:lvl1pPr>
            <a:lvl2pPr indent="-406400" lvl="1" marL="914400" marR="0" rtl="0" algn="l">
              <a:spcBef>
                <a:spcPts val="560"/>
              </a:spcBef>
              <a:spcAft>
                <a:spcPts val="0"/>
              </a:spcAft>
              <a:buClr>
                <a:srgbClr val="0E0E3A"/>
              </a:buClr>
              <a:buSzPts val="2800"/>
              <a:buFont typeface="Arial"/>
              <a:buChar char="–"/>
              <a:defRPr b="0" i="0" sz="2800" u="none" cap="none" strike="noStrike">
                <a:solidFill>
                  <a:srgbClr val="0E0E3A"/>
                </a:solidFill>
                <a:latin typeface="Calibri"/>
                <a:ea typeface="Calibri"/>
                <a:cs typeface="Calibri"/>
                <a:sym typeface="Calibri"/>
              </a:defRPr>
            </a:lvl2pPr>
            <a:lvl3pPr indent="-381000" lvl="2" marL="1371600" marR="0" rtl="0" algn="l">
              <a:spcBef>
                <a:spcPts val="480"/>
              </a:spcBef>
              <a:spcAft>
                <a:spcPts val="0"/>
              </a:spcAft>
              <a:buClr>
                <a:srgbClr val="0E0E3A"/>
              </a:buClr>
              <a:buSzPts val="2400"/>
              <a:buFont typeface="Arial"/>
              <a:buChar char="•"/>
              <a:defRPr b="0" i="0" sz="2400" u="none" cap="none" strike="noStrike">
                <a:solidFill>
                  <a:srgbClr val="0E0E3A"/>
                </a:solidFill>
                <a:latin typeface="Calibri"/>
                <a:ea typeface="Calibri"/>
                <a:cs typeface="Calibri"/>
                <a:sym typeface="Calibri"/>
              </a:defRPr>
            </a:lvl3pPr>
            <a:lvl4pPr indent="-355600" lvl="3" marL="1828800" marR="0" rtl="0" algn="l">
              <a:spcBef>
                <a:spcPts val="400"/>
              </a:spcBef>
              <a:spcAft>
                <a:spcPts val="0"/>
              </a:spcAft>
              <a:buClr>
                <a:srgbClr val="0E0E3A"/>
              </a:buClr>
              <a:buSzPts val="2000"/>
              <a:buFont typeface="Arial"/>
              <a:buChar char="–"/>
              <a:defRPr b="0" i="0" sz="2000" u="none" cap="none" strike="noStrike">
                <a:solidFill>
                  <a:srgbClr val="0E0E3A"/>
                </a:solidFill>
                <a:latin typeface="Calibri"/>
                <a:ea typeface="Calibri"/>
                <a:cs typeface="Calibri"/>
                <a:sym typeface="Calibri"/>
              </a:defRPr>
            </a:lvl4pPr>
            <a:lvl5pPr indent="-342900" lvl="4" marL="2286000" marR="0" rtl="0" algn="l">
              <a:spcBef>
                <a:spcPts val="360"/>
              </a:spcBef>
              <a:spcAft>
                <a:spcPts val="0"/>
              </a:spcAft>
              <a:buClr>
                <a:srgbClr val="0E0E3A"/>
              </a:buClr>
              <a:buSzPts val="1800"/>
              <a:buFont typeface="Arial"/>
              <a:buChar char="»"/>
              <a:defRPr b="0" i="0" sz="18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80" name="Google Shape;180;p77"/>
          <p:cNvSpPr txBox="1"/>
          <p:nvPr/>
        </p:nvSpPr>
        <p:spPr>
          <a:xfrm>
            <a:off x="3822247" y="6160088"/>
            <a:ext cx="8029762"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ja-JP" sz="1000" u="none" cap="none" strike="noStrike">
                <a:solidFill>
                  <a:srgbClr val="000000"/>
                </a:solidFill>
                <a:latin typeface="Arial"/>
                <a:ea typeface="Arial"/>
                <a:cs typeface="Arial"/>
                <a:sym typeface="Arial"/>
              </a:rPr>
              <a:t>This work is a derivative of “Business Model Canvas (Strategyzer.com)” by Strategyzer AG used and distributed under CC BY-SA 3.0.</a:t>
            </a:r>
            <a:endParaRPr b="0" i="0" sz="1000" u="none" cap="none" strike="noStrike">
              <a:solidFill>
                <a:srgbClr val="000000"/>
              </a:solidFill>
              <a:latin typeface="Arial"/>
              <a:ea typeface="Arial"/>
              <a:cs typeface="Arial"/>
              <a:sym typeface="Arial"/>
            </a:endParaRPr>
          </a:p>
        </p:txBody>
      </p:sp>
      <p:sp>
        <p:nvSpPr>
          <p:cNvPr id="181" name="Google Shape;181;p77"/>
          <p:cNvSpPr/>
          <p:nvPr/>
        </p:nvSpPr>
        <p:spPr>
          <a:xfrm>
            <a:off x="570001" y="818687"/>
            <a:ext cx="4664690" cy="4764013"/>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ja-JP" sz="1400" u="none" cap="none" strike="noStrike">
                <a:solidFill>
                  <a:schemeClr val="dk1"/>
                </a:solidFill>
                <a:latin typeface="Arial"/>
                <a:ea typeface="Arial"/>
                <a:cs typeface="Arial"/>
                <a:sym typeface="Arial"/>
              </a:rPr>
              <a:t>Value Proposition : 価値のまとめ</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100" u="sng" cap="none" strike="noStrike">
                <a:solidFill>
                  <a:schemeClr val="dk1"/>
                </a:solidFill>
                <a:latin typeface="Arial"/>
                <a:ea typeface="Arial"/>
                <a:cs typeface="Arial"/>
                <a:sym typeface="Arial"/>
              </a:rPr>
              <a:t>商品案の可視化</a:t>
            </a:r>
            <a:endParaRPr b="1" i="0" sz="11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100" u="none" cap="none" strike="noStrike">
                <a:solidFill>
                  <a:schemeClr val="dk1"/>
                </a:solidFill>
                <a:latin typeface="Arial"/>
                <a:ea typeface="Arial"/>
                <a:cs typeface="Arial"/>
                <a:sym typeface="Arial"/>
              </a:rPr>
              <a:t>【提供価値】</a:t>
            </a:r>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100" u="none" cap="none" strike="noStrike">
                <a:solidFill>
                  <a:schemeClr val="dk1"/>
                </a:solidFill>
                <a:latin typeface="Arial"/>
                <a:ea typeface="Arial"/>
                <a:cs typeface="Arial"/>
                <a:sym typeface="Arial"/>
              </a:rPr>
              <a:t>【詳しく説明】</a:t>
            </a:r>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100" u="none" cap="none" strike="noStrike">
                <a:solidFill>
                  <a:schemeClr val="dk1"/>
                </a:solidFill>
                <a:latin typeface="Arial"/>
                <a:ea typeface="Arial"/>
                <a:cs typeface="Arial"/>
                <a:sym typeface="Arial"/>
              </a:rPr>
              <a:t>【MVP（最小限の機能・特徴）】</a:t>
            </a:r>
            <a:endParaRPr b="1" i="0" sz="1100" u="none" cap="none" strike="noStrike">
              <a:solidFill>
                <a:schemeClr val="dk1"/>
              </a:solidFill>
              <a:latin typeface="Arial"/>
              <a:ea typeface="Arial"/>
              <a:cs typeface="Arial"/>
              <a:sym typeface="Arial"/>
            </a:endParaRPr>
          </a:p>
        </p:txBody>
      </p:sp>
      <p:sp>
        <p:nvSpPr>
          <p:cNvPr id="182" name="Google Shape;182;p77"/>
          <p:cNvSpPr/>
          <p:nvPr/>
        </p:nvSpPr>
        <p:spPr>
          <a:xfrm>
            <a:off x="5234691" y="818688"/>
            <a:ext cx="6440084" cy="4764012"/>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ja-JP" sz="1400" u="none" cap="none" strike="noStrike">
                <a:solidFill>
                  <a:schemeClr val="dk1"/>
                </a:solidFill>
                <a:latin typeface="Arial"/>
                <a:ea typeface="Arial"/>
                <a:cs typeface="Arial"/>
                <a:sym typeface="Arial"/>
              </a:rPr>
              <a:t>Customer Segments : 顧客のまとめ</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100" u="sng" cap="none" strike="noStrike">
                <a:solidFill>
                  <a:schemeClr val="dk1"/>
                </a:solidFill>
                <a:latin typeface="Arial"/>
                <a:ea typeface="Arial"/>
                <a:cs typeface="Arial"/>
                <a:sym typeface="Arial"/>
              </a:rPr>
              <a:t>アーリーアダプターのペルソナの可視化</a:t>
            </a:r>
            <a:endParaRPr b="1" i="0" sz="11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100" u="none" cap="none" strike="noStrike">
                <a:solidFill>
                  <a:schemeClr val="dk1"/>
                </a:solidFill>
                <a:latin typeface="Arial"/>
                <a:ea typeface="Arial"/>
                <a:cs typeface="Arial"/>
                <a:sym typeface="Arial"/>
              </a:rPr>
              <a:t>【具体的な属性、条件】</a:t>
            </a:r>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100" u="none" cap="none" strike="noStrike">
                <a:solidFill>
                  <a:schemeClr val="dk1"/>
                </a:solidFill>
                <a:latin typeface="Arial"/>
                <a:ea typeface="Arial"/>
                <a:cs typeface="Arial"/>
                <a:sym typeface="Arial"/>
              </a:rPr>
              <a:t>【ペルソナ特有の背景】</a:t>
            </a:r>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100" u="none" cap="none" strike="noStrike">
                <a:solidFill>
                  <a:schemeClr val="dk1"/>
                </a:solidFill>
                <a:latin typeface="Arial"/>
                <a:ea typeface="Arial"/>
                <a:cs typeface="Arial"/>
                <a:sym typeface="Arial"/>
              </a:rPr>
              <a:t>【ペルソナの特徴に合致する顧客の人数】</a:t>
            </a:r>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100" u="sng" cap="none" strike="noStrike">
                <a:solidFill>
                  <a:schemeClr val="dk1"/>
                </a:solidFill>
                <a:latin typeface="Arial"/>
                <a:ea typeface="Arial"/>
                <a:cs typeface="Arial"/>
                <a:sym typeface="Arial"/>
              </a:rPr>
              <a:t>顧客課題の４要素の可視化</a:t>
            </a:r>
            <a:endParaRPr b="1" i="0" sz="11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800" u="sng"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1" i="0" lang="ja-JP" sz="1100" u="none" cap="none" strike="noStrike">
                <a:solidFill>
                  <a:schemeClr val="dk1"/>
                </a:solidFill>
                <a:latin typeface="Arial"/>
                <a:ea typeface="Arial"/>
                <a:cs typeface="Arial"/>
                <a:sym typeface="Arial"/>
              </a:rPr>
              <a:t>【1. ジョブ</a:t>
            </a:r>
            <a:r>
              <a:rPr b="0" i="0" lang="ja-JP" sz="1100" u="none" cap="none" strike="noStrike">
                <a:solidFill>
                  <a:schemeClr val="dk1"/>
                </a:solidFill>
                <a:latin typeface="Arial"/>
                <a:ea typeface="Arial"/>
                <a:cs typeface="Arial"/>
                <a:sym typeface="Arial"/>
              </a:rPr>
              <a:t>】　　　　　　　　　　　　　　　　  </a:t>
            </a:r>
            <a:r>
              <a:rPr b="1" i="0" lang="ja-JP" sz="1100" u="none" cap="none" strike="noStrike">
                <a:solidFill>
                  <a:schemeClr val="dk1"/>
                </a:solidFill>
                <a:latin typeface="Arial"/>
                <a:ea typeface="Arial"/>
                <a:cs typeface="Arial"/>
                <a:sym typeface="Arial"/>
              </a:rPr>
              <a:t>【3. 現在の対策】</a:t>
            </a:r>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100" u="none" cap="none" strike="noStrike">
                <a:solidFill>
                  <a:schemeClr val="dk1"/>
                </a:solidFill>
                <a:latin typeface="Arial"/>
                <a:ea typeface="Arial"/>
                <a:cs typeface="Arial"/>
                <a:sym typeface="Arial"/>
              </a:rPr>
              <a:t>【2. ジョブを実現できない理由】 　　　　　　　 【4. 現在の対策への不満】</a:t>
            </a:r>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3" name="Google Shape;183;p77"/>
          <p:cNvSpPr/>
          <p:nvPr/>
        </p:nvSpPr>
        <p:spPr>
          <a:xfrm>
            <a:off x="570001" y="5584158"/>
            <a:ext cx="11104774" cy="567177"/>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ja-JP" sz="1100" u="none" cap="none" strike="noStrike">
                <a:solidFill>
                  <a:schemeClr val="dk1"/>
                </a:solidFill>
                <a:latin typeface="Arial"/>
                <a:ea typeface="Arial"/>
                <a:cs typeface="Arial"/>
                <a:sym typeface="Arial"/>
              </a:rPr>
              <a:t>【価格案】</a:t>
            </a:r>
            <a:endParaRPr b="1" i="0" sz="1100" u="none" cap="none" strike="noStrike">
              <a:solidFill>
                <a:schemeClr val="dk1"/>
              </a:solidFill>
              <a:latin typeface="Arial"/>
              <a:ea typeface="Arial"/>
              <a:cs typeface="Arial"/>
              <a:sym typeface="Arial"/>
            </a:endParaRPr>
          </a:p>
        </p:txBody>
      </p:sp>
      <p:cxnSp>
        <p:nvCxnSpPr>
          <p:cNvPr id="184" name="Google Shape;184;p77"/>
          <p:cNvCxnSpPr/>
          <p:nvPr/>
        </p:nvCxnSpPr>
        <p:spPr>
          <a:xfrm>
            <a:off x="673331" y="1083533"/>
            <a:ext cx="4478095" cy="0"/>
          </a:xfrm>
          <a:prstGeom prst="straightConnector1">
            <a:avLst/>
          </a:prstGeom>
          <a:noFill/>
          <a:ln cap="flat" cmpd="sng" w="9525">
            <a:solidFill>
              <a:schemeClr val="dk1"/>
            </a:solidFill>
            <a:prstDash val="solid"/>
            <a:round/>
            <a:headEnd len="sm" w="sm" type="none"/>
            <a:tailEnd len="sm" w="sm" type="none"/>
          </a:ln>
        </p:spPr>
      </p:cxnSp>
      <p:cxnSp>
        <p:nvCxnSpPr>
          <p:cNvPr id="185" name="Google Shape;185;p77"/>
          <p:cNvCxnSpPr/>
          <p:nvPr/>
        </p:nvCxnSpPr>
        <p:spPr>
          <a:xfrm>
            <a:off x="5336771" y="1083533"/>
            <a:ext cx="6234309" cy="0"/>
          </a:xfrm>
          <a:prstGeom prst="straightConnector1">
            <a:avLst/>
          </a:prstGeom>
          <a:noFill/>
          <a:ln cap="flat" cmpd="sng" w="9525">
            <a:solidFill>
              <a:schemeClr val="dk1"/>
            </a:solidFill>
            <a:prstDash val="solid"/>
            <a:round/>
            <a:headEnd len="sm" w="sm" type="none"/>
            <a:tailEnd len="sm" w="sm" type="none"/>
          </a:ln>
        </p:spPr>
      </p:cxnSp>
      <p:sp>
        <p:nvSpPr>
          <p:cNvPr id="186" name="Google Shape;186;p77"/>
          <p:cNvSpPr txBox="1"/>
          <p:nvPr>
            <p:ph idx="2" type="body"/>
          </p:nvPr>
        </p:nvSpPr>
        <p:spPr>
          <a:xfrm>
            <a:off x="734529" y="1669402"/>
            <a:ext cx="4417324" cy="59440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rgbClr val="0E0E3A"/>
              </a:buClr>
              <a:buSzPts val="1000"/>
              <a:buFont typeface="Arial"/>
              <a:buNone/>
              <a:defRPr b="0" i="0" sz="1000" u="none" cap="none" strike="noStrike">
                <a:solidFill>
                  <a:srgbClr val="0E0E3A"/>
                </a:solidFill>
                <a:latin typeface="Calibri"/>
                <a:ea typeface="Calibri"/>
                <a:cs typeface="Calibri"/>
                <a:sym typeface="Calibri"/>
              </a:defRPr>
            </a:lvl1pPr>
            <a:lvl2pPr indent="-228600" lvl="1" marL="9144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87" name="Google Shape;187;p77"/>
          <p:cNvSpPr txBox="1"/>
          <p:nvPr>
            <p:ph idx="3" type="body"/>
          </p:nvPr>
        </p:nvSpPr>
        <p:spPr>
          <a:xfrm>
            <a:off x="734529" y="2509911"/>
            <a:ext cx="4417324" cy="160932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rgbClr val="0E0E3A"/>
              </a:buClr>
              <a:buSzPts val="1000"/>
              <a:buFont typeface="Arial"/>
              <a:buNone/>
              <a:defRPr b="0" i="0" sz="1000" u="none" cap="none" strike="noStrike">
                <a:solidFill>
                  <a:srgbClr val="0E0E3A"/>
                </a:solidFill>
                <a:latin typeface="Calibri"/>
                <a:ea typeface="Calibri"/>
                <a:cs typeface="Calibri"/>
                <a:sym typeface="Calibri"/>
              </a:defRPr>
            </a:lvl1pPr>
            <a:lvl2pPr indent="-228600" lvl="1" marL="9144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88" name="Google Shape;188;p77"/>
          <p:cNvSpPr txBox="1"/>
          <p:nvPr>
            <p:ph idx="4" type="body"/>
          </p:nvPr>
        </p:nvSpPr>
        <p:spPr>
          <a:xfrm>
            <a:off x="731521" y="4365345"/>
            <a:ext cx="4417324" cy="1138810"/>
          </a:xfrm>
          <a:prstGeom prst="rect">
            <a:avLst/>
          </a:prstGeom>
          <a:noFill/>
          <a:ln>
            <a:noFill/>
          </a:ln>
        </p:spPr>
        <p:txBody>
          <a:bodyPr anchorCtr="0" anchor="t" bIns="45700" lIns="91425" spcFirstLastPara="1" rIns="91425" wrap="square" tIns="45700">
            <a:noAutofit/>
          </a:bodyPr>
          <a:lstStyle>
            <a:lvl1pPr indent="-292100" lvl="0" marL="457200" marR="0" rtl="0" algn="l">
              <a:spcBef>
                <a:spcPts val="200"/>
              </a:spcBef>
              <a:spcAft>
                <a:spcPts val="0"/>
              </a:spcAft>
              <a:buClr>
                <a:srgbClr val="0E0E3A"/>
              </a:buClr>
              <a:buSzPts val="1000"/>
              <a:buFont typeface="Arial"/>
              <a:buChar char="•"/>
              <a:defRPr b="0" i="0" sz="1000" u="none" cap="none" strike="noStrike">
                <a:solidFill>
                  <a:srgbClr val="0E0E3A"/>
                </a:solidFill>
                <a:latin typeface="Calibri"/>
                <a:ea typeface="Calibri"/>
                <a:cs typeface="Calibri"/>
                <a:sym typeface="Calibri"/>
              </a:defRPr>
            </a:lvl1pPr>
            <a:lvl2pPr indent="-228600" lvl="1" marL="9144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89" name="Google Shape;189;p77"/>
          <p:cNvSpPr txBox="1"/>
          <p:nvPr>
            <p:ph idx="5" type="body"/>
          </p:nvPr>
        </p:nvSpPr>
        <p:spPr>
          <a:xfrm>
            <a:off x="5399220" y="1662803"/>
            <a:ext cx="6171861" cy="35592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rgbClr val="0E0E3A"/>
              </a:buClr>
              <a:buSzPts val="1000"/>
              <a:buFont typeface="Arial"/>
              <a:buNone/>
              <a:defRPr b="0" i="0" sz="1000" u="none" cap="none" strike="noStrike">
                <a:solidFill>
                  <a:srgbClr val="0E0E3A"/>
                </a:solidFill>
                <a:latin typeface="Calibri"/>
                <a:ea typeface="Calibri"/>
                <a:cs typeface="Calibri"/>
                <a:sym typeface="Calibri"/>
              </a:defRPr>
            </a:lvl1pPr>
            <a:lvl2pPr indent="-228600" lvl="1" marL="9144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90" name="Google Shape;190;p77"/>
          <p:cNvSpPr txBox="1"/>
          <p:nvPr>
            <p:ph idx="6" type="body"/>
          </p:nvPr>
        </p:nvSpPr>
        <p:spPr>
          <a:xfrm>
            <a:off x="5399220" y="2237173"/>
            <a:ext cx="6171861" cy="3682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rgbClr val="0E0E3A"/>
              </a:buClr>
              <a:buSzPts val="1000"/>
              <a:buFont typeface="Arial"/>
              <a:buNone/>
              <a:defRPr b="0" i="0" sz="1000" u="none" cap="none" strike="noStrike">
                <a:solidFill>
                  <a:srgbClr val="0E0E3A"/>
                </a:solidFill>
                <a:latin typeface="Calibri"/>
                <a:ea typeface="Calibri"/>
                <a:cs typeface="Calibri"/>
                <a:sym typeface="Calibri"/>
              </a:defRPr>
            </a:lvl1pPr>
            <a:lvl2pPr indent="-228600" lvl="1" marL="9144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91" name="Google Shape;191;p77"/>
          <p:cNvSpPr txBox="1"/>
          <p:nvPr>
            <p:ph idx="7" type="body"/>
          </p:nvPr>
        </p:nvSpPr>
        <p:spPr>
          <a:xfrm>
            <a:off x="5399219" y="2823873"/>
            <a:ext cx="6171861" cy="36824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rgbClr val="0E0E3A"/>
              </a:buClr>
              <a:buSzPts val="1000"/>
              <a:buFont typeface="Arial"/>
              <a:buNone/>
              <a:defRPr b="0" i="0" sz="1000" u="none" cap="none" strike="noStrike">
                <a:solidFill>
                  <a:srgbClr val="0E0E3A"/>
                </a:solidFill>
                <a:latin typeface="Calibri"/>
                <a:ea typeface="Calibri"/>
                <a:cs typeface="Calibri"/>
                <a:sym typeface="Calibri"/>
              </a:defRPr>
            </a:lvl1pPr>
            <a:lvl2pPr indent="-228600" lvl="1" marL="9144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92" name="Google Shape;192;p77"/>
          <p:cNvSpPr txBox="1"/>
          <p:nvPr>
            <p:ph idx="8" type="body"/>
          </p:nvPr>
        </p:nvSpPr>
        <p:spPr>
          <a:xfrm>
            <a:off x="5396212" y="3666479"/>
            <a:ext cx="3026259" cy="816744"/>
          </a:xfrm>
          <a:prstGeom prst="rect">
            <a:avLst/>
          </a:prstGeom>
          <a:noFill/>
          <a:ln>
            <a:noFill/>
          </a:ln>
        </p:spPr>
        <p:txBody>
          <a:bodyPr anchorCtr="0" anchor="t" bIns="45700" lIns="91425" spcFirstLastPara="1" rIns="91425" wrap="square" tIns="45700">
            <a:noAutofit/>
          </a:bodyPr>
          <a:lstStyle>
            <a:lvl1pPr indent="-292100" lvl="0" marL="457200" marR="0" rtl="0" algn="l">
              <a:spcBef>
                <a:spcPts val="200"/>
              </a:spcBef>
              <a:spcAft>
                <a:spcPts val="0"/>
              </a:spcAft>
              <a:buClr>
                <a:srgbClr val="0E0E3A"/>
              </a:buClr>
              <a:buSzPts val="1000"/>
              <a:buFont typeface="Arial"/>
              <a:buChar char="•"/>
              <a:defRPr b="0" i="0" sz="1000" u="none" cap="none" strike="noStrike">
                <a:solidFill>
                  <a:srgbClr val="0E0E3A"/>
                </a:solidFill>
                <a:latin typeface="Calibri"/>
                <a:ea typeface="Calibri"/>
                <a:cs typeface="Calibri"/>
                <a:sym typeface="Calibri"/>
              </a:defRPr>
            </a:lvl1pPr>
            <a:lvl2pPr indent="-228600" lvl="1" marL="9144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93" name="Google Shape;193;p77"/>
          <p:cNvSpPr txBox="1"/>
          <p:nvPr>
            <p:ph idx="9" type="body"/>
          </p:nvPr>
        </p:nvSpPr>
        <p:spPr>
          <a:xfrm>
            <a:off x="5396212" y="4679543"/>
            <a:ext cx="3026255" cy="833669"/>
          </a:xfrm>
          <a:prstGeom prst="rect">
            <a:avLst/>
          </a:prstGeom>
          <a:noFill/>
          <a:ln>
            <a:noFill/>
          </a:ln>
        </p:spPr>
        <p:txBody>
          <a:bodyPr anchorCtr="0" anchor="t" bIns="45700" lIns="91425" spcFirstLastPara="1" rIns="91425" wrap="square" tIns="45700">
            <a:noAutofit/>
          </a:bodyPr>
          <a:lstStyle>
            <a:lvl1pPr indent="-292100" lvl="0" marL="457200" marR="0" rtl="0" algn="l">
              <a:spcBef>
                <a:spcPts val="200"/>
              </a:spcBef>
              <a:spcAft>
                <a:spcPts val="0"/>
              </a:spcAft>
              <a:buClr>
                <a:srgbClr val="0E0E3A"/>
              </a:buClr>
              <a:buSzPts val="1000"/>
              <a:buFont typeface="Arial"/>
              <a:buChar char="•"/>
              <a:defRPr b="0" i="0" sz="1000" u="none" cap="none" strike="noStrike">
                <a:solidFill>
                  <a:srgbClr val="0E0E3A"/>
                </a:solidFill>
                <a:latin typeface="Calibri"/>
                <a:ea typeface="Calibri"/>
                <a:cs typeface="Calibri"/>
                <a:sym typeface="Calibri"/>
              </a:defRPr>
            </a:lvl1pPr>
            <a:lvl2pPr indent="-228600" lvl="1" marL="9144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94" name="Google Shape;194;p77"/>
          <p:cNvSpPr txBox="1"/>
          <p:nvPr>
            <p:ph idx="13" type="body"/>
          </p:nvPr>
        </p:nvSpPr>
        <p:spPr>
          <a:xfrm>
            <a:off x="8528858" y="3664804"/>
            <a:ext cx="3039530" cy="816743"/>
          </a:xfrm>
          <a:prstGeom prst="rect">
            <a:avLst/>
          </a:prstGeom>
          <a:noFill/>
          <a:ln>
            <a:noFill/>
          </a:ln>
        </p:spPr>
        <p:txBody>
          <a:bodyPr anchorCtr="0" anchor="t" bIns="45700" lIns="91425" spcFirstLastPara="1" rIns="91425" wrap="square" tIns="45700">
            <a:noAutofit/>
          </a:bodyPr>
          <a:lstStyle>
            <a:lvl1pPr indent="-292100" lvl="0" marL="457200" marR="0" rtl="0" algn="l">
              <a:spcBef>
                <a:spcPts val="200"/>
              </a:spcBef>
              <a:spcAft>
                <a:spcPts val="0"/>
              </a:spcAft>
              <a:buClr>
                <a:srgbClr val="0E0E3A"/>
              </a:buClr>
              <a:buSzPts val="1000"/>
              <a:buFont typeface="Arial"/>
              <a:buChar char="•"/>
              <a:defRPr b="0" i="0" sz="1000" u="none" cap="none" strike="noStrike">
                <a:solidFill>
                  <a:srgbClr val="0E0E3A"/>
                </a:solidFill>
                <a:latin typeface="Calibri"/>
                <a:ea typeface="Calibri"/>
                <a:cs typeface="Calibri"/>
                <a:sym typeface="Calibri"/>
              </a:defRPr>
            </a:lvl1pPr>
            <a:lvl2pPr indent="-228600" lvl="1" marL="9144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95" name="Google Shape;195;p77"/>
          <p:cNvSpPr txBox="1"/>
          <p:nvPr>
            <p:ph idx="14" type="body"/>
          </p:nvPr>
        </p:nvSpPr>
        <p:spPr>
          <a:xfrm>
            <a:off x="8528856" y="4679543"/>
            <a:ext cx="3039530" cy="833669"/>
          </a:xfrm>
          <a:prstGeom prst="rect">
            <a:avLst/>
          </a:prstGeom>
          <a:noFill/>
          <a:ln>
            <a:noFill/>
          </a:ln>
        </p:spPr>
        <p:txBody>
          <a:bodyPr anchorCtr="0" anchor="t" bIns="45700" lIns="91425" spcFirstLastPara="1" rIns="91425" wrap="square" tIns="45700">
            <a:noAutofit/>
          </a:bodyPr>
          <a:lstStyle>
            <a:lvl1pPr indent="-292100" lvl="0" marL="457200" marR="0" rtl="0" algn="l">
              <a:spcBef>
                <a:spcPts val="200"/>
              </a:spcBef>
              <a:spcAft>
                <a:spcPts val="0"/>
              </a:spcAft>
              <a:buClr>
                <a:srgbClr val="0E0E3A"/>
              </a:buClr>
              <a:buSzPts val="1000"/>
              <a:buFont typeface="Arial"/>
              <a:buChar char="•"/>
              <a:defRPr b="0" i="0" sz="1000" u="none" cap="none" strike="noStrike">
                <a:solidFill>
                  <a:srgbClr val="0E0E3A"/>
                </a:solidFill>
                <a:latin typeface="Calibri"/>
                <a:ea typeface="Calibri"/>
                <a:cs typeface="Calibri"/>
                <a:sym typeface="Calibri"/>
              </a:defRPr>
            </a:lvl1pPr>
            <a:lvl2pPr indent="-228600" lvl="1" marL="9144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cxnSp>
        <p:nvCxnSpPr>
          <p:cNvPr id="196" name="Google Shape;196;p77"/>
          <p:cNvCxnSpPr/>
          <p:nvPr/>
        </p:nvCxnSpPr>
        <p:spPr>
          <a:xfrm>
            <a:off x="1422359" y="5691710"/>
            <a:ext cx="0" cy="388680"/>
          </a:xfrm>
          <a:prstGeom prst="straightConnector1">
            <a:avLst/>
          </a:prstGeom>
          <a:noFill/>
          <a:ln cap="flat" cmpd="sng" w="9525">
            <a:solidFill>
              <a:schemeClr val="dk1"/>
            </a:solidFill>
            <a:prstDash val="solid"/>
            <a:round/>
            <a:headEnd len="sm" w="sm" type="none"/>
            <a:tailEnd len="sm" w="sm" type="none"/>
          </a:ln>
        </p:spPr>
      </p:cxnSp>
      <p:sp>
        <p:nvSpPr>
          <p:cNvPr id="197" name="Google Shape;197;p77"/>
          <p:cNvSpPr txBox="1"/>
          <p:nvPr>
            <p:ph idx="15" type="body"/>
          </p:nvPr>
        </p:nvSpPr>
        <p:spPr>
          <a:xfrm>
            <a:off x="1546170" y="5656025"/>
            <a:ext cx="10024910" cy="42436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00"/>
              </a:spcBef>
              <a:spcAft>
                <a:spcPts val="0"/>
              </a:spcAft>
              <a:buClr>
                <a:srgbClr val="0E0E3A"/>
              </a:buClr>
              <a:buSzPts val="1000"/>
              <a:buFont typeface="Arial"/>
              <a:buNone/>
              <a:defRPr b="0" i="0" sz="1000" u="none" cap="none" strike="noStrike">
                <a:solidFill>
                  <a:srgbClr val="0E0E3A"/>
                </a:solidFill>
                <a:latin typeface="Calibri"/>
                <a:ea typeface="Calibri"/>
                <a:cs typeface="Calibri"/>
                <a:sym typeface="Calibri"/>
              </a:defRPr>
            </a:lvl1pPr>
            <a:lvl2pPr indent="-228600" lvl="1" marL="9144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98" name="Google Shape;198;p77"/>
          <p:cNvSpPr/>
          <p:nvPr>
            <p:ph idx="16" type="pic"/>
          </p:nvPr>
        </p:nvSpPr>
        <p:spPr>
          <a:xfrm>
            <a:off x="3488925" y="2509190"/>
            <a:ext cx="1659920" cy="1228725"/>
          </a:xfrm>
          <a:prstGeom prst="rect">
            <a:avLst/>
          </a:prstGeom>
          <a:noFill/>
          <a:ln>
            <a:noFill/>
          </a:ln>
        </p:spPr>
      </p:sp>
      <p:sp>
        <p:nvSpPr>
          <p:cNvPr id="199" name="Google Shape;199;p77"/>
          <p:cNvSpPr/>
          <p:nvPr>
            <p:ph idx="17" type="pic"/>
          </p:nvPr>
        </p:nvSpPr>
        <p:spPr>
          <a:xfrm>
            <a:off x="10241281" y="1221971"/>
            <a:ext cx="1327106" cy="796752"/>
          </a:xfrm>
          <a:prstGeom prst="rect">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215">
          <p15:clr>
            <a:srgbClr val="FBAE40"/>
          </p15:clr>
        </p15:guide>
        <p15:guide id="2" pos="7473">
          <p15:clr>
            <a:srgbClr val="FBAE40"/>
          </p15:clr>
        </p15:guide>
        <p15:guide id="3" orient="horz" pos="210">
          <p15:clr>
            <a:srgbClr val="FBAE40"/>
          </p15:clr>
        </p15:guide>
        <p15:guide id="4" orient="horz" pos="437">
          <p15:clr>
            <a:srgbClr val="FBAE40"/>
          </p15:clr>
        </p15:guide>
        <p15:guide id="5" orient="horz" pos="890">
          <p15:clr>
            <a:srgbClr val="FBAE40"/>
          </p15:clr>
        </p15:guide>
        <p15:guide id="6" orient="horz" pos="411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1段組み_サブ有り">
  <p:cSld name="3_1段組み_サブ有り">
    <p:spTree>
      <p:nvGrpSpPr>
        <p:cNvPr id="21" name="Shape 21"/>
        <p:cNvGrpSpPr/>
        <p:nvPr/>
      </p:nvGrpSpPr>
      <p:grpSpPr>
        <a:xfrm>
          <a:off x="0" y="0"/>
          <a:ext cx="0" cy="0"/>
          <a:chOff x="0" y="0"/>
          <a:chExt cx="0" cy="0"/>
        </a:xfrm>
      </p:grpSpPr>
      <p:sp>
        <p:nvSpPr>
          <p:cNvPr id="22" name="Google Shape;22;p61"/>
          <p:cNvSpPr txBox="1"/>
          <p:nvPr>
            <p:ph idx="1" type="body"/>
          </p:nvPr>
        </p:nvSpPr>
        <p:spPr>
          <a:xfrm>
            <a:off x="323995" y="261382"/>
            <a:ext cx="11510085" cy="287271"/>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480"/>
              </a:spcBef>
              <a:spcAft>
                <a:spcPts val="0"/>
              </a:spcAft>
              <a:buClr>
                <a:srgbClr val="10253F"/>
              </a:buClr>
              <a:buSzPts val="2398"/>
              <a:buFont typeface="Arial"/>
              <a:buNone/>
              <a:defRPr b="1" i="0" sz="2398" u="none" cap="none" strike="noStrike">
                <a:solidFill>
                  <a:srgbClr val="10253F"/>
                </a:solidFill>
                <a:latin typeface="Arial"/>
                <a:ea typeface="Arial"/>
                <a:cs typeface="Arial"/>
                <a:sym typeface="Arial"/>
              </a:defRPr>
            </a:lvl1pPr>
            <a:lvl2pPr indent="-406400" lvl="1" marL="914400" marR="0" rtl="0" algn="l">
              <a:lnSpc>
                <a:spcPct val="100000"/>
              </a:lnSpc>
              <a:spcBef>
                <a:spcPts val="560"/>
              </a:spcBef>
              <a:spcAft>
                <a:spcPts val="0"/>
              </a:spcAft>
              <a:buClr>
                <a:srgbClr val="0E0E3A"/>
              </a:buClr>
              <a:buSzPts val="2800"/>
              <a:buFont typeface="Arial"/>
              <a:buChar char="–"/>
              <a:defRPr b="0" i="0" sz="2800" u="none" cap="none" strike="noStrike">
                <a:solidFill>
                  <a:srgbClr val="0E0E3A"/>
                </a:solidFill>
                <a:latin typeface="Calibri"/>
                <a:ea typeface="Calibri"/>
                <a:cs typeface="Calibri"/>
                <a:sym typeface="Calibri"/>
              </a:defRPr>
            </a:lvl2pPr>
            <a:lvl3pPr indent="-381000" lvl="2" marL="1371600" marR="0" rtl="0" algn="l">
              <a:lnSpc>
                <a:spcPct val="100000"/>
              </a:lnSpc>
              <a:spcBef>
                <a:spcPts val="480"/>
              </a:spcBef>
              <a:spcAft>
                <a:spcPts val="0"/>
              </a:spcAft>
              <a:buClr>
                <a:srgbClr val="0E0E3A"/>
              </a:buClr>
              <a:buSzPts val="2400"/>
              <a:buFont typeface="Arial"/>
              <a:buChar char="•"/>
              <a:defRPr b="0" i="0" sz="2400" u="none" cap="none" strike="noStrike">
                <a:solidFill>
                  <a:srgbClr val="0E0E3A"/>
                </a:solidFill>
                <a:latin typeface="Calibri"/>
                <a:ea typeface="Calibri"/>
                <a:cs typeface="Calibri"/>
                <a:sym typeface="Calibri"/>
              </a:defRPr>
            </a:lvl3pPr>
            <a:lvl4pPr indent="-355600" lvl="3" marL="1828800" marR="0" rtl="0" algn="l">
              <a:lnSpc>
                <a:spcPct val="100000"/>
              </a:lnSpc>
              <a:spcBef>
                <a:spcPts val="400"/>
              </a:spcBef>
              <a:spcAft>
                <a:spcPts val="0"/>
              </a:spcAft>
              <a:buClr>
                <a:srgbClr val="0E0E3A"/>
              </a:buClr>
              <a:buSzPts val="2000"/>
              <a:buFont typeface="Arial"/>
              <a:buChar char="–"/>
              <a:defRPr b="0" i="0" sz="2000" u="none" cap="none" strike="noStrike">
                <a:solidFill>
                  <a:srgbClr val="0E0E3A"/>
                </a:solidFill>
                <a:latin typeface="Calibri"/>
                <a:ea typeface="Calibri"/>
                <a:cs typeface="Calibri"/>
                <a:sym typeface="Calibri"/>
              </a:defRPr>
            </a:lvl4pPr>
            <a:lvl5pPr indent="-342900" lvl="4" marL="2286000" marR="0" rtl="0" algn="l">
              <a:lnSpc>
                <a:spcPct val="100000"/>
              </a:lnSpc>
              <a:spcBef>
                <a:spcPts val="360"/>
              </a:spcBef>
              <a:spcAft>
                <a:spcPts val="0"/>
              </a:spcAft>
              <a:buClr>
                <a:srgbClr val="0E0E3A"/>
              </a:buClr>
              <a:buSzPts val="1800"/>
              <a:buFont typeface="Arial"/>
              <a:buChar char="»"/>
              <a:defRPr b="0" i="0" sz="1800" u="none" cap="none" strike="noStrike">
                <a:solidFill>
                  <a:srgbClr val="0E0E3A"/>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3" name="Google Shape;23;p61"/>
          <p:cNvSpPr txBox="1"/>
          <p:nvPr/>
        </p:nvSpPr>
        <p:spPr>
          <a:xfrm>
            <a:off x="3822247" y="6160088"/>
            <a:ext cx="8029762"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rgbClr val="000000"/>
                </a:solidFill>
                <a:latin typeface="Arial"/>
                <a:ea typeface="Arial"/>
                <a:cs typeface="Arial"/>
                <a:sym typeface="Arial"/>
              </a:rPr>
              <a:t>This work is a derivative of “Business Model Canvas (Strategyzer.com)” by Strategyzer AG used and distributed under CC BY-SA 3.0.</a:t>
            </a:r>
            <a:endParaRPr b="0" i="0" sz="1000" u="none" cap="none" strike="noStrike">
              <a:solidFill>
                <a:srgbClr val="000000"/>
              </a:solidFill>
              <a:latin typeface="Arial"/>
              <a:ea typeface="Arial"/>
              <a:cs typeface="Arial"/>
              <a:sym typeface="Arial"/>
            </a:endParaRPr>
          </a:p>
        </p:txBody>
      </p:sp>
      <p:sp>
        <p:nvSpPr>
          <p:cNvPr id="24" name="Google Shape;24;p61"/>
          <p:cNvSpPr/>
          <p:nvPr/>
        </p:nvSpPr>
        <p:spPr>
          <a:xfrm>
            <a:off x="570001" y="818687"/>
            <a:ext cx="4664690" cy="4764013"/>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Calibri"/>
                <a:ea typeface="Calibri"/>
                <a:cs typeface="Calibri"/>
                <a:sym typeface="Calibri"/>
              </a:rPr>
              <a:t>Value Proposition : 価値のまとめ</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ja-JP" sz="1100" u="sng" cap="none" strike="noStrike">
                <a:solidFill>
                  <a:srgbClr val="000000"/>
                </a:solidFill>
                <a:latin typeface="Calibri"/>
                <a:ea typeface="Calibri"/>
                <a:cs typeface="Calibri"/>
                <a:sym typeface="Calibri"/>
              </a:rPr>
              <a:t>商品案の可視化</a:t>
            </a:r>
            <a:endParaRPr b="1" i="0" sz="1100" u="sng"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ja-JP" sz="1100" u="none" cap="none" strike="noStrike">
                <a:solidFill>
                  <a:srgbClr val="000000"/>
                </a:solidFill>
                <a:latin typeface="Calibri"/>
                <a:ea typeface="Calibri"/>
                <a:cs typeface="Calibri"/>
                <a:sym typeface="Calibri"/>
              </a:rPr>
              <a:t>【提供価値】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ja-JP" sz="1100" u="none" cap="none" strike="noStrike">
                <a:solidFill>
                  <a:srgbClr val="000000"/>
                </a:solidFill>
                <a:latin typeface="Calibri"/>
                <a:ea typeface="Calibri"/>
                <a:cs typeface="Calibri"/>
                <a:sym typeface="Calibri"/>
              </a:rPr>
              <a:t>【詳しく説明】</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ja-JP" sz="1100" u="none" cap="none" strike="noStrike">
                <a:solidFill>
                  <a:srgbClr val="000000"/>
                </a:solidFill>
                <a:latin typeface="Calibri"/>
                <a:ea typeface="Calibri"/>
                <a:cs typeface="Calibri"/>
                <a:sym typeface="Calibri"/>
              </a:rPr>
              <a:t>【MVP（最小限の機能・特徴）】</a:t>
            </a:r>
            <a:endParaRPr b="1" i="0" sz="1100" u="none" cap="none" strike="noStrike">
              <a:solidFill>
                <a:srgbClr val="000000"/>
              </a:solidFill>
              <a:latin typeface="Calibri"/>
              <a:ea typeface="Calibri"/>
              <a:cs typeface="Calibri"/>
              <a:sym typeface="Calibri"/>
            </a:endParaRPr>
          </a:p>
        </p:txBody>
      </p:sp>
      <p:sp>
        <p:nvSpPr>
          <p:cNvPr id="25" name="Google Shape;25;p61"/>
          <p:cNvSpPr/>
          <p:nvPr/>
        </p:nvSpPr>
        <p:spPr>
          <a:xfrm>
            <a:off x="5234691" y="818688"/>
            <a:ext cx="6440084" cy="4764012"/>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Calibri"/>
                <a:ea typeface="Calibri"/>
                <a:cs typeface="Calibri"/>
                <a:sym typeface="Calibri"/>
              </a:rPr>
              <a:t>Customer Segments : 顧客のまとめ</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ja-JP" sz="1100" u="sng" cap="none" strike="noStrike">
                <a:solidFill>
                  <a:srgbClr val="000000"/>
                </a:solidFill>
                <a:latin typeface="Calibri"/>
                <a:ea typeface="Calibri"/>
                <a:cs typeface="Calibri"/>
                <a:sym typeface="Calibri"/>
              </a:rPr>
              <a:t>アーリーアダプターのペルソナの可視化</a:t>
            </a:r>
            <a:endParaRPr b="1" i="0" sz="1100" u="sng"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ja-JP" sz="1100" u="none" cap="none" strike="noStrike">
                <a:solidFill>
                  <a:srgbClr val="000000"/>
                </a:solidFill>
                <a:latin typeface="Calibri"/>
                <a:ea typeface="Calibri"/>
                <a:cs typeface="Calibri"/>
                <a:sym typeface="Calibri"/>
              </a:rPr>
              <a:t>【具体的な属性、条件】</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ja-JP" sz="1100" u="none" cap="none" strike="noStrike">
                <a:solidFill>
                  <a:srgbClr val="000000"/>
                </a:solidFill>
                <a:latin typeface="Calibri"/>
                <a:ea typeface="Calibri"/>
                <a:cs typeface="Calibri"/>
                <a:sym typeface="Calibri"/>
              </a:rPr>
              <a:t>【ペルソナ特有の背景】</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ja-JP" sz="1100" u="none" cap="none" strike="noStrike">
                <a:solidFill>
                  <a:srgbClr val="000000"/>
                </a:solidFill>
                <a:latin typeface="Calibri"/>
                <a:ea typeface="Calibri"/>
                <a:cs typeface="Calibri"/>
                <a:sym typeface="Calibri"/>
              </a:rPr>
              <a:t>【ペルソナの特徴に合致する顧客の人数】</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ja-JP" sz="1100" u="sng" cap="none" strike="noStrike">
                <a:solidFill>
                  <a:srgbClr val="000000"/>
                </a:solidFill>
                <a:latin typeface="Calibri"/>
                <a:ea typeface="Calibri"/>
                <a:cs typeface="Calibri"/>
                <a:sym typeface="Calibri"/>
              </a:rPr>
              <a:t>顧客課題の４要素の可視化</a:t>
            </a:r>
            <a:endParaRPr b="1" i="0" sz="1100" u="sng"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rPr b="1" i="0" lang="ja-JP" sz="800" u="sng"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ja-JP" sz="1100" u="none" cap="none" strike="noStrike">
                <a:solidFill>
                  <a:srgbClr val="000000"/>
                </a:solidFill>
                <a:latin typeface="Calibri"/>
                <a:ea typeface="Calibri"/>
                <a:cs typeface="Calibri"/>
                <a:sym typeface="Calibri"/>
              </a:rPr>
              <a:t>【1. ジョブ</a:t>
            </a:r>
            <a:r>
              <a:rPr b="0" i="0" lang="ja-JP" sz="1100" u="none" cap="none" strike="noStrike">
                <a:solidFill>
                  <a:srgbClr val="000000"/>
                </a:solidFill>
                <a:latin typeface="Calibri"/>
                <a:ea typeface="Calibri"/>
                <a:cs typeface="Calibri"/>
                <a:sym typeface="Calibri"/>
              </a:rPr>
              <a:t>】　　　　　　　　　　　　　　　　  </a:t>
            </a:r>
            <a:r>
              <a:rPr b="1" i="0" lang="ja-JP" sz="1100" u="none" cap="none" strike="noStrike">
                <a:solidFill>
                  <a:srgbClr val="000000"/>
                </a:solidFill>
                <a:latin typeface="Calibri"/>
                <a:ea typeface="Calibri"/>
                <a:cs typeface="Calibri"/>
                <a:sym typeface="Calibri"/>
              </a:rPr>
              <a:t>【3. 現在の対策】</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ja-JP" sz="1100" u="none" cap="none" strike="noStrike">
                <a:solidFill>
                  <a:srgbClr val="000000"/>
                </a:solidFill>
                <a:latin typeface="Calibri"/>
                <a:ea typeface="Calibri"/>
                <a:cs typeface="Calibri"/>
                <a:sym typeface="Calibri"/>
              </a:rPr>
              <a:t>【2. ジョブを実現できない理由】 　　　　　　　 【4. 現在の対策への不満】</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 name="Google Shape;26;p61"/>
          <p:cNvSpPr/>
          <p:nvPr/>
        </p:nvSpPr>
        <p:spPr>
          <a:xfrm>
            <a:off x="570001" y="5584158"/>
            <a:ext cx="11104774" cy="567177"/>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ja-JP" sz="1100" u="none" cap="none" strike="noStrike">
                <a:solidFill>
                  <a:srgbClr val="000000"/>
                </a:solidFill>
                <a:latin typeface="Calibri"/>
                <a:ea typeface="Calibri"/>
                <a:cs typeface="Calibri"/>
                <a:sym typeface="Calibri"/>
              </a:rPr>
              <a:t>【価格案】</a:t>
            </a:r>
            <a:endParaRPr b="1" i="0" sz="1100" u="none" cap="none" strike="noStrike">
              <a:solidFill>
                <a:srgbClr val="000000"/>
              </a:solidFill>
              <a:latin typeface="Calibri"/>
              <a:ea typeface="Calibri"/>
              <a:cs typeface="Calibri"/>
              <a:sym typeface="Calibri"/>
            </a:endParaRPr>
          </a:p>
        </p:txBody>
      </p:sp>
      <p:cxnSp>
        <p:nvCxnSpPr>
          <p:cNvPr id="27" name="Google Shape;27;p61"/>
          <p:cNvCxnSpPr/>
          <p:nvPr/>
        </p:nvCxnSpPr>
        <p:spPr>
          <a:xfrm>
            <a:off x="673331" y="1083533"/>
            <a:ext cx="4478095" cy="0"/>
          </a:xfrm>
          <a:prstGeom prst="straightConnector1">
            <a:avLst/>
          </a:prstGeom>
          <a:noFill/>
          <a:ln cap="flat" cmpd="sng" w="9525">
            <a:solidFill>
              <a:schemeClr val="dk1"/>
            </a:solidFill>
            <a:prstDash val="solid"/>
            <a:round/>
            <a:headEnd len="sm" w="sm" type="none"/>
            <a:tailEnd len="sm" w="sm" type="none"/>
          </a:ln>
        </p:spPr>
      </p:cxnSp>
      <p:cxnSp>
        <p:nvCxnSpPr>
          <p:cNvPr id="28" name="Google Shape;28;p61"/>
          <p:cNvCxnSpPr/>
          <p:nvPr/>
        </p:nvCxnSpPr>
        <p:spPr>
          <a:xfrm>
            <a:off x="5336771" y="1083533"/>
            <a:ext cx="6234309" cy="0"/>
          </a:xfrm>
          <a:prstGeom prst="straightConnector1">
            <a:avLst/>
          </a:prstGeom>
          <a:noFill/>
          <a:ln cap="flat" cmpd="sng" w="9525">
            <a:solidFill>
              <a:schemeClr val="dk1"/>
            </a:solidFill>
            <a:prstDash val="solid"/>
            <a:round/>
            <a:headEnd len="sm" w="sm" type="none"/>
            <a:tailEnd len="sm" w="sm" type="none"/>
          </a:ln>
        </p:spPr>
      </p:cxnSp>
      <p:sp>
        <p:nvSpPr>
          <p:cNvPr id="29" name="Google Shape;29;p61"/>
          <p:cNvSpPr txBox="1"/>
          <p:nvPr>
            <p:ph idx="2" type="body"/>
          </p:nvPr>
        </p:nvSpPr>
        <p:spPr>
          <a:xfrm>
            <a:off x="734529" y="1669402"/>
            <a:ext cx="4417324" cy="59440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200"/>
              </a:spcBef>
              <a:spcAft>
                <a:spcPts val="0"/>
              </a:spcAft>
              <a:buClr>
                <a:srgbClr val="0E0E3A"/>
              </a:buClr>
              <a:buSzPts val="1000"/>
              <a:buFont typeface="Arial"/>
              <a:buNone/>
              <a:defRPr b="0" i="0" sz="1000" u="none" cap="none" strike="noStrike">
                <a:solidFill>
                  <a:srgbClr val="0E0E3A"/>
                </a:solidFill>
                <a:latin typeface="Calibri"/>
                <a:ea typeface="Calibri"/>
                <a:cs typeface="Calibri"/>
                <a:sym typeface="Calibri"/>
              </a:defRPr>
            </a:lvl1pPr>
            <a:lvl2pPr indent="-228600" lvl="1" marL="9144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0" name="Google Shape;30;p61"/>
          <p:cNvSpPr txBox="1"/>
          <p:nvPr>
            <p:ph idx="3" type="body"/>
          </p:nvPr>
        </p:nvSpPr>
        <p:spPr>
          <a:xfrm>
            <a:off x="734529" y="2509911"/>
            <a:ext cx="4417324" cy="160932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200"/>
              </a:spcBef>
              <a:spcAft>
                <a:spcPts val="0"/>
              </a:spcAft>
              <a:buClr>
                <a:srgbClr val="0E0E3A"/>
              </a:buClr>
              <a:buSzPts val="1000"/>
              <a:buFont typeface="Arial"/>
              <a:buNone/>
              <a:defRPr b="0" i="0" sz="1000" u="none" cap="none" strike="noStrike">
                <a:solidFill>
                  <a:srgbClr val="0E0E3A"/>
                </a:solidFill>
                <a:latin typeface="Calibri"/>
                <a:ea typeface="Calibri"/>
                <a:cs typeface="Calibri"/>
                <a:sym typeface="Calibri"/>
              </a:defRPr>
            </a:lvl1pPr>
            <a:lvl2pPr indent="-228600" lvl="1" marL="9144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1" name="Google Shape;31;p61"/>
          <p:cNvSpPr txBox="1"/>
          <p:nvPr>
            <p:ph idx="4" type="body"/>
          </p:nvPr>
        </p:nvSpPr>
        <p:spPr>
          <a:xfrm>
            <a:off x="731521" y="4365345"/>
            <a:ext cx="4417324" cy="1138810"/>
          </a:xfrm>
          <a:prstGeom prst="rect">
            <a:avLst/>
          </a:prstGeom>
          <a:noFill/>
          <a:ln>
            <a:noFill/>
          </a:ln>
        </p:spPr>
        <p:txBody>
          <a:bodyPr anchorCtr="0" anchor="t" bIns="45700" lIns="91425" spcFirstLastPara="1" rIns="91425" wrap="square" tIns="45700">
            <a:noAutofit/>
          </a:bodyPr>
          <a:lstStyle>
            <a:lvl1pPr indent="-292100" lvl="0" marL="457200" marR="0" rtl="0" algn="l">
              <a:lnSpc>
                <a:spcPct val="100000"/>
              </a:lnSpc>
              <a:spcBef>
                <a:spcPts val="200"/>
              </a:spcBef>
              <a:spcAft>
                <a:spcPts val="0"/>
              </a:spcAft>
              <a:buClr>
                <a:srgbClr val="0E0E3A"/>
              </a:buClr>
              <a:buSzPts val="1000"/>
              <a:buFont typeface="Arial"/>
              <a:buChar char="•"/>
              <a:defRPr b="0" i="0" sz="1000" u="none" cap="none" strike="noStrike">
                <a:solidFill>
                  <a:srgbClr val="0E0E3A"/>
                </a:solidFill>
                <a:latin typeface="Calibri"/>
                <a:ea typeface="Calibri"/>
                <a:cs typeface="Calibri"/>
                <a:sym typeface="Calibri"/>
              </a:defRPr>
            </a:lvl1pPr>
            <a:lvl2pPr indent="-228600" lvl="1" marL="9144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2" name="Google Shape;32;p61"/>
          <p:cNvSpPr txBox="1"/>
          <p:nvPr>
            <p:ph idx="5" type="body"/>
          </p:nvPr>
        </p:nvSpPr>
        <p:spPr>
          <a:xfrm>
            <a:off x="5399220" y="1662803"/>
            <a:ext cx="6171861" cy="3559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200"/>
              </a:spcBef>
              <a:spcAft>
                <a:spcPts val="0"/>
              </a:spcAft>
              <a:buClr>
                <a:srgbClr val="0E0E3A"/>
              </a:buClr>
              <a:buSzPts val="1000"/>
              <a:buFont typeface="Arial"/>
              <a:buNone/>
              <a:defRPr b="0" i="0" sz="1000" u="none" cap="none" strike="noStrike">
                <a:solidFill>
                  <a:srgbClr val="0E0E3A"/>
                </a:solidFill>
                <a:latin typeface="Calibri"/>
                <a:ea typeface="Calibri"/>
                <a:cs typeface="Calibri"/>
                <a:sym typeface="Calibri"/>
              </a:defRPr>
            </a:lvl1pPr>
            <a:lvl2pPr indent="-228600" lvl="1" marL="9144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3" name="Google Shape;33;p61"/>
          <p:cNvSpPr txBox="1"/>
          <p:nvPr>
            <p:ph idx="6" type="body"/>
          </p:nvPr>
        </p:nvSpPr>
        <p:spPr>
          <a:xfrm>
            <a:off x="5399220" y="2237173"/>
            <a:ext cx="6171861" cy="3682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200"/>
              </a:spcBef>
              <a:spcAft>
                <a:spcPts val="0"/>
              </a:spcAft>
              <a:buClr>
                <a:srgbClr val="0E0E3A"/>
              </a:buClr>
              <a:buSzPts val="1000"/>
              <a:buFont typeface="Arial"/>
              <a:buNone/>
              <a:defRPr b="0" i="0" sz="1000" u="none" cap="none" strike="noStrike">
                <a:solidFill>
                  <a:srgbClr val="0E0E3A"/>
                </a:solidFill>
                <a:latin typeface="Calibri"/>
                <a:ea typeface="Calibri"/>
                <a:cs typeface="Calibri"/>
                <a:sym typeface="Calibri"/>
              </a:defRPr>
            </a:lvl1pPr>
            <a:lvl2pPr indent="-228600" lvl="1" marL="9144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4" name="Google Shape;34;p61"/>
          <p:cNvSpPr txBox="1"/>
          <p:nvPr>
            <p:ph idx="7" type="body"/>
          </p:nvPr>
        </p:nvSpPr>
        <p:spPr>
          <a:xfrm>
            <a:off x="5399219" y="2823873"/>
            <a:ext cx="6171861" cy="36824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200"/>
              </a:spcBef>
              <a:spcAft>
                <a:spcPts val="0"/>
              </a:spcAft>
              <a:buClr>
                <a:srgbClr val="0E0E3A"/>
              </a:buClr>
              <a:buSzPts val="1000"/>
              <a:buFont typeface="Arial"/>
              <a:buNone/>
              <a:defRPr b="0" i="0" sz="1000" u="none" cap="none" strike="noStrike">
                <a:solidFill>
                  <a:srgbClr val="0E0E3A"/>
                </a:solidFill>
                <a:latin typeface="Calibri"/>
                <a:ea typeface="Calibri"/>
                <a:cs typeface="Calibri"/>
                <a:sym typeface="Calibri"/>
              </a:defRPr>
            </a:lvl1pPr>
            <a:lvl2pPr indent="-228600" lvl="1" marL="9144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5" name="Google Shape;35;p61"/>
          <p:cNvSpPr txBox="1"/>
          <p:nvPr>
            <p:ph idx="8" type="body"/>
          </p:nvPr>
        </p:nvSpPr>
        <p:spPr>
          <a:xfrm>
            <a:off x="5396212" y="3666479"/>
            <a:ext cx="3026259" cy="816744"/>
          </a:xfrm>
          <a:prstGeom prst="rect">
            <a:avLst/>
          </a:prstGeom>
          <a:noFill/>
          <a:ln>
            <a:noFill/>
          </a:ln>
        </p:spPr>
        <p:txBody>
          <a:bodyPr anchorCtr="0" anchor="t" bIns="45700" lIns="91425" spcFirstLastPara="1" rIns="91425" wrap="square" tIns="45700">
            <a:noAutofit/>
          </a:bodyPr>
          <a:lstStyle>
            <a:lvl1pPr indent="-292100" lvl="0" marL="457200" marR="0" rtl="0" algn="l">
              <a:lnSpc>
                <a:spcPct val="100000"/>
              </a:lnSpc>
              <a:spcBef>
                <a:spcPts val="200"/>
              </a:spcBef>
              <a:spcAft>
                <a:spcPts val="0"/>
              </a:spcAft>
              <a:buClr>
                <a:srgbClr val="0E0E3A"/>
              </a:buClr>
              <a:buSzPts val="1000"/>
              <a:buFont typeface="Arial"/>
              <a:buChar char="•"/>
              <a:defRPr b="0" i="0" sz="1000" u="none" cap="none" strike="noStrike">
                <a:solidFill>
                  <a:srgbClr val="0E0E3A"/>
                </a:solidFill>
                <a:latin typeface="Calibri"/>
                <a:ea typeface="Calibri"/>
                <a:cs typeface="Calibri"/>
                <a:sym typeface="Calibri"/>
              </a:defRPr>
            </a:lvl1pPr>
            <a:lvl2pPr indent="-228600" lvl="1" marL="9144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6" name="Google Shape;36;p61"/>
          <p:cNvSpPr txBox="1"/>
          <p:nvPr>
            <p:ph idx="9" type="body"/>
          </p:nvPr>
        </p:nvSpPr>
        <p:spPr>
          <a:xfrm>
            <a:off x="5396212" y="4679543"/>
            <a:ext cx="3026255" cy="833669"/>
          </a:xfrm>
          <a:prstGeom prst="rect">
            <a:avLst/>
          </a:prstGeom>
          <a:noFill/>
          <a:ln>
            <a:noFill/>
          </a:ln>
        </p:spPr>
        <p:txBody>
          <a:bodyPr anchorCtr="0" anchor="t" bIns="45700" lIns="91425" spcFirstLastPara="1" rIns="91425" wrap="square" tIns="45700">
            <a:noAutofit/>
          </a:bodyPr>
          <a:lstStyle>
            <a:lvl1pPr indent="-292100" lvl="0" marL="457200" marR="0" rtl="0" algn="l">
              <a:lnSpc>
                <a:spcPct val="100000"/>
              </a:lnSpc>
              <a:spcBef>
                <a:spcPts val="200"/>
              </a:spcBef>
              <a:spcAft>
                <a:spcPts val="0"/>
              </a:spcAft>
              <a:buClr>
                <a:srgbClr val="0E0E3A"/>
              </a:buClr>
              <a:buSzPts val="1000"/>
              <a:buFont typeface="Arial"/>
              <a:buChar char="•"/>
              <a:defRPr b="0" i="0" sz="1000" u="none" cap="none" strike="noStrike">
                <a:solidFill>
                  <a:srgbClr val="0E0E3A"/>
                </a:solidFill>
                <a:latin typeface="Calibri"/>
                <a:ea typeface="Calibri"/>
                <a:cs typeface="Calibri"/>
                <a:sym typeface="Calibri"/>
              </a:defRPr>
            </a:lvl1pPr>
            <a:lvl2pPr indent="-228600" lvl="1" marL="9144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7" name="Google Shape;37;p61"/>
          <p:cNvSpPr txBox="1"/>
          <p:nvPr>
            <p:ph idx="13" type="body"/>
          </p:nvPr>
        </p:nvSpPr>
        <p:spPr>
          <a:xfrm>
            <a:off x="8528858" y="3664804"/>
            <a:ext cx="3039530" cy="816743"/>
          </a:xfrm>
          <a:prstGeom prst="rect">
            <a:avLst/>
          </a:prstGeom>
          <a:noFill/>
          <a:ln>
            <a:noFill/>
          </a:ln>
        </p:spPr>
        <p:txBody>
          <a:bodyPr anchorCtr="0" anchor="t" bIns="45700" lIns="91425" spcFirstLastPara="1" rIns="91425" wrap="square" tIns="45700">
            <a:noAutofit/>
          </a:bodyPr>
          <a:lstStyle>
            <a:lvl1pPr indent="-292100" lvl="0" marL="457200" marR="0" rtl="0" algn="l">
              <a:lnSpc>
                <a:spcPct val="100000"/>
              </a:lnSpc>
              <a:spcBef>
                <a:spcPts val="200"/>
              </a:spcBef>
              <a:spcAft>
                <a:spcPts val="0"/>
              </a:spcAft>
              <a:buClr>
                <a:srgbClr val="0E0E3A"/>
              </a:buClr>
              <a:buSzPts val="1000"/>
              <a:buFont typeface="Arial"/>
              <a:buChar char="•"/>
              <a:defRPr b="0" i="0" sz="1000" u="none" cap="none" strike="noStrike">
                <a:solidFill>
                  <a:srgbClr val="0E0E3A"/>
                </a:solidFill>
                <a:latin typeface="Calibri"/>
                <a:ea typeface="Calibri"/>
                <a:cs typeface="Calibri"/>
                <a:sym typeface="Calibri"/>
              </a:defRPr>
            </a:lvl1pPr>
            <a:lvl2pPr indent="-228600" lvl="1" marL="9144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8" name="Google Shape;38;p61"/>
          <p:cNvSpPr txBox="1"/>
          <p:nvPr>
            <p:ph idx="14" type="body"/>
          </p:nvPr>
        </p:nvSpPr>
        <p:spPr>
          <a:xfrm>
            <a:off x="8528856" y="4679543"/>
            <a:ext cx="3039530" cy="833669"/>
          </a:xfrm>
          <a:prstGeom prst="rect">
            <a:avLst/>
          </a:prstGeom>
          <a:noFill/>
          <a:ln>
            <a:noFill/>
          </a:ln>
        </p:spPr>
        <p:txBody>
          <a:bodyPr anchorCtr="0" anchor="t" bIns="45700" lIns="91425" spcFirstLastPara="1" rIns="91425" wrap="square" tIns="45700">
            <a:noAutofit/>
          </a:bodyPr>
          <a:lstStyle>
            <a:lvl1pPr indent="-292100" lvl="0" marL="457200" marR="0" rtl="0" algn="l">
              <a:lnSpc>
                <a:spcPct val="100000"/>
              </a:lnSpc>
              <a:spcBef>
                <a:spcPts val="200"/>
              </a:spcBef>
              <a:spcAft>
                <a:spcPts val="0"/>
              </a:spcAft>
              <a:buClr>
                <a:srgbClr val="0E0E3A"/>
              </a:buClr>
              <a:buSzPts val="1000"/>
              <a:buFont typeface="Arial"/>
              <a:buChar char="•"/>
              <a:defRPr b="0" i="0" sz="1000" u="none" cap="none" strike="noStrike">
                <a:solidFill>
                  <a:srgbClr val="0E0E3A"/>
                </a:solidFill>
                <a:latin typeface="Calibri"/>
                <a:ea typeface="Calibri"/>
                <a:cs typeface="Calibri"/>
                <a:sym typeface="Calibri"/>
              </a:defRPr>
            </a:lvl1pPr>
            <a:lvl2pPr indent="-228600" lvl="1" marL="9144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cxnSp>
        <p:nvCxnSpPr>
          <p:cNvPr id="39" name="Google Shape;39;p61"/>
          <p:cNvCxnSpPr/>
          <p:nvPr/>
        </p:nvCxnSpPr>
        <p:spPr>
          <a:xfrm>
            <a:off x="1422359" y="5691710"/>
            <a:ext cx="0" cy="388680"/>
          </a:xfrm>
          <a:prstGeom prst="straightConnector1">
            <a:avLst/>
          </a:prstGeom>
          <a:noFill/>
          <a:ln cap="flat" cmpd="sng" w="9525">
            <a:solidFill>
              <a:schemeClr val="dk1"/>
            </a:solidFill>
            <a:prstDash val="solid"/>
            <a:round/>
            <a:headEnd len="sm" w="sm" type="none"/>
            <a:tailEnd len="sm" w="sm" type="none"/>
          </a:ln>
        </p:spPr>
      </p:cxnSp>
      <p:sp>
        <p:nvSpPr>
          <p:cNvPr id="40" name="Google Shape;40;p61"/>
          <p:cNvSpPr txBox="1"/>
          <p:nvPr>
            <p:ph idx="15" type="body"/>
          </p:nvPr>
        </p:nvSpPr>
        <p:spPr>
          <a:xfrm>
            <a:off x="1546170" y="5656025"/>
            <a:ext cx="10024910" cy="4243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200"/>
              </a:spcBef>
              <a:spcAft>
                <a:spcPts val="0"/>
              </a:spcAft>
              <a:buClr>
                <a:srgbClr val="0E0E3A"/>
              </a:buClr>
              <a:buSzPts val="1000"/>
              <a:buFont typeface="Arial"/>
              <a:buNone/>
              <a:defRPr b="0" i="0" sz="1000" u="none" cap="none" strike="noStrike">
                <a:solidFill>
                  <a:srgbClr val="0E0E3A"/>
                </a:solidFill>
                <a:latin typeface="Calibri"/>
                <a:ea typeface="Calibri"/>
                <a:cs typeface="Calibri"/>
                <a:sym typeface="Calibri"/>
              </a:defRPr>
            </a:lvl1pPr>
            <a:lvl2pPr indent="-228600" lvl="1" marL="9144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2pPr>
            <a:lvl3pPr indent="-228600" lvl="2" marL="13716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3pPr>
            <a:lvl4pPr indent="-228600" lvl="3" marL="18288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4pPr>
            <a:lvl5pPr indent="-228600" lvl="4" marL="2286000" marR="0" rtl="0" algn="l">
              <a:lnSpc>
                <a:spcPct val="100000"/>
              </a:lnSpc>
              <a:spcBef>
                <a:spcPts val="220"/>
              </a:spcBef>
              <a:spcAft>
                <a:spcPts val="0"/>
              </a:spcAft>
              <a:buClr>
                <a:srgbClr val="0E0E3A"/>
              </a:buClr>
              <a:buSzPts val="1100"/>
              <a:buFont typeface="Arial"/>
              <a:buNone/>
              <a:defRPr b="0" i="0" sz="1100" u="none" cap="none" strike="noStrike">
                <a:solidFill>
                  <a:srgbClr val="0E0E3A"/>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1" name="Google Shape;41;p61"/>
          <p:cNvSpPr/>
          <p:nvPr>
            <p:ph idx="16" type="pic"/>
          </p:nvPr>
        </p:nvSpPr>
        <p:spPr>
          <a:xfrm>
            <a:off x="3488925" y="2509190"/>
            <a:ext cx="1659920" cy="1228725"/>
          </a:xfrm>
          <a:prstGeom prst="rect">
            <a:avLst/>
          </a:prstGeom>
          <a:noFill/>
          <a:ln>
            <a:noFill/>
          </a:ln>
        </p:spPr>
      </p:sp>
      <p:sp>
        <p:nvSpPr>
          <p:cNvPr id="42" name="Google Shape;42;p61"/>
          <p:cNvSpPr/>
          <p:nvPr>
            <p:ph idx="17" type="pic"/>
          </p:nvPr>
        </p:nvSpPr>
        <p:spPr>
          <a:xfrm>
            <a:off x="10241281" y="1221971"/>
            <a:ext cx="1327106" cy="796752"/>
          </a:xfrm>
          <a:prstGeom prst="rect">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215">
          <p15:clr>
            <a:srgbClr val="FBAE40"/>
          </p15:clr>
        </p15:guide>
        <p15:guide id="2" pos="7473">
          <p15:clr>
            <a:srgbClr val="FBAE40"/>
          </p15:clr>
        </p15:guide>
        <p15:guide id="3" orient="horz" pos="210">
          <p15:clr>
            <a:srgbClr val="FBAE40"/>
          </p15:clr>
        </p15:guide>
        <p15:guide id="4" orient="horz" pos="437">
          <p15:clr>
            <a:srgbClr val="FBAE40"/>
          </p15:clr>
        </p15:guide>
        <p15:guide id="5" orient="horz" pos="890">
          <p15:clr>
            <a:srgbClr val="FBAE40"/>
          </p15:clr>
        </p15:guide>
        <p15:guide id="6" orient="horz" pos="411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タイトルとコンテンツ">
  <p:cSld name="1_タイトルとコンテンツ">
    <p:spTree>
      <p:nvGrpSpPr>
        <p:cNvPr id="43" name="Shape 43"/>
        <p:cNvGrpSpPr/>
        <p:nvPr/>
      </p:nvGrpSpPr>
      <p:grpSpPr>
        <a:xfrm>
          <a:off x="0" y="0"/>
          <a:ext cx="0" cy="0"/>
          <a:chOff x="0" y="0"/>
          <a:chExt cx="0" cy="0"/>
        </a:xfrm>
      </p:grpSpPr>
      <p:sp>
        <p:nvSpPr>
          <p:cNvPr id="44" name="Google Shape;44;p62"/>
          <p:cNvSpPr txBox="1"/>
          <p:nvPr>
            <p:ph type="title"/>
          </p:nvPr>
        </p:nvSpPr>
        <p:spPr>
          <a:xfrm>
            <a:off x="431375" y="358784"/>
            <a:ext cx="10177131" cy="4476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5" name="Google Shape;45;p62"/>
          <p:cNvSpPr txBox="1"/>
          <p:nvPr>
            <p:ph idx="1" type="body"/>
          </p:nvPr>
        </p:nvSpPr>
        <p:spPr>
          <a:xfrm>
            <a:off x="609600" y="2060848"/>
            <a:ext cx="10972800" cy="406531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6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 name="Google Shape;46;p62"/>
          <p:cNvSpPr txBox="1"/>
          <p:nvPr>
            <p:ph idx="2" type="body"/>
          </p:nvPr>
        </p:nvSpPr>
        <p:spPr>
          <a:xfrm>
            <a:off x="609600" y="1052737"/>
            <a:ext cx="10972800" cy="7920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2000"/>
              <a:buFont typeface="Arial"/>
              <a:buNone/>
              <a:defRPr b="1" i="0" sz="2000" u="none" cap="none" strike="noStrike">
                <a:solidFill>
                  <a:srgbClr val="3366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6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ユーザー設定レイアウト">
  <p:cSld name="5_ユーザー設定レイアウト">
    <p:spTree>
      <p:nvGrpSpPr>
        <p:cNvPr id="52" name="Shape 52"/>
        <p:cNvGrpSpPr/>
        <p:nvPr/>
      </p:nvGrpSpPr>
      <p:grpSpPr>
        <a:xfrm>
          <a:off x="0" y="0"/>
          <a:ext cx="0" cy="0"/>
          <a:chOff x="0" y="0"/>
          <a:chExt cx="0" cy="0"/>
        </a:xfrm>
      </p:grpSpPr>
      <p:sp>
        <p:nvSpPr>
          <p:cNvPr id="53" name="Google Shape;53;p58"/>
          <p:cNvSpPr txBox="1"/>
          <p:nvPr>
            <p:ph idx="11" type="ftr"/>
          </p:nvPr>
        </p:nvSpPr>
        <p:spPr>
          <a:xfrm>
            <a:off x="335901" y="6356350"/>
            <a:ext cx="252082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58"/>
          <p:cNvSpPr txBox="1"/>
          <p:nvPr>
            <p:ph idx="12" type="sldNum"/>
          </p:nvPr>
        </p:nvSpPr>
        <p:spPr>
          <a:xfrm>
            <a:off x="11150081" y="6356350"/>
            <a:ext cx="706017"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表紙">
  <p:cSld name="表紙">
    <p:spTree>
      <p:nvGrpSpPr>
        <p:cNvPr id="55" name="Shape 55"/>
        <p:cNvGrpSpPr/>
        <p:nvPr/>
      </p:nvGrpSpPr>
      <p:grpSpPr>
        <a:xfrm>
          <a:off x="0" y="0"/>
          <a:ext cx="0" cy="0"/>
          <a:chOff x="0" y="0"/>
          <a:chExt cx="0" cy="0"/>
        </a:xfrm>
      </p:grpSpPr>
      <p:sp>
        <p:nvSpPr>
          <p:cNvPr id="56" name="Google Shape;56;p66"/>
          <p:cNvSpPr txBox="1"/>
          <p:nvPr>
            <p:ph type="title"/>
          </p:nvPr>
        </p:nvSpPr>
        <p:spPr>
          <a:xfrm>
            <a:off x="2518466" y="3429000"/>
            <a:ext cx="7155068" cy="0"/>
          </a:xfrm>
          <a:prstGeom prst="rect">
            <a:avLst/>
          </a:prstGeom>
          <a:noFill/>
          <a:ln cap="flat" cmpd="sng" w="9525">
            <a:solidFill>
              <a:schemeClr val="dk1"/>
            </a:solidFill>
            <a:prstDash val="solid"/>
            <a:round/>
            <a:headEnd len="sm" w="sm" type="none"/>
            <a:tailEnd len="sm" w="sm" type="none"/>
          </a:ln>
        </p:spPr>
        <p:txBody>
          <a:bodyPr anchorCtr="0" anchor="b" bIns="360000" lIns="91425" spcFirstLastPara="1" rIns="91425" wrap="square" tIns="45700">
            <a:noAutofit/>
          </a:bodyPr>
          <a:lstStyle>
            <a:lvl1pPr lvl="0" algn="ctr">
              <a:lnSpc>
                <a:spcPct val="130000"/>
              </a:lnSpc>
              <a:spcBef>
                <a:spcPts val="0"/>
              </a:spcBef>
              <a:spcAft>
                <a:spcPts val="0"/>
              </a:spcAft>
              <a:buClr>
                <a:schemeClr val="dk1"/>
              </a:buClr>
              <a:buSzPts val="3200"/>
              <a:buFont typeface="Quattrocento Sans"/>
              <a:buNone/>
              <a:defRPr sz="3200">
                <a:solidFill>
                  <a:schemeClr val="dk1"/>
                </a:solidFill>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66"/>
          <p:cNvSpPr txBox="1"/>
          <p:nvPr>
            <p:ph idx="11" type="ftr"/>
          </p:nvPr>
        </p:nvSpPr>
        <p:spPr>
          <a:xfrm>
            <a:off x="335901" y="6356350"/>
            <a:ext cx="252082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66"/>
          <p:cNvSpPr txBox="1"/>
          <p:nvPr>
            <p:ph idx="12" type="sldNum"/>
          </p:nvPr>
        </p:nvSpPr>
        <p:spPr>
          <a:xfrm>
            <a:off x="11150081" y="6356350"/>
            <a:ext cx="706017"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ja-JP"/>
              <a:t>‹#›</a:t>
            </a:fld>
            <a:endParaRPr/>
          </a:p>
        </p:txBody>
      </p:sp>
      <p:sp>
        <p:nvSpPr>
          <p:cNvPr id="59" name="Google Shape;59;p66"/>
          <p:cNvSpPr txBox="1"/>
          <p:nvPr>
            <p:ph idx="1" type="body"/>
          </p:nvPr>
        </p:nvSpPr>
        <p:spPr>
          <a:xfrm>
            <a:off x="3838575" y="3778250"/>
            <a:ext cx="4383088" cy="1190561"/>
          </a:xfrm>
          <a:prstGeom prst="rect">
            <a:avLst/>
          </a:prstGeom>
          <a:noFill/>
          <a:ln>
            <a:noFill/>
          </a:ln>
        </p:spPr>
        <p:txBody>
          <a:bodyPr anchorCtr="0" anchor="t" bIns="45700" lIns="91425" spcFirstLastPara="1" rIns="91425" wrap="square" tIns="45700">
            <a:normAutofit/>
          </a:bodyPr>
          <a:lstStyle>
            <a:lvl1pPr indent="-228600" lvl="0" marL="457200" algn="ctr">
              <a:lnSpc>
                <a:spcPct val="130000"/>
              </a:lnSpc>
              <a:spcBef>
                <a:spcPts val="1000"/>
              </a:spcBef>
              <a:spcAft>
                <a:spcPts val="0"/>
              </a:spcAft>
              <a:buClr>
                <a:schemeClr val="dk1"/>
              </a:buClr>
              <a:buSzPts val="1800"/>
              <a:buNone/>
              <a:defRPr>
                <a:solidFill>
                  <a:schemeClr val="dk1"/>
                </a:solidFill>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66"/>
          <p:cNvSpPr txBox="1"/>
          <p:nvPr>
            <p:ph idx="2" type="body"/>
          </p:nvPr>
        </p:nvSpPr>
        <p:spPr>
          <a:xfrm>
            <a:off x="3838575" y="5318060"/>
            <a:ext cx="4383088" cy="691536"/>
          </a:xfrm>
          <a:prstGeom prst="rect">
            <a:avLst/>
          </a:prstGeom>
          <a:noFill/>
          <a:ln>
            <a:noFill/>
          </a:ln>
        </p:spPr>
        <p:txBody>
          <a:bodyPr anchorCtr="0" anchor="t" bIns="45700" lIns="91425" spcFirstLastPara="1" rIns="91425" wrap="square" tIns="45700">
            <a:normAutofit/>
          </a:bodyPr>
          <a:lstStyle>
            <a:lvl1pPr indent="-228600" lvl="0" marL="457200" algn="ctr">
              <a:lnSpc>
                <a:spcPct val="130000"/>
              </a:lnSpc>
              <a:spcBef>
                <a:spcPts val="1000"/>
              </a:spcBef>
              <a:spcAft>
                <a:spcPts val="0"/>
              </a:spcAft>
              <a:buClr>
                <a:schemeClr val="dk1"/>
              </a:buClr>
              <a:buSzPts val="1800"/>
              <a:buNone/>
              <a:defRPr>
                <a:solidFill>
                  <a:schemeClr val="dk1"/>
                </a:solidFill>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66"/>
          <p:cNvSpPr/>
          <p:nvPr/>
        </p:nvSpPr>
        <p:spPr>
          <a:xfrm>
            <a:off x="0" y="0"/>
            <a:ext cx="1690222" cy="6858000"/>
          </a:xfrm>
          <a:custGeom>
            <a:rect b="b" l="l" r="r" t="t"/>
            <a:pathLst>
              <a:path extrusionOk="0" h="6858000" w="1690222">
                <a:moveTo>
                  <a:pt x="0" y="0"/>
                </a:moveTo>
                <a:lnTo>
                  <a:pt x="1690222" y="0"/>
                </a:lnTo>
                <a:lnTo>
                  <a:pt x="1621167" y="87873"/>
                </a:lnTo>
                <a:cubicBezTo>
                  <a:pt x="924401" y="1019559"/>
                  <a:pt x="511780" y="2176094"/>
                  <a:pt x="511780" y="3429001"/>
                </a:cubicBezTo>
                <a:cubicBezTo>
                  <a:pt x="511780" y="4681909"/>
                  <a:pt x="924401" y="5838444"/>
                  <a:pt x="1621167" y="6770129"/>
                </a:cubicBezTo>
                <a:lnTo>
                  <a:pt x="1690220" y="6858000"/>
                </a:lnTo>
                <a:lnTo>
                  <a:pt x="0" y="6858000"/>
                </a:lnTo>
                <a:lnTo>
                  <a:pt x="0" y="0"/>
                </a:lnTo>
                <a:close/>
              </a:path>
            </a:pathLst>
          </a:custGeom>
          <a:solidFill>
            <a:srgbClr val="68C4D8"/>
          </a:solidFill>
          <a:ln>
            <a:noFill/>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None/>
            </a:pPr>
            <a:r>
              <a:t/>
            </a:r>
            <a:endParaRPr b="0" i="0" sz="1600" u="none" cap="none" strike="noStrike">
              <a:solidFill>
                <a:schemeClr val="dk1"/>
              </a:solidFill>
              <a:latin typeface="Quattrocento Sans"/>
              <a:ea typeface="Quattrocento Sans"/>
              <a:cs typeface="Quattrocento Sans"/>
              <a:sym typeface="Quattrocento Sans"/>
            </a:endParaRPr>
          </a:p>
        </p:txBody>
      </p:sp>
      <p:sp>
        <p:nvSpPr>
          <p:cNvPr id="62" name="Google Shape;62;p66"/>
          <p:cNvSpPr/>
          <p:nvPr/>
        </p:nvSpPr>
        <p:spPr>
          <a:xfrm>
            <a:off x="10501780" y="0"/>
            <a:ext cx="1690220" cy="6858000"/>
          </a:xfrm>
          <a:custGeom>
            <a:rect b="b" l="l" r="r" t="t"/>
            <a:pathLst>
              <a:path extrusionOk="0" h="6858000" w="1690220">
                <a:moveTo>
                  <a:pt x="0" y="0"/>
                </a:moveTo>
                <a:lnTo>
                  <a:pt x="1690220" y="0"/>
                </a:lnTo>
                <a:lnTo>
                  <a:pt x="1690220" y="6858000"/>
                </a:lnTo>
                <a:lnTo>
                  <a:pt x="2" y="6858000"/>
                </a:lnTo>
                <a:lnTo>
                  <a:pt x="69055" y="6770129"/>
                </a:lnTo>
                <a:cubicBezTo>
                  <a:pt x="765821" y="5838444"/>
                  <a:pt x="1178442" y="4681909"/>
                  <a:pt x="1178442" y="3429001"/>
                </a:cubicBezTo>
                <a:cubicBezTo>
                  <a:pt x="1178442" y="2176094"/>
                  <a:pt x="765821" y="1019559"/>
                  <a:pt x="69055" y="87873"/>
                </a:cubicBezTo>
                <a:lnTo>
                  <a:pt x="0" y="0"/>
                </a:lnTo>
                <a:close/>
              </a:path>
            </a:pathLst>
          </a:custGeom>
          <a:solidFill>
            <a:srgbClr val="68C4D8"/>
          </a:solidFill>
          <a:ln>
            <a:noFill/>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None/>
            </a:pPr>
            <a:r>
              <a:t/>
            </a:r>
            <a:endParaRPr b="0" i="0" sz="16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目次">
  <p:cSld name="目次">
    <p:spTree>
      <p:nvGrpSpPr>
        <p:cNvPr id="63" name="Shape 63"/>
        <p:cNvGrpSpPr/>
        <p:nvPr/>
      </p:nvGrpSpPr>
      <p:grpSpPr>
        <a:xfrm>
          <a:off x="0" y="0"/>
          <a:ext cx="0" cy="0"/>
          <a:chOff x="0" y="0"/>
          <a:chExt cx="0" cy="0"/>
        </a:xfrm>
      </p:grpSpPr>
      <p:sp>
        <p:nvSpPr>
          <p:cNvPr id="64" name="Google Shape;64;p67"/>
          <p:cNvSpPr txBox="1"/>
          <p:nvPr>
            <p:ph type="title"/>
          </p:nvPr>
        </p:nvSpPr>
        <p:spPr>
          <a:xfrm>
            <a:off x="335901" y="620688"/>
            <a:ext cx="11523307" cy="0"/>
          </a:xfrm>
          <a:prstGeom prst="rect">
            <a:avLst/>
          </a:prstGeom>
          <a:noFill/>
          <a:ln cap="flat" cmpd="sng" w="9525">
            <a:solidFill>
              <a:schemeClr val="dk1"/>
            </a:solidFill>
            <a:prstDash val="solid"/>
            <a:round/>
            <a:headEnd len="sm" w="sm" type="none"/>
            <a:tailEnd len="sm" w="sm" type="none"/>
          </a:ln>
        </p:spPr>
        <p:txBody>
          <a:bodyPr anchorCtr="0" anchor="b" bIns="45700" lIns="91425" spcFirstLastPara="1" rIns="91425" wrap="square" tIns="45700">
            <a:noAutofit/>
          </a:bodyPr>
          <a:lstStyle>
            <a:lvl1pPr lvl="0" algn="l">
              <a:lnSpc>
                <a:spcPct val="130000"/>
              </a:lnSpc>
              <a:spcBef>
                <a:spcPts val="0"/>
              </a:spcBef>
              <a:spcAft>
                <a:spcPts val="0"/>
              </a:spcAft>
              <a:buClr>
                <a:schemeClr val="dk1"/>
              </a:buClr>
              <a:buSzPts val="2000"/>
              <a:buFont typeface="Quattrocento Sans"/>
              <a:buNone/>
              <a:defRPr sz="2000">
                <a:solidFill>
                  <a:schemeClr val="dk1"/>
                </a:solidFill>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67"/>
          <p:cNvSpPr txBox="1"/>
          <p:nvPr>
            <p:ph idx="11" type="ftr"/>
          </p:nvPr>
        </p:nvSpPr>
        <p:spPr>
          <a:xfrm>
            <a:off x="335901" y="6356350"/>
            <a:ext cx="2520820" cy="365125"/>
          </a:xfrm>
          <a:prstGeom prst="rect">
            <a:avLst/>
          </a:prstGeom>
          <a:noFill/>
          <a:ln>
            <a:noFill/>
          </a:ln>
        </p:spPr>
        <p:txBody>
          <a:bodyPr anchorCtr="0" anchor="ctr" bIns="45700" lIns="91425" spcFirstLastPara="1" rIns="91425" wrap="square" tIns="45700">
            <a:noAutofit/>
          </a:bodyPr>
          <a:lstStyle>
            <a:lvl1pPr lvl="0" algn="l">
              <a:lnSpc>
                <a:spcPct val="130000"/>
              </a:lnSpc>
              <a:spcBef>
                <a:spcPts val="0"/>
              </a:spcBef>
              <a:spcAft>
                <a:spcPts val="0"/>
              </a:spcAft>
              <a:buSzPts val="1400"/>
              <a:buNone/>
              <a:defRPr/>
            </a:lvl1pPr>
            <a:lvl2pPr lvl="1" algn="l">
              <a:lnSpc>
                <a:spcPct val="100000"/>
              </a:lnSpc>
              <a:spcBef>
                <a:spcPts val="6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7"/>
          <p:cNvSpPr txBox="1"/>
          <p:nvPr>
            <p:ph idx="12" type="sldNum"/>
          </p:nvPr>
        </p:nvSpPr>
        <p:spPr>
          <a:xfrm>
            <a:off x="11150081" y="6356350"/>
            <a:ext cx="706017" cy="365125"/>
          </a:xfrm>
          <a:prstGeom prst="rect">
            <a:avLst/>
          </a:prstGeom>
          <a:noFill/>
          <a:ln>
            <a:noFill/>
          </a:ln>
        </p:spPr>
        <p:txBody>
          <a:bodyPr anchorCtr="0" anchor="ctr" bIns="45700" lIns="91425" spcFirstLastPara="1" rIns="91425" wrap="square" tIns="45700">
            <a:noAutofit/>
          </a:bodyPr>
          <a:lstStyle>
            <a:lvl1pPr indent="0" lvl="0" marL="0" algn="r">
              <a:lnSpc>
                <a:spcPct val="130000"/>
              </a:lnSpc>
              <a:spcBef>
                <a:spcPts val="0"/>
              </a:spcBef>
              <a:spcAft>
                <a:spcPts val="0"/>
              </a:spcAft>
              <a:buNone/>
              <a:defRPr b="0" i="0" sz="1200" u="none" cap="none" strike="noStrike">
                <a:solidFill>
                  <a:srgbClr val="B7B7B7"/>
                </a:solidFill>
                <a:latin typeface="Arial"/>
                <a:ea typeface="Arial"/>
                <a:cs typeface="Arial"/>
                <a:sym typeface="Arial"/>
              </a:defRPr>
            </a:lvl1pPr>
            <a:lvl2pPr indent="0" lvl="1" marL="0" algn="r">
              <a:lnSpc>
                <a:spcPct val="130000"/>
              </a:lnSpc>
              <a:spcBef>
                <a:spcPts val="0"/>
              </a:spcBef>
              <a:spcAft>
                <a:spcPts val="0"/>
              </a:spcAft>
              <a:buNone/>
              <a:defRPr b="0" i="0" sz="1200" u="none" cap="none" strike="noStrike">
                <a:solidFill>
                  <a:srgbClr val="B7B7B7"/>
                </a:solidFill>
                <a:latin typeface="Arial"/>
                <a:ea typeface="Arial"/>
                <a:cs typeface="Arial"/>
                <a:sym typeface="Arial"/>
              </a:defRPr>
            </a:lvl2pPr>
            <a:lvl3pPr indent="0" lvl="2" marL="0" algn="r">
              <a:lnSpc>
                <a:spcPct val="130000"/>
              </a:lnSpc>
              <a:spcBef>
                <a:spcPts val="0"/>
              </a:spcBef>
              <a:spcAft>
                <a:spcPts val="0"/>
              </a:spcAft>
              <a:buNone/>
              <a:defRPr b="0" i="0" sz="1200" u="none" cap="none" strike="noStrike">
                <a:solidFill>
                  <a:srgbClr val="B7B7B7"/>
                </a:solidFill>
                <a:latin typeface="Arial"/>
                <a:ea typeface="Arial"/>
                <a:cs typeface="Arial"/>
                <a:sym typeface="Arial"/>
              </a:defRPr>
            </a:lvl3pPr>
            <a:lvl4pPr indent="0" lvl="3" marL="0" algn="r">
              <a:lnSpc>
                <a:spcPct val="130000"/>
              </a:lnSpc>
              <a:spcBef>
                <a:spcPts val="0"/>
              </a:spcBef>
              <a:spcAft>
                <a:spcPts val="0"/>
              </a:spcAft>
              <a:buNone/>
              <a:defRPr b="0" i="0" sz="1200" u="none" cap="none" strike="noStrike">
                <a:solidFill>
                  <a:srgbClr val="B7B7B7"/>
                </a:solidFill>
                <a:latin typeface="Arial"/>
                <a:ea typeface="Arial"/>
                <a:cs typeface="Arial"/>
                <a:sym typeface="Arial"/>
              </a:defRPr>
            </a:lvl4pPr>
            <a:lvl5pPr indent="0" lvl="4" marL="0" algn="r">
              <a:lnSpc>
                <a:spcPct val="130000"/>
              </a:lnSpc>
              <a:spcBef>
                <a:spcPts val="0"/>
              </a:spcBef>
              <a:spcAft>
                <a:spcPts val="0"/>
              </a:spcAft>
              <a:buNone/>
              <a:defRPr b="0" i="0" sz="1200" u="none" cap="none" strike="noStrike">
                <a:solidFill>
                  <a:srgbClr val="B7B7B7"/>
                </a:solidFill>
                <a:latin typeface="Arial"/>
                <a:ea typeface="Arial"/>
                <a:cs typeface="Arial"/>
                <a:sym typeface="Arial"/>
              </a:defRPr>
            </a:lvl5pPr>
            <a:lvl6pPr indent="0" lvl="5" marL="0" algn="r">
              <a:lnSpc>
                <a:spcPct val="130000"/>
              </a:lnSpc>
              <a:spcBef>
                <a:spcPts val="0"/>
              </a:spcBef>
              <a:spcAft>
                <a:spcPts val="0"/>
              </a:spcAft>
              <a:buNone/>
              <a:defRPr b="0" i="0" sz="1200" u="none" cap="none" strike="noStrike">
                <a:solidFill>
                  <a:srgbClr val="B7B7B7"/>
                </a:solidFill>
                <a:latin typeface="Arial"/>
                <a:ea typeface="Arial"/>
                <a:cs typeface="Arial"/>
                <a:sym typeface="Arial"/>
              </a:defRPr>
            </a:lvl6pPr>
            <a:lvl7pPr indent="0" lvl="6" marL="0" algn="r">
              <a:lnSpc>
                <a:spcPct val="130000"/>
              </a:lnSpc>
              <a:spcBef>
                <a:spcPts val="0"/>
              </a:spcBef>
              <a:spcAft>
                <a:spcPts val="0"/>
              </a:spcAft>
              <a:buNone/>
              <a:defRPr b="0" i="0" sz="1200" u="none" cap="none" strike="noStrike">
                <a:solidFill>
                  <a:srgbClr val="B7B7B7"/>
                </a:solidFill>
                <a:latin typeface="Arial"/>
                <a:ea typeface="Arial"/>
                <a:cs typeface="Arial"/>
                <a:sym typeface="Arial"/>
              </a:defRPr>
            </a:lvl7pPr>
            <a:lvl8pPr indent="0" lvl="7" marL="0" algn="r">
              <a:lnSpc>
                <a:spcPct val="130000"/>
              </a:lnSpc>
              <a:spcBef>
                <a:spcPts val="0"/>
              </a:spcBef>
              <a:spcAft>
                <a:spcPts val="0"/>
              </a:spcAft>
              <a:buNone/>
              <a:defRPr b="0" i="0" sz="1200" u="none" cap="none" strike="noStrike">
                <a:solidFill>
                  <a:srgbClr val="B7B7B7"/>
                </a:solidFill>
                <a:latin typeface="Arial"/>
                <a:ea typeface="Arial"/>
                <a:cs typeface="Arial"/>
                <a:sym typeface="Arial"/>
              </a:defRPr>
            </a:lvl8pPr>
            <a:lvl9pPr indent="0" lvl="8" marL="0" algn="r">
              <a:lnSpc>
                <a:spcPct val="130000"/>
              </a:lnSpc>
              <a:spcBef>
                <a:spcPts val="0"/>
              </a:spcBef>
              <a:spcAft>
                <a:spcPts val="0"/>
              </a:spcAft>
              <a:buNone/>
              <a:defRPr b="0" i="0" sz="1200" u="none" cap="none" strike="noStrike">
                <a:solidFill>
                  <a:srgbClr val="B7B7B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
        <p:nvSpPr>
          <p:cNvPr id="67" name="Google Shape;67;p67"/>
          <p:cNvSpPr txBox="1"/>
          <p:nvPr>
            <p:ph idx="1" type="body"/>
          </p:nvPr>
        </p:nvSpPr>
        <p:spPr>
          <a:xfrm>
            <a:off x="594773" y="1278865"/>
            <a:ext cx="4986518" cy="461963"/>
          </a:xfrm>
          <a:prstGeom prst="rect">
            <a:avLst/>
          </a:prstGeom>
          <a:noFill/>
          <a:ln>
            <a:noFill/>
          </a:ln>
        </p:spPr>
        <p:txBody>
          <a:bodyPr anchorCtr="0" anchor="ctr" bIns="45700" lIns="91425" spcFirstLastPara="1" rIns="91425" wrap="square" tIns="45700">
            <a:normAutofit/>
          </a:bodyPr>
          <a:lstStyle>
            <a:lvl1pPr indent="-342900" lvl="0" marL="457200" algn="l">
              <a:lnSpc>
                <a:spcPct val="130000"/>
              </a:lnSpc>
              <a:spcBef>
                <a:spcPts val="1000"/>
              </a:spcBef>
              <a:spcAft>
                <a:spcPts val="0"/>
              </a:spcAft>
              <a:buClr>
                <a:schemeClr val="dk1"/>
              </a:buClr>
              <a:buSzPts val="1800"/>
              <a:buFont typeface="Quattrocento Sans"/>
              <a:buAutoNum type="arabicPeriod"/>
              <a:defRPr>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67"/>
          <p:cNvSpPr txBox="1"/>
          <p:nvPr>
            <p:ph idx="2" type="body"/>
          </p:nvPr>
        </p:nvSpPr>
        <p:spPr>
          <a:xfrm>
            <a:off x="1388853" y="1805677"/>
            <a:ext cx="4192438" cy="461964"/>
          </a:xfrm>
          <a:prstGeom prst="rect">
            <a:avLst/>
          </a:prstGeom>
          <a:noFill/>
          <a:ln>
            <a:noFill/>
          </a:ln>
        </p:spPr>
        <p:txBody>
          <a:bodyPr anchorCtr="0" anchor="ctr" bIns="45700" lIns="91425" spcFirstLastPara="1" rIns="91425" wrap="square" tIns="45700">
            <a:normAutofit/>
          </a:bodyPr>
          <a:lstStyle>
            <a:lvl1pPr indent="-228600" lvl="0" marL="457200" algn="just">
              <a:lnSpc>
                <a:spcPct val="130000"/>
              </a:lnSpc>
              <a:spcBef>
                <a:spcPts val="1000"/>
              </a:spcBef>
              <a:spcAft>
                <a:spcPts val="0"/>
              </a:spcAft>
              <a:buClr>
                <a:schemeClr val="dk1"/>
              </a:buClr>
              <a:buSzPts val="1200"/>
              <a:buNone/>
              <a:defRPr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67"/>
          <p:cNvSpPr txBox="1"/>
          <p:nvPr>
            <p:ph idx="3" type="body"/>
          </p:nvPr>
        </p:nvSpPr>
        <p:spPr>
          <a:xfrm>
            <a:off x="594773" y="2466164"/>
            <a:ext cx="4986518" cy="461963"/>
          </a:xfrm>
          <a:prstGeom prst="rect">
            <a:avLst/>
          </a:prstGeom>
          <a:noFill/>
          <a:ln>
            <a:noFill/>
          </a:ln>
        </p:spPr>
        <p:txBody>
          <a:bodyPr anchorCtr="0" anchor="ctr" bIns="45700" lIns="91425" spcFirstLastPara="1" rIns="91425" wrap="square" tIns="45700">
            <a:normAutofit/>
          </a:bodyPr>
          <a:lstStyle>
            <a:lvl1pPr indent="-342900" lvl="0" marL="457200" algn="l">
              <a:lnSpc>
                <a:spcPct val="130000"/>
              </a:lnSpc>
              <a:spcBef>
                <a:spcPts val="1000"/>
              </a:spcBef>
              <a:spcAft>
                <a:spcPts val="0"/>
              </a:spcAft>
              <a:buClr>
                <a:schemeClr val="dk1"/>
              </a:buClr>
              <a:buSzPts val="1800"/>
              <a:buFont typeface="Quattrocento Sans"/>
              <a:buAutoNum type="arabicPeriod" startAt="2"/>
              <a:defRPr>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67"/>
          <p:cNvSpPr txBox="1"/>
          <p:nvPr>
            <p:ph idx="4" type="body"/>
          </p:nvPr>
        </p:nvSpPr>
        <p:spPr>
          <a:xfrm>
            <a:off x="1388853" y="2992976"/>
            <a:ext cx="4192438" cy="461964"/>
          </a:xfrm>
          <a:prstGeom prst="rect">
            <a:avLst/>
          </a:prstGeom>
          <a:noFill/>
          <a:ln>
            <a:noFill/>
          </a:ln>
        </p:spPr>
        <p:txBody>
          <a:bodyPr anchorCtr="0" anchor="ctr" bIns="45700" lIns="91425" spcFirstLastPara="1" rIns="91425" wrap="square" tIns="45700">
            <a:normAutofit/>
          </a:bodyPr>
          <a:lstStyle>
            <a:lvl1pPr indent="-228600" lvl="0" marL="457200" algn="just">
              <a:lnSpc>
                <a:spcPct val="130000"/>
              </a:lnSpc>
              <a:spcBef>
                <a:spcPts val="1000"/>
              </a:spcBef>
              <a:spcAft>
                <a:spcPts val="0"/>
              </a:spcAft>
              <a:buClr>
                <a:schemeClr val="dk1"/>
              </a:buClr>
              <a:buSzPts val="1200"/>
              <a:buNone/>
              <a:defRPr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67"/>
          <p:cNvSpPr txBox="1"/>
          <p:nvPr>
            <p:ph idx="5" type="body"/>
          </p:nvPr>
        </p:nvSpPr>
        <p:spPr>
          <a:xfrm>
            <a:off x="594773" y="3653463"/>
            <a:ext cx="4986518" cy="461963"/>
          </a:xfrm>
          <a:prstGeom prst="rect">
            <a:avLst/>
          </a:prstGeom>
          <a:noFill/>
          <a:ln>
            <a:noFill/>
          </a:ln>
        </p:spPr>
        <p:txBody>
          <a:bodyPr anchorCtr="0" anchor="ctr" bIns="45700" lIns="91425" spcFirstLastPara="1" rIns="91425" wrap="square" tIns="45700">
            <a:normAutofit/>
          </a:bodyPr>
          <a:lstStyle>
            <a:lvl1pPr indent="-342900" lvl="0" marL="457200" algn="l">
              <a:lnSpc>
                <a:spcPct val="130000"/>
              </a:lnSpc>
              <a:spcBef>
                <a:spcPts val="1000"/>
              </a:spcBef>
              <a:spcAft>
                <a:spcPts val="0"/>
              </a:spcAft>
              <a:buClr>
                <a:schemeClr val="dk1"/>
              </a:buClr>
              <a:buSzPts val="1800"/>
              <a:buFont typeface="Quattrocento Sans"/>
              <a:buAutoNum type="arabicPeriod" startAt="3"/>
              <a:defRPr>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67"/>
          <p:cNvSpPr txBox="1"/>
          <p:nvPr>
            <p:ph idx="6" type="body"/>
          </p:nvPr>
        </p:nvSpPr>
        <p:spPr>
          <a:xfrm>
            <a:off x="1388853" y="4180275"/>
            <a:ext cx="4192438" cy="461964"/>
          </a:xfrm>
          <a:prstGeom prst="rect">
            <a:avLst/>
          </a:prstGeom>
          <a:noFill/>
          <a:ln>
            <a:noFill/>
          </a:ln>
        </p:spPr>
        <p:txBody>
          <a:bodyPr anchorCtr="0" anchor="ctr" bIns="45700" lIns="91425" spcFirstLastPara="1" rIns="91425" wrap="square" tIns="45700">
            <a:normAutofit/>
          </a:bodyPr>
          <a:lstStyle>
            <a:lvl1pPr indent="-228600" lvl="0" marL="457200" algn="just">
              <a:lnSpc>
                <a:spcPct val="130000"/>
              </a:lnSpc>
              <a:spcBef>
                <a:spcPts val="1000"/>
              </a:spcBef>
              <a:spcAft>
                <a:spcPts val="0"/>
              </a:spcAft>
              <a:buClr>
                <a:schemeClr val="dk1"/>
              </a:buClr>
              <a:buSzPts val="1200"/>
              <a:buNone/>
              <a:defRPr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67"/>
          <p:cNvSpPr txBox="1"/>
          <p:nvPr>
            <p:ph idx="7" type="body"/>
          </p:nvPr>
        </p:nvSpPr>
        <p:spPr>
          <a:xfrm>
            <a:off x="594773" y="4840761"/>
            <a:ext cx="4986518" cy="461963"/>
          </a:xfrm>
          <a:prstGeom prst="rect">
            <a:avLst/>
          </a:prstGeom>
          <a:noFill/>
          <a:ln>
            <a:noFill/>
          </a:ln>
        </p:spPr>
        <p:txBody>
          <a:bodyPr anchorCtr="0" anchor="ctr" bIns="45700" lIns="91425" spcFirstLastPara="1" rIns="91425" wrap="square" tIns="45700">
            <a:normAutofit/>
          </a:bodyPr>
          <a:lstStyle>
            <a:lvl1pPr indent="-342900" lvl="0" marL="457200" algn="l">
              <a:lnSpc>
                <a:spcPct val="130000"/>
              </a:lnSpc>
              <a:spcBef>
                <a:spcPts val="1000"/>
              </a:spcBef>
              <a:spcAft>
                <a:spcPts val="0"/>
              </a:spcAft>
              <a:buClr>
                <a:schemeClr val="dk1"/>
              </a:buClr>
              <a:buSzPts val="1800"/>
              <a:buFont typeface="Quattrocento Sans"/>
              <a:buAutoNum type="arabicPeriod" startAt="4"/>
              <a:defRPr>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67"/>
          <p:cNvSpPr txBox="1"/>
          <p:nvPr>
            <p:ph idx="8" type="body"/>
          </p:nvPr>
        </p:nvSpPr>
        <p:spPr>
          <a:xfrm>
            <a:off x="1388853" y="5367573"/>
            <a:ext cx="4192438" cy="461964"/>
          </a:xfrm>
          <a:prstGeom prst="rect">
            <a:avLst/>
          </a:prstGeom>
          <a:noFill/>
          <a:ln>
            <a:noFill/>
          </a:ln>
        </p:spPr>
        <p:txBody>
          <a:bodyPr anchorCtr="0" anchor="ctr" bIns="45700" lIns="91425" spcFirstLastPara="1" rIns="91425" wrap="square" tIns="45700">
            <a:normAutofit/>
          </a:bodyPr>
          <a:lstStyle>
            <a:lvl1pPr indent="-228600" lvl="0" marL="457200" algn="just">
              <a:lnSpc>
                <a:spcPct val="130000"/>
              </a:lnSpc>
              <a:spcBef>
                <a:spcPts val="1000"/>
              </a:spcBef>
              <a:spcAft>
                <a:spcPts val="0"/>
              </a:spcAft>
              <a:buClr>
                <a:schemeClr val="dk1"/>
              </a:buClr>
              <a:buSzPts val="1200"/>
              <a:buNone/>
              <a:defRPr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67"/>
          <p:cNvSpPr txBox="1"/>
          <p:nvPr>
            <p:ph idx="9" type="body"/>
          </p:nvPr>
        </p:nvSpPr>
        <p:spPr>
          <a:xfrm>
            <a:off x="6610709" y="1278865"/>
            <a:ext cx="4986518" cy="461963"/>
          </a:xfrm>
          <a:prstGeom prst="rect">
            <a:avLst/>
          </a:prstGeom>
          <a:noFill/>
          <a:ln>
            <a:noFill/>
          </a:ln>
        </p:spPr>
        <p:txBody>
          <a:bodyPr anchorCtr="0" anchor="ctr" bIns="45700" lIns="91425" spcFirstLastPara="1" rIns="91425" wrap="square" tIns="45700">
            <a:normAutofit/>
          </a:bodyPr>
          <a:lstStyle>
            <a:lvl1pPr indent="-342900" lvl="0" marL="457200" algn="l">
              <a:lnSpc>
                <a:spcPct val="130000"/>
              </a:lnSpc>
              <a:spcBef>
                <a:spcPts val="1000"/>
              </a:spcBef>
              <a:spcAft>
                <a:spcPts val="0"/>
              </a:spcAft>
              <a:buClr>
                <a:schemeClr val="dk1"/>
              </a:buClr>
              <a:buSzPts val="1800"/>
              <a:buFont typeface="Quattrocento Sans"/>
              <a:buAutoNum type="arabicPeriod" startAt="5"/>
              <a:defRPr>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67"/>
          <p:cNvSpPr txBox="1"/>
          <p:nvPr>
            <p:ph idx="13" type="body"/>
          </p:nvPr>
        </p:nvSpPr>
        <p:spPr>
          <a:xfrm>
            <a:off x="7404789" y="1805677"/>
            <a:ext cx="4192438" cy="461964"/>
          </a:xfrm>
          <a:prstGeom prst="rect">
            <a:avLst/>
          </a:prstGeom>
          <a:noFill/>
          <a:ln>
            <a:noFill/>
          </a:ln>
        </p:spPr>
        <p:txBody>
          <a:bodyPr anchorCtr="0" anchor="ctr" bIns="45700" lIns="91425" spcFirstLastPara="1" rIns="91425" wrap="square" tIns="45700">
            <a:normAutofit/>
          </a:bodyPr>
          <a:lstStyle>
            <a:lvl1pPr indent="-228600" lvl="0" marL="457200" algn="just">
              <a:lnSpc>
                <a:spcPct val="130000"/>
              </a:lnSpc>
              <a:spcBef>
                <a:spcPts val="1000"/>
              </a:spcBef>
              <a:spcAft>
                <a:spcPts val="0"/>
              </a:spcAft>
              <a:buClr>
                <a:schemeClr val="dk1"/>
              </a:buClr>
              <a:buSzPts val="1200"/>
              <a:buNone/>
              <a:defRPr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67"/>
          <p:cNvSpPr txBox="1"/>
          <p:nvPr>
            <p:ph idx="14" type="body"/>
          </p:nvPr>
        </p:nvSpPr>
        <p:spPr>
          <a:xfrm>
            <a:off x="6610709" y="2466164"/>
            <a:ext cx="4986518" cy="461963"/>
          </a:xfrm>
          <a:prstGeom prst="rect">
            <a:avLst/>
          </a:prstGeom>
          <a:noFill/>
          <a:ln>
            <a:noFill/>
          </a:ln>
        </p:spPr>
        <p:txBody>
          <a:bodyPr anchorCtr="0" anchor="ctr" bIns="45700" lIns="91425" spcFirstLastPara="1" rIns="91425" wrap="square" tIns="45700">
            <a:normAutofit/>
          </a:bodyPr>
          <a:lstStyle>
            <a:lvl1pPr indent="-342900" lvl="0" marL="457200" algn="l">
              <a:lnSpc>
                <a:spcPct val="130000"/>
              </a:lnSpc>
              <a:spcBef>
                <a:spcPts val="1000"/>
              </a:spcBef>
              <a:spcAft>
                <a:spcPts val="0"/>
              </a:spcAft>
              <a:buClr>
                <a:schemeClr val="dk1"/>
              </a:buClr>
              <a:buSzPts val="1800"/>
              <a:buFont typeface="Quattrocento Sans"/>
              <a:buAutoNum type="arabicPeriod" startAt="6"/>
              <a:defRPr>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7"/>
          <p:cNvSpPr txBox="1"/>
          <p:nvPr>
            <p:ph idx="15" type="body"/>
          </p:nvPr>
        </p:nvSpPr>
        <p:spPr>
          <a:xfrm>
            <a:off x="7404789" y="2992976"/>
            <a:ext cx="4192438" cy="461964"/>
          </a:xfrm>
          <a:prstGeom prst="rect">
            <a:avLst/>
          </a:prstGeom>
          <a:noFill/>
          <a:ln>
            <a:noFill/>
          </a:ln>
        </p:spPr>
        <p:txBody>
          <a:bodyPr anchorCtr="0" anchor="ctr" bIns="45700" lIns="91425" spcFirstLastPara="1" rIns="91425" wrap="square" tIns="45700">
            <a:normAutofit/>
          </a:bodyPr>
          <a:lstStyle>
            <a:lvl1pPr indent="-228600" lvl="0" marL="457200" algn="just">
              <a:lnSpc>
                <a:spcPct val="130000"/>
              </a:lnSpc>
              <a:spcBef>
                <a:spcPts val="1000"/>
              </a:spcBef>
              <a:spcAft>
                <a:spcPts val="0"/>
              </a:spcAft>
              <a:buClr>
                <a:schemeClr val="dk1"/>
              </a:buClr>
              <a:buSzPts val="1200"/>
              <a:buNone/>
              <a:defRPr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67"/>
          <p:cNvSpPr txBox="1"/>
          <p:nvPr>
            <p:ph idx="16" type="body"/>
          </p:nvPr>
        </p:nvSpPr>
        <p:spPr>
          <a:xfrm>
            <a:off x="6610709" y="3653463"/>
            <a:ext cx="4986518" cy="461963"/>
          </a:xfrm>
          <a:prstGeom prst="rect">
            <a:avLst/>
          </a:prstGeom>
          <a:noFill/>
          <a:ln>
            <a:noFill/>
          </a:ln>
        </p:spPr>
        <p:txBody>
          <a:bodyPr anchorCtr="0" anchor="ctr" bIns="45700" lIns="91425" spcFirstLastPara="1" rIns="91425" wrap="square" tIns="45700">
            <a:normAutofit/>
          </a:bodyPr>
          <a:lstStyle>
            <a:lvl1pPr indent="-342900" lvl="0" marL="457200" algn="l">
              <a:lnSpc>
                <a:spcPct val="130000"/>
              </a:lnSpc>
              <a:spcBef>
                <a:spcPts val="1000"/>
              </a:spcBef>
              <a:spcAft>
                <a:spcPts val="0"/>
              </a:spcAft>
              <a:buClr>
                <a:schemeClr val="dk1"/>
              </a:buClr>
              <a:buSzPts val="1800"/>
              <a:buFont typeface="Quattrocento Sans"/>
              <a:buAutoNum type="arabicPeriod" startAt="7"/>
              <a:defRPr>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67"/>
          <p:cNvSpPr txBox="1"/>
          <p:nvPr>
            <p:ph idx="17" type="body"/>
          </p:nvPr>
        </p:nvSpPr>
        <p:spPr>
          <a:xfrm>
            <a:off x="7404789" y="4180275"/>
            <a:ext cx="4192438" cy="461964"/>
          </a:xfrm>
          <a:prstGeom prst="rect">
            <a:avLst/>
          </a:prstGeom>
          <a:noFill/>
          <a:ln>
            <a:noFill/>
          </a:ln>
        </p:spPr>
        <p:txBody>
          <a:bodyPr anchorCtr="0" anchor="ctr" bIns="45700" lIns="91425" spcFirstLastPara="1" rIns="91425" wrap="square" tIns="45700">
            <a:normAutofit/>
          </a:bodyPr>
          <a:lstStyle>
            <a:lvl1pPr indent="-228600" lvl="0" marL="457200" algn="just">
              <a:lnSpc>
                <a:spcPct val="130000"/>
              </a:lnSpc>
              <a:spcBef>
                <a:spcPts val="1000"/>
              </a:spcBef>
              <a:spcAft>
                <a:spcPts val="0"/>
              </a:spcAft>
              <a:buClr>
                <a:schemeClr val="dk1"/>
              </a:buClr>
              <a:buSzPts val="1200"/>
              <a:buNone/>
              <a:defRPr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67"/>
          <p:cNvSpPr txBox="1"/>
          <p:nvPr>
            <p:ph idx="18" type="body"/>
          </p:nvPr>
        </p:nvSpPr>
        <p:spPr>
          <a:xfrm>
            <a:off x="6610709" y="4840761"/>
            <a:ext cx="4986518" cy="461963"/>
          </a:xfrm>
          <a:prstGeom prst="rect">
            <a:avLst/>
          </a:prstGeom>
          <a:noFill/>
          <a:ln>
            <a:noFill/>
          </a:ln>
        </p:spPr>
        <p:txBody>
          <a:bodyPr anchorCtr="0" anchor="ctr" bIns="45700" lIns="91425" spcFirstLastPara="1" rIns="91425" wrap="square" tIns="45700">
            <a:normAutofit/>
          </a:bodyPr>
          <a:lstStyle>
            <a:lvl1pPr indent="-342900" lvl="0" marL="457200" algn="l">
              <a:lnSpc>
                <a:spcPct val="130000"/>
              </a:lnSpc>
              <a:spcBef>
                <a:spcPts val="1000"/>
              </a:spcBef>
              <a:spcAft>
                <a:spcPts val="0"/>
              </a:spcAft>
              <a:buClr>
                <a:schemeClr val="dk1"/>
              </a:buClr>
              <a:buSzPts val="1800"/>
              <a:buFont typeface="Quattrocento Sans"/>
              <a:buAutoNum type="arabicPeriod" startAt="8"/>
              <a:defRPr>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67"/>
          <p:cNvSpPr txBox="1"/>
          <p:nvPr>
            <p:ph idx="19" type="body"/>
          </p:nvPr>
        </p:nvSpPr>
        <p:spPr>
          <a:xfrm>
            <a:off x="7404789" y="5367573"/>
            <a:ext cx="4192438" cy="461964"/>
          </a:xfrm>
          <a:prstGeom prst="rect">
            <a:avLst/>
          </a:prstGeom>
          <a:noFill/>
          <a:ln>
            <a:noFill/>
          </a:ln>
        </p:spPr>
        <p:txBody>
          <a:bodyPr anchorCtr="0" anchor="ctr" bIns="45700" lIns="91425" spcFirstLastPara="1" rIns="91425" wrap="square" tIns="45700">
            <a:normAutofit/>
          </a:bodyPr>
          <a:lstStyle>
            <a:lvl1pPr indent="-228600" lvl="0" marL="457200" algn="just">
              <a:lnSpc>
                <a:spcPct val="130000"/>
              </a:lnSpc>
              <a:spcBef>
                <a:spcPts val="1000"/>
              </a:spcBef>
              <a:spcAft>
                <a:spcPts val="0"/>
              </a:spcAft>
              <a:buClr>
                <a:schemeClr val="dk1"/>
              </a:buClr>
              <a:buSzPts val="1200"/>
              <a:buNone/>
              <a:defRPr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ユーザー設定レイアウト">
  <p:cSld name="3_ユーザー設定レイアウト">
    <p:spTree>
      <p:nvGrpSpPr>
        <p:cNvPr id="83" name="Shape 83"/>
        <p:cNvGrpSpPr/>
        <p:nvPr/>
      </p:nvGrpSpPr>
      <p:grpSpPr>
        <a:xfrm>
          <a:off x="0" y="0"/>
          <a:ext cx="0" cy="0"/>
          <a:chOff x="0" y="0"/>
          <a:chExt cx="0" cy="0"/>
        </a:xfrm>
      </p:grpSpPr>
      <p:sp>
        <p:nvSpPr>
          <p:cNvPr id="84" name="Google Shape;84;p68"/>
          <p:cNvSpPr txBox="1"/>
          <p:nvPr>
            <p:ph type="title"/>
          </p:nvPr>
        </p:nvSpPr>
        <p:spPr>
          <a:xfrm>
            <a:off x="335901" y="620688"/>
            <a:ext cx="11523307" cy="0"/>
          </a:xfrm>
          <a:prstGeom prst="rect">
            <a:avLst/>
          </a:prstGeom>
          <a:noFill/>
          <a:ln cap="flat" cmpd="sng" w="9525">
            <a:solidFill>
              <a:schemeClr val="dk1"/>
            </a:solidFill>
            <a:prstDash val="solid"/>
            <a:round/>
            <a:headEnd len="sm" w="sm" type="none"/>
            <a:tailEnd len="sm" w="sm" type="none"/>
          </a:ln>
        </p:spPr>
        <p:txBody>
          <a:bodyPr anchorCtr="0" anchor="b" bIns="45700" lIns="91425" spcFirstLastPara="1" rIns="91425" wrap="square" tIns="45700">
            <a:noAutofit/>
          </a:bodyPr>
          <a:lstStyle>
            <a:lvl1pPr lvl="0" algn="l">
              <a:lnSpc>
                <a:spcPct val="130000"/>
              </a:lnSpc>
              <a:spcBef>
                <a:spcPts val="0"/>
              </a:spcBef>
              <a:spcAft>
                <a:spcPts val="0"/>
              </a:spcAft>
              <a:buClr>
                <a:schemeClr val="dk1"/>
              </a:buClr>
              <a:buSzPts val="2000"/>
              <a:buFont typeface="Quattrocento Sans"/>
              <a:buNone/>
              <a:defRPr sz="2000">
                <a:solidFill>
                  <a:schemeClr val="dk1"/>
                </a:solidFill>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68"/>
          <p:cNvSpPr txBox="1"/>
          <p:nvPr>
            <p:ph idx="11" type="ftr"/>
          </p:nvPr>
        </p:nvSpPr>
        <p:spPr>
          <a:xfrm>
            <a:off x="335901" y="6356350"/>
            <a:ext cx="252082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8"/>
          <p:cNvSpPr txBox="1"/>
          <p:nvPr>
            <p:ph idx="12" type="sldNum"/>
          </p:nvPr>
        </p:nvSpPr>
        <p:spPr>
          <a:xfrm>
            <a:off x="11150081" y="6356350"/>
            <a:ext cx="706017"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ja-JP"/>
              <a:t>‹#›</a:t>
            </a:fld>
            <a:endParaRPr/>
          </a:p>
        </p:txBody>
      </p:sp>
      <p:sp>
        <p:nvSpPr>
          <p:cNvPr id="87" name="Google Shape;87;p68"/>
          <p:cNvSpPr txBox="1"/>
          <p:nvPr>
            <p:ph idx="1" type="body"/>
          </p:nvPr>
        </p:nvSpPr>
        <p:spPr>
          <a:xfrm>
            <a:off x="860137" y="1035050"/>
            <a:ext cx="10471727" cy="1130169"/>
          </a:xfrm>
          <a:prstGeom prst="rect">
            <a:avLst/>
          </a:prstGeom>
          <a:noFill/>
          <a:ln>
            <a:noFill/>
          </a:ln>
        </p:spPr>
        <p:txBody>
          <a:bodyPr anchorCtr="0" anchor="ctr" bIns="45700" lIns="91425" spcFirstLastPara="1" rIns="91425" wrap="square" tIns="45700">
            <a:normAutofit/>
          </a:bodyPr>
          <a:lstStyle>
            <a:lvl1pPr indent="-228600" lvl="0" marL="457200" algn="l">
              <a:lnSpc>
                <a:spcPct val="130000"/>
              </a:lnSpc>
              <a:spcBef>
                <a:spcPts val="0"/>
              </a:spcBef>
              <a:spcAft>
                <a:spcPts val="0"/>
              </a:spcAft>
              <a:buClr>
                <a:schemeClr val="dk1"/>
              </a:buClr>
              <a:buSzPts val="1800"/>
              <a:buNone/>
              <a:defRPr>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ユーザー設定レイアウト">
  <p:cSld name="1_ユーザー設定レイアウト">
    <p:spTree>
      <p:nvGrpSpPr>
        <p:cNvPr id="88" name="Shape 88"/>
        <p:cNvGrpSpPr/>
        <p:nvPr/>
      </p:nvGrpSpPr>
      <p:grpSpPr>
        <a:xfrm>
          <a:off x="0" y="0"/>
          <a:ext cx="0" cy="0"/>
          <a:chOff x="0" y="0"/>
          <a:chExt cx="0" cy="0"/>
        </a:xfrm>
      </p:grpSpPr>
      <p:sp>
        <p:nvSpPr>
          <p:cNvPr id="89" name="Google Shape;89;p69"/>
          <p:cNvSpPr txBox="1"/>
          <p:nvPr>
            <p:ph type="title"/>
          </p:nvPr>
        </p:nvSpPr>
        <p:spPr>
          <a:xfrm>
            <a:off x="335901" y="620688"/>
            <a:ext cx="11523307" cy="0"/>
          </a:xfrm>
          <a:prstGeom prst="rect">
            <a:avLst/>
          </a:prstGeom>
          <a:noFill/>
          <a:ln cap="flat" cmpd="sng" w="9525">
            <a:solidFill>
              <a:schemeClr val="dk1"/>
            </a:solidFill>
            <a:prstDash val="solid"/>
            <a:round/>
            <a:headEnd len="sm" w="sm" type="none"/>
            <a:tailEnd len="sm" w="sm" type="none"/>
          </a:ln>
        </p:spPr>
        <p:txBody>
          <a:bodyPr anchorCtr="0" anchor="b" bIns="45700" lIns="91425" spcFirstLastPara="1" rIns="91425" wrap="square" tIns="45700">
            <a:noAutofit/>
          </a:bodyPr>
          <a:lstStyle>
            <a:lvl1pPr lvl="0" algn="l">
              <a:lnSpc>
                <a:spcPct val="130000"/>
              </a:lnSpc>
              <a:spcBef>
                <a:spcPts val="0"/>
              </a:spcBef>
              <a:spcAft>
                <a:spcPts val="0"/>
              </a:spcAft>
              <a:buClr>
                <a:schemeClr val="dk1"/>
              </a:buClr>
              <a:buSzPts val="2000"/>
              <a:buFont typeface="Quattrocento Sans"/>
              <a:buNone/>
              <a:defRPr sz="2000">
                <a:solidFill>
                  <a:schemeClr val="dk1"/>
                </a:solidFill>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69"/>
          <p:cNvSpPr txBox="1"/>
          <p:nvPr>
            <p:ph idx="11" type="ftr"/>
          </p:nvPr>
        </p:nvSpPr>
        <p:spPr>
          <a:xfrm>
            <a:off x="335901" y="6356350"/>
            <a:ext cx="2520820" cy="365125"/>
          </a:xfrm>
          <a:prstGeom prst="rect">
            <a:avLst/>
          </a:prstGeom>
          <a:noFill/>
          <a:ln>
            <a:noFill/>
          </a:ln>
        </p:spPr>
        <p:txBody>
          <a:bodyPr anchorCtr="0" anchor="ctr" bIns="45700" lIns="91425" spcFirstLastPara="1" rIns="91425" wrap="square" tIns="45700">
            <a:noAutofit/>
          </a:bodyPr>
          <a:lstStyle>
            <a:lvl1pPr lvl="0" algn="l">
              <a:lnSpc>
                <a:spcPct val="130000"/>
              </a:lnSpc>
              <a:spcBef>
                <a:spcPts val="0"/>
              </a:spcBef>
              <a:spcAft>
                <a:spcPts val="0"/>
              </a:spcAft>
              <a:buSzPts val="1400"/>
              <a:buNone/>
              <a:defRPr/>
            </a:lvl1pPr>
            <a:lvl2pPr lvl="1" algn="l">
              <a:lnSpc>
                <a:spcPct val="100000"/>
              </a:lnSpc>
              <a:spcBef>
                <a:spcPts val="6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69"/>
          <p:cNvSpPr txBox="1"/>
          <p:nvPr>
            <p:ph idx="12" type="sldNum"/>
          </p:nvPr>
        </p:nvSpPr>
        <p:spPr>
          <a:xfrm>
            <a:off x="11150081" y="6356350"/>
            <a:ext cx="706017" cy="365125"/>
          </a:xfrm>
          <a:prstGeom prst="rect">
            <a:avLst/>
          </a:prstGeom>
          <a:noFill/>
          <a:ln>
            <a:noFill/>
          </a:ln>
        </p:spPr>
        <p:txBody>
          <a:bodyPr anchorCtr="0" anchor="ctr" bIns="45700" lIns="91425" spcFirstLastPara="1" rIns="91425" wrap="square" tIns="45700">
            <a:noAutofit/>
          </a:bodyPr>
          <a:lstStyle>
            <a:lvl1pPr indent="0" lvl="0" marL="0" algn="r">
              <a:lnSpc>
                <a:spcPct val="130000"/>
              </a:lnSpc>
              <a:spcBef>
                <a:spcPts val="0"/>
              </a:spcBef>
              <a:spcAft>
                <a:spcPts val="0"/>
              </a:spcAft>
              <a:buNone/>
              <a:defRPr b="0" i="0" sz="1200" u="none" cap="none" strike="noStrike">
                <a:solidFill>
                  <a:srgbClr val="B7B7B7"/>
                </a:solidFill>
                <a:latin typeface="Arial"/>
                <a:ea typeface="Arial"/>
                <a:cs typeface="Arial"/>
                <a:sym typeface="Arial"/>
              </a:defRPr>
            </a:lvl1pPr>
            <a:lvl2pPr indent="0" lvl="1" marL="0" algn="r">
              <a:lnSpc>
                <a:spcPct val="130000"/>
              </a:lnSpc>
              <a:spcBef>
                <a:spcPts val="0"/>
              </a:spcBef>
              <a:spcAft>
                <a:spcPts val="0"/>
              </a:spcAft>
              <a:buNone/>
              <a:defRPr b="0" i="0" sz="1200" u="none" cap="none" strike="noStrike">
                <a:solidFill>
                  <a:srgbClr val="B7B7B7"/>
                </a:solidFill>
                <a:latin typeface="Arial"/>
                <a:ea typeface="Arial"/>
                <a:cs typeface="Arial"/>
                <a:sym typeface="Arial"/>
              </a:defRPr>
            </a:lvl2pPr>
            <a:lvl3pPr indent="0" lvl="2" marL="0" algn="r">
              <a:lnSpc>
                <a:spcPct val="130000"/>
              </a:lnSpc>
              <a:spcBef>
                <a:spcPts val="0"/>
              </a:spcBef>
              <a:spcAft>
                <a:spcPts val="0"/>
              </a:spcAft>
              <a:buNone/>
              <a:defRPr b="0" i="0" sz="1200" u="none" cap="none" strike="noStrike">
                <a:solidFill>
                  <a:srgbClr val="B7B7B7"/>
                </a:solidFill>
                <a:latin typeface="Arial"/>
                <a:ea typeface="Arial"/>
                <a:cs typeface="Arial"/>
                <a:sym typeface="Arial"/>
              </a:defRPr>
            </a:lvl3pPr>
            <a:lvl4pPr indent="0" lvl="3" marL="0" algn="r">
              <a:lnSpc>
                <a:spcPct val="130000"/>
              </a:lnSpc>
              <a:spcBef>
                <a:spcPts val="0"/>
              </a:spcBef>
              <a:spcAft>
                <a:spcPts val="0"/>
              </a:spcAft>
              <a:buNone/>
              <a:defRPr b="0" i="0" sz="1200" u="none" cap="none" strike="noStrike">
                <a:solidFill>
                  <a:srgbClr val="B7B7B7"/>
                </a:solidFill>
                <a:latin typeface="Arial"/>
                <a:ea typeface="Arial"/>
                <a:cs typeface="Arial"/>
                <a:sym typeface="Arial"/>
              </a:defRPr>
            </a:lvl4pPr>
            <a:lvl5pPr indent="0" lvl="4" marL="0" algn="r">
              <a:lnSpc>
                <a:spcPct val="130000"/>
              </a:lnSpc>
              <a:spcBef>
                <a:spcPts val="0"/>
              </a:spcBef>
              <a:spcAft>
                <a:spcPts val="0"/>
              </a:spcAft>
              <a:buNone/>
              <a:defRPr b="0" i="0" sz="1200" u="none" cap="none" strike="noStrike">
                <a:solidFill>
                  <a:srgbClr val="B7B7B7"/>
                </a:solidFill>
                <a:latin typeface="Arial"/>
                <a:ea typeface="Arial"/>
                <a:cs typeface="Arial"/>
                <a:sym typeface="Arial"/>
              </a:defRPr>
            </a:lvl5pPr>
            <a:lvl6pPr indent="0" lvl="5" marL="0" algn="r">
              <a:lnSpc>
                <a:spcPct val="130000"/>
              </a:lnSpc>
              <a:spcBef>
                <a:spcPts val="0"/>
              </a:spcBef>
              <a:spcAft>
                <a:spcPts val="0"/>
              </a:spcAft>
              <a:buNone/>
              <a:defRPr b="0" i="0" sz="1200" u="none" cap="none" strike="noStrike">
                <a:solidFill>
                  <a:srgbClr val="B7B7B7"/>
                </a:solidFill>
                <a:latin typeface="Arial"/>
                <a:ea typeface="Arial"/>
                <a:cs typeface="Arial"/>
                <a:sym typeface="Arial"/>
              </a:defRPr>
            </a:lvl6pPr>
            <a:lvl7pPr indent="0" lvl="6" marL="0" algn="r">
              <a:lnSpc>
                <a:spcPct val="130000"/>
              </a:lnSpc>
              <a:spcBef>
                <a:spcPts val="0"/>
              </a:spcBef>
              <a:spcAft>
                <a:spcPts val="0"/>
              </a:spcAft>
              <a:buNone/>
              <a:defRPr b="0" i="0" sz="1200" u="none" cap="none" strike="noStrike">
                <a:solidFill>
                  <a:srgbClr val="B7B7B7"/>
                </a:solidFill>
                <a:latin typeface="Arial"/>
                <a:ea typeface="Arial"/>
                <a:cs typeface="Arial"/>
                <a:sym typeface="Arial"/>
              </a:defRPr>
            </a:lvl7pPr>
            <a:lvl8pPr indent="0" lvl="7" marL="0" algn="r">
              <a:lnSpc>
                <a:spcPct val="130000"/>
              </a:lnSpc>
              <a:spcBef>
                <a:spcPts val="0"/>
              </a:spcBef>
              <a:spcAft>
                <a:spcPts val="0"/>
              </a:spcAft>
              <a:buNone/>
              <a:defRPr b="0" i="0" sz="1200" u="none" cap="none" strike="noStrike">
                <a:solidFill>
                  <a:srgbClr val="B7B7B7"/>
                </a:solidFill>
                <a:latin typeface="Arial"/>
                <a:ea typeface="Arial"/>
                <a:cs typeface="Arial"/>
                <a:sym typeface="Arial"/>
              </a:defRPr>
            </a:lvl8pPr>
            <a:lvl9pPr indent="0" lvl="8" marL="0" algn="r">
              <a:lnSpc>
                <a:spcPct val="130000"/>
              </a:lnSpc>
              <a:spcBef>
                <a:spcPts val="0"/>
              </a:spcBef>
              <a:spcAft>
                <a:spcPts val="0"/>
              </a:spcAft>
              <a:buNone/>
              <a:defRPr b="0" i="0" sz="1200" u="none" cap="none" strike="noStrike">
                <a:solidFill>
                  <a:srgbClr val="B7B7B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
        <p:nvSpPr>
          <p:cNvPr id="92" name="Google Shape;92;p69"/>
          <p:cNvSpPr/>
          <p:nvPr>
            <p:ph idx="2" type="pic"/>
          </p:nvPr>
        </p:nvSpPr>
        <p:spPr>
          <a:xfrm>
            <a:off x="860137" y="2570511"/>
            <a:ext cx="1575693" cy="1575692"/>
          </a:xfrm>
          <a:prstGeom prst="rect">
            <a:avLst/>
          </a:prstGeom>
          <a:noFill/>
          <a:ln>
            <a:noFill/>
          </a:ln>
        </p:spPr>
      </p:sp>
      <p:sp>
        <p:nvSpPr>
          <p:cNvPr id="93" name="Google Shape;93;p69"/>
          <p:cNvSpPr txBox="1"/>
          <p:nvPr>
            <p:ph idx="1" type="body"/>
          </p:nvPr>
        </p:nvSpPr>
        <p:spPr>
          <a:xfrm>
            <a:off x="860137" y="1035050"/>
            <a:ext cx="10471727" cy="1130169"/>
          </a:xfrm>
          <a:prstGeom prst="rect">
            <a:avLst/>
          </a:prstGeom>
          <a:noFill/>
          <a:ln>
            <a:noFill/>
          </a:ln>
        </p:spPr>
        <p:txBody>
          <a:bodyPr anchorCtr="0" anchor="ctr" bIns="45700" lIns="91425" spcFirstLastPara="1" rIns="91425" wrap="square" tIns="45700">
            <a:normAutofit/>
          </a:bodyPr>
          <a:lstStyle>
            <a:lvl1pPr indent="-228600" lvl="0" marL="457200" algn="l">
              <a:lnSpc>
                <a:spcPct val="130000"/>
              </a:lnSpc>
              <a:spcBef>
                <a:spcPts val="0"/>
              </a:spcBef>
              <a:spcAft>
                <a:spcPts val="0"/>
              </a:spcAft>
              <a:buClr>
                <a:schemeClr val="dk1"/>
              </a:buClr>
              <a:buSzPts val="1800"/>
              <a:buNone/>
              <a:defRPr>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69"/>
          <p:cNvSpPr txBox="1"/>
          <p:nvPr>
            <p:ph idx="3" type="body"/>
          </p:nvPr>
        </p:nvSpPr>
        <p:spPr>
          <a:xfrm>
            <a:off x="2509838" y="2561255"/>
            <a:ext cx="3451225" cy="461963"/>
          </a:xfrm>
          <a:prstGeom prst="rect">
            <a:avLst/>
          </a:prstGeom>
          <a:noFill/>
          <a:ln>
            <a:noFill/>
          </a:ln>
        </p:spPr>
        <p:txBody>
          <a:bodyPr anchorCtr="0" anchor="ctr" bIns="45700" lIns="91425" spcFirstLastPara="1" rIns="91425" wrap="square" tIns="45700">
            <a:normAutofit/>
          </a:bodyPr>
          <a:lstStyle>
            <a:lvl1pPr indent="-228600" lvl="0" marL="457200" algn="l">
              <a:lnSpc>
                <a:spcPct val="130000"/>
              </a:lnSpc>
              <a:spcBef>
                <a:spcPts val="1000"/>
              </a:spcBef>
              <a:spcAft>
                <a:spcPts val="0"/>
              </a:spcAft>
              <a:buClr>
                <a:schemeClr val="dk1"/>
              </a:buClr>
              <a:buSzPts val="1800"/>
              <a:buNone/>
              <a:defRPr>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69"/>
          <p:cNvSpPr txBox="1"/>
          <p:nvPr>
            <p:ph idx="4" type="body"/>
          </p:nvPr>
        </p:nvSpPr>
        <p:spPr>
          <a:xfrm>
            <a:off x="2509838" y="3079750"/>
            <a:ext cx="3451225" cy="1056437"/>
          </a:xfrm>
          <a:prstGeom prst="rect">
            <a:avLst/>
          </a:prstGeom>
          <a:noFill/>
          <a:ln>
            <a:noFill/>
          </a:ln>
        </p:spPr>
        <p:txBody>
          <a:bodyPr anchorCtr="0" anchor="ctr" bIns="45700" lIns="91425" spcFirstLastPara="1" rIns="91425" wrap="square" tIns="45700">
            <a:normAutofit/>
          </a:bodyPr>
          <a:lstStyle>
            <a:lvl1pPr indent="-228600" lvl="0" marL="457200" algn="just">
              <a:lnSpc>
                <a:spcPct val="130000"/>
              </a:lnSpc>
              <a:spcBef>
                <a:spcPts val="1000"/>
              </a:spcBef>
              <a:spcAft>
                <a:spcPts val="0"/>
              </a:spcAft>
              <a:buClr>
                <a:schemeClr val="dk1"/>
              </a:buClr>
              <a:buSzPts val="1200"/>
              <a:buNone/>
              <a:defRPr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69"/>
          <p:cNvSpPr/>
          <p:nvPr>
            <p:ph idx="5" type="pic"/>
          </p:nvPr>
        </p:nvSpPr>
        <p:spPr>
          <a:xfrm>
            <a:off x="860137" y="4551495"/>
            <a:ext cx="1575693" cy="1575692"/>
          </a:xfrm>
          <a:prstGeom prst="rect">
            <a:avLst/>
          </a:prstGeom>
          <a:noFill/>
          <a:ln>
            <a:noFill/>
          </a:ln>
        </p:spPr>
      </p:sp>
      <p:sp>
        <p:nvSpPr>
          <p:cNvPr id="97" name="Google Shape;97;p69"/>
          <p:cNvSpPr txBox="1"/>
          <p:nvPr>
            <p:ph idx="6" type="body"/>
          </p:nvPr>
        </p:nvSpPr>
        <p:spPr>
          <a:xfrm>
            <a:off x="2509838" y="4552255"/>
            <a:ext cx="3451225" cy="461963"/>
          </a:xfrm>
          <a:prstGeom prst="rect">
            <a:avLst/>
          </a:prstGeom>
          <a:noFill/>
          <a:ln>
            <a:noFill/>
          </a:ln>
        </p:spPr>
        <p:txBody>
          <a:bodyPr anchorCtr="0" anchor="ctr" bIns="45700" lIns="91425" spcFirstLastPara="1" rIns="91425" wrap="square" tIns="45700">
            <a:normAutofit/>
          </a:bodyPr>
          <a:lstStyle>
            <a:lvl1pPr indent="-228600" lvl="0" marL="457200" algn="l">
              <a:lnSpc>
                <a:spcPct val="130000"/>
              </a:lnSpc>
              <a:spcBef>
                <a:spcPts val="1000"/>
              </a:spcBef>
              <a:spcAft>
                <a:spcPts val="0"/>
              </a:spcAft>
              <a:buClr>
                <a:schemeClr val="dk1"/>
              </a:buClr>
              <a:buSzPts val="1800"/>
              <a:buNone/>
              <a:defRPr>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69"/>
          <p:cNvSpPr txBox="1"/>
          <p:nvPr>
            <p:ph idx="7" type="body"/>
          </p:nvPr>
        </p:nvSpPr>
        <p:spPr>
          <a:xfrm>
            <a:off x="2509838" y="5070750"/>
            <a:ext cx="3451225" cy="1056437"/>
          </a:xfrm>
          <a:prstGeom prst="rect">
            <a:avLst/>
          </a:prstGeom>
          <a:noFill/>
          <a:ln>
            <a:noFill/>
          </a:ln>
        </p:spPr>
        <p:txBody>
          <a:bodyPr anchorCtr="0" anchor="ctr" bIns="45700" lIns="91425" spcFirstLastPara="1" rIns="91425" wrap="square" tIns="45700">
            <a:normAutofit/>
          </a:bodyPr>
          <a:lstStyle>
            <a:lvl1pPr indent="-228600" lvl="0" marL="457200" algn="just">
              <a:lnSpc>
                <a:spcPct val="130000"/>
              </a:lnSpc>
              <a:spcBef>
                <a:spcPts val="1000"/>
              </a:spcBef>
              <a:spcAft>
                <a:spcPts val="0"/>
              </a:spcAft>
              <a:buClr>
                <a:schemeClr val="dk1"/>
              </a:buClr>
              <a:buSzPts val="1200"/>
              <a:buNone/>
              <a:defRPr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69"/>
          <p:cNvSpPr/>
          <p:nvPr>
            <p:ph idx="8" type="pic"/>
          </p:nvPr>
        </p:nvSpPr>
        <p:spPr>
          <a:xfrm>
            <a:off x="6299884" y="2570511"/>
            <a:ext cx="1575693" cy="1575692"/>
          </a:xfrm>
          <a:prstGeom prst="rect">
            <a:avLst/>
          </a:prstGeom>
          <a:noFill/>
          <a:ln>
            <a:noFill/>
          </a:ln>
        </p:spPr>
      </p:sp>
      <p:sp>
        <p:nvSpPr>
          <p:cNvPr id="100" name="Google Shape;100;p69"/>
          <p:cNvSpPr txBox="1"/>
          <p:nvPr>
            <p:ph idx="9" type="body"/>
          </p:nvPr>
        </p:nvSpPr>
        <p:spPr>
          <a:xfrm>
            <a:off x="7949585" y="2561255"/>
            <a:ext cx="3451225" cy="461963"/>
          </a:xfrm>
          <a:prstGeom prst="rect">
            <a:avLst/>
          </a:prstGeom>
          <a:noFill/>
          <a:ln>
            <a:noFill/>
          </a:ln>
        </p:spPr>
        <p:txBody>
          <a:bodyPr anchorCtr="0" anchor="ctr" bIns="45700" lIns="91425" spcFirstLastPara="1" rIns="91425" wrap="square" tIns="45700">
            <a:normAutofit/>
          </a:bodyPr>
          <a:lstStyle>
            <a:lvl1pPr indent="-228600" lvl="0" marL="457200" algn="l">
              <a:lnSpc>
                <a:spcPct val="130000"/>
              </a:lnSpc>
              <a:spcBef>
                <a:spcPts val="1000"/>
              </a:spcBef>
              <a:spcAft>
                <a:spcPts val="0"/>
              </a:spcAft>
              <a:buClr>
                <a:schemeClr val="dk1"/>
              </a:buClr>
              <a:buSzPts val="1800"/>
              <a:buNone/>
              <a:defRPr>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69"/>
          <p:cNvSpPr txBox="1"/>
          <p:nvPr>
            <p:ph idx="13" type="body"/>
          </p:nvPr>
        </p:nvSpPr>
        <p:spPr>
          <a:xfrm>
            <a:off x="7949585" y="3079750"/>
            <a:ext cx="3451225" cy="1056437"/>
          </a:xfrm>
          <a:prstGeom prst="rect">
            <a:avLst/>
          </a:prstGeom>
          <a:noFill/>
          <a:ln>
            <a:noFill/>
          </a:ln>
        </p:spPr>
        <p:txBody>
          <a:bodyPr anchorCtr="0" anchor="ctr" bIns="45700" lIns="91425" spcFirstLastPara="1" rIns="91425" wrap="square" tIns="45700">
            <a:normAutofit/>
          </a:bodyPr>
          <a:lstStyle>
            <a:lvl1pPr indent="-228600" lvl="0" marL="457200" algn="just">
              <a:lnSpc>
                <a:spcPct val="130000"/>
              </a:lnSpc>
              <a:spcBef>
                <a:spcPts val="1000"/>
              </a:spcBef>
              <a:spcAft>
                <a:spcPts val="0"/>
              </a:spcAft>
              <a:buClr>
                <a:schemeClr val="dk1"/>
              </a:buClr>
              <a:buSzPts val="1200"/>
              <a:buNone/>
              <a:defRPr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69"/>
          <p:cNvSpPr/>
          <p:nvPr>
            <p:ph idx="14" type="pic"/>
          </p:nvPr>
        </p:nvSpPr>
        <p:spPr>
          <a:xfrm>
            <a:off x="6299884" y="4551495"/>
            <a:ext cx="1575693" cy="1575692"/>
          </a:xfrm>
          <a:prstGeom prst="rect">
            <a:avLst/>
          </a:prstGeom>
          <a:noFill/>
          <a:ln>
            <a:noFill/>
          </a:ln>
        </p:spPr>
      </p:sp>
      <p:sp>
        <p:nvSpPr>
          <p:cNvPr id="103" name="Google Shape;103;p69"/>
          <p:cNvSpPr txBox="1"/>
          <p:nvPr>
            <p:ph idx="15" type="body"/>
          </p:nvPr>
        </p:nvSpPr>
        <p:spPr>
          <a:xfrm>
            <a:off x="7949585" y="4552255"/>
            <a:ext cx="3451225" cy="461963"/>
          </a:xfrm>
          <a:prstGeom prst="rect">
            <a:avLst/>
          </a:prstGeom>
          <a:noFill/>
          <a:ln>
            <a:noFill/>
          </a:ln>
        </p:spPr>
        <p:txBody>
          <a:bodyPr anchorCtr="0" anchor="ctr" bIns="45700" lIns="91425" spcFirstLastPara="1" rIns="91425" wrap="square" tIns="45700">
            <a:normAutofit/>
          </a:bodyPr>
          <a:lstStyle>
            <a:lvl1pPr indent="-228600" lvl="0" marL="457200" algn="l">
              <a:lnSpc>
                <a:spcPct val="130000"/>
              </a:lnSpc>
              <a:spcBef>
                <a:spcPts val="1000"/>
              </a:spcBef>
              <a:spcAft>
                <a:spcPts val="0"/>
              </a:spcAft>
              <a:buClr>
                <a:schemeClr val="dk1"/>
              </a:buClr>
              <a:buSzPts val="1800"/>
              <a:buNone/>
              <a:defRPr>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69"/>
          <p:cNvSpPr txBox="1"/>
          <p:nvPr>
            <p:ph idx="16" type="body"/>
          </p:nvPr>
        </p:nvSpPr>
        <p:spPr>
          <a:xfrm>
            <a:off x="7949585" y="5070750"/>
            <a:ext cx="3451225" cy="1056437"/>
          </a:xfrm>
          <a:prstGeom prst="rect">
            <a:avLst/>
          </a:prstGeom>
          <a:noFill/>
          <a:ln>
            <a:noFill/>
          </a:ln>
        </p:spPr>
        <p:txBody>
          <a:bodyPr anchorCtr="0" anchor="ctr" bIns="45700" lIns="91425" spcFirstLastPara="1" rIns="91425" wrap="square" tIns="45700">
            <a:normAutofit/>
          </a:bodyPr>
          <a:lstStyle>
            <a:lvl1pPr indent="-228600" lvl="0" marL="457200" algn="just">
              <a:lnSpc>
                <a:spcPct val="130000"/>
              </a:lnSpc>
              <a:spcBef>
                <a:spcPts val="1000"/>
              </a:spcBef>
              <a:spcAft>
                <a:spcPts val="0"/>
              </a:spcAft>
              <a:buClr>
                <a:schemeClr val="dk1"/>
              </a:buClr>
              <a:buSzPts val="1200"/>
              <a:buNone/>
              <a:defRPr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ユーザー設定レイアウト">
  <p:cSld name="ユーザー設定レイアウト">
    <p:spTree>
      <p:nvGrpSpPr>
        <p:cNvPr id="105" name="Shape 105"/>
        <p:cNvGrpSpPr/>
        <p:nvPr/>
      </p:nvGrpSpPr>
      <p:grpSpPr>
        <a:xfrm>
          <a:off x="0" y="0"/>
          <a:ext cx="0" cy="0"/>
          <a:chOff x="0" y="0"/>
          <a:chExt cx="0" cy="0"/>
        </a:xfrm>
      </p:grpSpPr>
      <p:sp>
        <p:nvSpPr>
          <p:cNvPr id="106" name="Google Shape;106;p70"/>
          <p:cNvSpPr txBox="1"/>
          <p:nvPr>
            <p:ph type="title"/>
          </p:nvPr>
        </p:nvSpPr>
        <p:spPr>
          <a:xfrm>
            <a:off x="335901" y="620688"/>
            <a:ext cx="11523307" cy="0"/>
          </a:xfrm>
          <a:prstGeom prst="rect">
            <a:avLst/>
          </a:prstGeom>
          <a:noFill/>
          <a:ln cap="flat" cmpd="sng" w="9525">
            <a:solidFill>
              <a:schemeClr val="dk1"/>
            </a:solidFill>
            <a:prstDash val="solid"/>
            <a:round/>
            <a:headEnd len="sm" w="sm" type="none"/>
            <a:tailEnd len="sm" w="sm" type="none"/>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000"/>
              <a:buFont typeface="Quattrocento Sans"/>
              <a:buNone/>
              <a:defRPr sz="2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70"/>
          <p:cNvSpPr txBox="1"/>
          <p:nvPr>
            <p:ph idx="11" type="ftr"/>
          </p:nvPr>
        </p:nvSpPr>
        <p:spPr>
          <a:xfrm>
            <a:off x="335901" y="6356350"/>
            <a:ext cx="252082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70"/>
          <p:cNvSpPr txBox="1"/>
          <p:nvPr>
            <p:ph idx="12" type="sldNum"/>
          </p:nvPr>
        </p:nvSpPr>
        <p:spPr>
          <a:xfrm>
            <a:off x="11150081" y="6356350"/>
            <a:ext cx="706017"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9" Type="http://schemas.openxmlformats.org/officeDocument/2006/relationships/theme" Target="../theme/theme5.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7"/>
          <p:cNvPicPr preferRelativeResize="0"/>
          <p:nvPr/>
        </p:nvPicPr>
        <p:blipFill rotWithShape="1">
          <a:blip r:embed="rId1">
            <a:alphaModFix/>
          </a:blip>
          <a:srcRect b="0" l="0" r="21889" t="0"/>
          <a:stretch/>
        </p:blipFill>
        <p:spPr>
          <a:xfrm>
            <a:off x="0" y="6537818"/>
            <a:ext cx="12192000" cy="320182"/>
          </a:xfrm>
          <a:prstGeom prst="rect">
            <a:avLst/>
          </a:prstGeom>
          <a:noFill/>
          <a:ln>
            <a:noFill/>
          </a:ln>
        </p:spPr>
      </p:pic>
      <p:sp>
        <p:nvSpPr>
          <p:cNvPr id="11" name="Google Shape;11;p17"/>
          <p:cNvSpPr/>
          <p:nvPr/>
        </p:nvSpPr>
        <p:spPr>
          <a:xfrm>
            <a:off x="10644336" y="6540169"/>
            <a:ext cx="1547664" cy="317831"/>
          </a:xfrm>
          <a:prstGeom prst="rect">
            <a:avLst/>
          </a:prstGeom>
          <a:solidFill>
            <a:srgbClr val="DC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Arial"/>
                <a:ea typeface="Arial"/>
                <a:cs typeface="Arial"/>
                <a:sym typeface="Arial"/>
              </a:rPr>
              <a:t>Confidential</a:t>
            </a:r>
            <a:endParaRPr b="0" i="0" sz="1200" u="none" cap="none" strike="noStrike">
              <a:solidFill>
                <a:schemeClr val="lt1"/>
              </a:solidFill>
              <a:latin typeface="Arial"/>
              <a:ea typeface="Arial"/>
              <a:cs typeface="Arial"/>
              <a:sym typeface="Arial"/>
            </a:endParaRPr>
          </a:p>
        </p:txBody>
      </p:sp>
      <p:sp>
        <p:nvSpPr>
          <p:cNvPr id="12" name="Google Shape;12;p17"/>
          <p:cNvSpPr txBox="1"/>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p>
            <a:pPr indent="-215854" lvl="0" marL="342854" marR="0" rtl="0" algn="l">
              <a:lnSpc>
                <a:spcPct val="100000"/>
              </a:lnSpc>
              <a:spcBef>
                <a:spcPts val="0"/>
              </a:spcBef>
              <a:spcAft>
                <a:spcPts val="0"/>
              </a:spcAft>
              <a:buClr>
                <a:srgbClr val="0E0E3A"/>
              </a:buClr>
              <a:buSzPts val="2000"/>
              <a:buFont typeface="Arial"/>
              <a:buNone/>
            </a:pPr>
            <a:r>
              <a:t/>
            </a:r>
            <a:endParaRPr b="0" i="0" sz="2000" u="none" cap="none" strike="noStrike">
              <a:solidFill>
                <a:srgbClr val="0E0E3A"/>
              </a:solidFill>
              <a:latin typeface="Arial"/>
              <a:ea typeface="Arial"/>
              <a:cs typeface="Arial"/>
              <a:sym typeface="Arial"/>
            </a:endParaRPr>
          </a:p>
        </p:txBody>
      </p:sp>
      <p:sp>
        <p:nvSpPr>
          <p:cNvPr id="13" name="Google Shape;13;p17"/>
          <p:cNvSpPr txBox="1"/>
          <p:nvPr/>
        </p:nvSpPr>
        <p:spPr>
          <a:xfrm>
            <a:off x="431375" y="358784"/>
            <a:ext cx="10177131" cy="447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E0E3A"/>
              </a:solidFill>
              <a:latin typeface="Arial"/>
              <a:ea typeface="Arial"/>
              <a:cs typeface="Arial"/>
              <a:sym typeface="Arial"/>
            </a:endParaRPr>
          </a:p>
        </p:txBody>
      </p:sp>
      <p:sp>
        <p:nvSpPr>
          <p:cNvPr id="14" name="Google Shape;14;p17"/>
          <p:cNvSpPr txBox="1"/>
          <p:nvPr/>
        </p:nvSpPr>
        <p:spPr>
          <a:xfrm>
            <a:off x="812800" y="1752600"/>
            <a:ext cx="10972800" cy="4525963"/>
          </a:xfrm>
          <a:prstGeom prst="rect">
            <a:avLst/>
          </a:prstGeom>
          <a:noFill/>
          <a:ln>
            <a:noFill/>
          </a:ln>
        </p:spPr>
        <p:txBody>
          <a:bodyPr anchorCtr="0" anchor="t" bIns="45700" lIns="91425" spcFirstLastPara="1" rIns="91425" wrap="square" tIns="45700">
            <a:noAutofit/>
          </a:bodyPr>
          <a:lstStyle/>
          <a:p>
            <a:pPr indent="-215854" lvl="0" marL="342854" marR="0" rtl="0" algn="l">
              <a:lnSpc>
                <a:spcPct val="100000"/>
              </a:lnSpc>
              <a:spcBef>
                <a:spcPts val="0"/>
              </a:spcBef>
              <a:spcAft>
                <a:spcPts val="0"/>
              </a:spcAft>
              <a:buClr>
                <a:srgbClr val="0E0E3A"/>
              </a:buClr>
              <a:buSzPts val="2000"/>
              <a:buFont typeface="Arial"/>
              <a:buNone/>
            </a:pPr>
            <a:r>
              <a:t/>
            </a:r>
            <a:endParaRPr b="0" i="0" sz="2000" u="none" cap="none" strike="noStrike">
              <a:solidFill>
                <a:srgbClr val="0E0E3A"/>
              </a:solidFill>
              <a:latin typeface="Arial"/>
              <a:ea typeface="Arial"/>
              <a:cs typeface="Arial"/>
              <a:sym typeface="Arial"/>
            </a:endParaRPr>
          </a:p>
        </p:txBody>
      </p:sp>
      <p:sp>
        <p:nvSpPr>
          <p:cNvPr id="15" name="Google Shape;15;p17"/>
          <p:cNvSpPr txBox="1"/>
          <p:nvPr/>
        </p:nvSpPr>
        <p:spPr>
          <a:xfrm>
            <a:off x="9831242" y="6652690"/>
            <a:ext cx="134652" cy="138499"/>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ja-JP"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6" name="Google Shape;16;p17"/>
          <p:cNvSpPr txBox="1"/>
          <p:nvPr/>
        </p:nvSpPr>
        <p:spPr>
          <a:xfrm>
            <a:off x="2234852" y="6597566"/>
            <a:ext cx="2163242"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ja-JP" sz="800" u="none" cap="none" strike="noStrike">
                <a:solidFill>
                  <a:schemeClr val="lt1"/>
                </a:solidFill>
                <a:latin typeface="Arial"/>
                <a:ea typeface="Arial"/>
                <a:cs typeface="Arial"/>
                <a:sym typeface="Arial"/>
              </a:rPr>
              <a:t>無断複写・複製・転載はご遠慮ください</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 name="Shape 47"/>
        <p:cNvGrpSpPr/>
        <p:nvPr/>
      </p:nvGrpSpPr>
      <p:grpSpPr>
        <a:xfrm>
          <a:off x="0" y="0"/>
          <a:ext cx="0" cy="0"/>
          <a:chOff x="0" y="0"/>
          <a:chExt cx="0" cy="0"/>
        </a:xfrm>
      </p:grpSpPr>
      <p:sp>
        <p:nvSpPr>
          <p:cNvPr id="48" name="Google Shape;48;p57"/>
          <p:cNvSpPr txBox="1"/>
          <p:nvPr>
            <p:ph type="title"/>
          </p:nvPr>
        </p:nvSpPr>
        <p:spPr>
          <a:xfrm>
            <a:off x="335901" y="620688"/>
            <a:ext cx="11523307" cy="0"/>
          </a:xfrm>
          <a:prstGeom prst="rect">
            <a:avLst/>
          </a:prstGeom>
          <a:noFill/>
          <a:ln cap="flat" cmpd="sng" w="9525">
            <a:solidFill>
              <a:schemeClr val="dk1"/>
            </a:solidFill>
            <a:prstDash val="solid"/>
            <a:round/>
            <a:headEnd len="sm" w="sm" type="none"/>
            <a:tailEnd len="sm" w="sm" type="none"/>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2000"/>
              <a:buFont typeface="Quattrocento Sans"/>
              <a:buNone/>
              <a:defRPr b="0" i="0" sz="20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7"/>
          <p:cNvSpPr txBox="1"/>
          <p:nvPr>
            <p:ph idx="1" type="body"/>
          </p:nvPr>
        </p:nvSpPr>
        <p:spPr>
          <a:xfrm>
            <a:off x="335901" y="1129004"/>
            <a:ext cx="11523307" cy="5047959"/>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dk1"/>
              </a:buClr>
              <a:buSzPts val="1800"/>
              <a:buFont typeface="Quattrocento Sans"/>
              <a:buNone/>
              <a:defRPr b="0" i="0" sz="1800" u="none" cap="none" strike="noStrike">
                <a:solidFill>
                  <a:schemeClr val="dk1"/>
                </a:solidFill>
                <a:latin typeface="Quattrocento Sans"/>
                <a:ea typeface="Quattrocento Sans"/>
                <a:cs typeface="Quattrocento Sans"/>
                <a:sym typeface="Quattrocento Sans"/>
              </a:defRPr>
            </a:lvl1pPr>
            <a:lvl2pPr indent="-228600" lvl="1" marL="914400" marR="0" rtl="0" algn="l">
              <a:lnSpc>
                <a:spcPct val="90000"/>
              </a:lnSpc>
              <a:spcBef>
                <a:spcPts val="500"/>
              </a:spcBef>
              <a:spcAft>
                <a:spcPts val="0"/>
              </a:spcAft>
              <a:buClr>
                <a:schemeClr val="dk1"/>
              </a:buClr>
              <a:buSzPts val="2400"/>
              <a:buFont typeface="Quattrocento Sans"/>
              <a:buNone/>
              <a:defRPr b="0" i="0" sz="24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500"/>
              </a:spcBef>
              <a:spcAft>
                <a:spcPts val="0"/>
              </a:spcAft>
              <a:buClr>
                <a:schemeClr val="dk1"/>
              </a:buClr>
              <a:buSzPts val="2000"/>
              <a:buFont typeface="Quattrocento Sans"/>
              <a:buNone/>
              <a:defRPr b="0" i="0" sz="20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500"/>
              </a:spcBef>
              <a:spcAft>
                <a:spcPts val="0"/>
              </a:spcAft>
              <a:buClr>
                <a:schemeClr val="dk1"/>
              </a:buClr>
              <a:buSzPts val="1800"/>
              <a:buFont typeface="Quattrocento Sans"/>
              <a:buNone/>
              <a:defRPr b="0" i="0" sz="18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500"/>
              </a:spcBef>
              <a:spcAft>
                <a:spcPts val="0"/>
              </a:spcAft>
              <a:buClr>
                <a:schemeClr val="dk1"/>
              </a:buClr>
              <a:buSzPts val="1800"/>
              <a:buFont typeface="Quattrocento Sans"/>
              <a:buNone/>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50" name="Google Shape;50;p57"/>
          <p:cNvSpPr txBox="1"/>
          <p:nvPr>
            <p:ph idx="11" type="ftr"/>
          </p:nvPr>
        </p:nvSpPr>
        <p:spPr>
          <a:xfrm>
            <a:off x="335901" y="6356350"/>
            <a:ext cx="252082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B7B7B7"/>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 name="Google Shape;51;p57"/>
          <p:cNvSpPr txBox="1"/>
          <p:nvPr>
            <p:ph idx="12" type="sldNum"/>
          </p:nvPr>
        </p:nvSpPr>
        <p:spPr>
          <a:xfrm>
            <a:off x="11150081" y="6356350"/>
            <a:ext cx="706017"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B7B7B7"/>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B7B7B7"/>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B7B7B7"/>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B7B7B7"/>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B7B7B7"/>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B7B7B7"/>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B7B7B7"/>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B7B7B7"/>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B7B7B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59"/>
          <p:cNvPicPr preferRelativeResize="0"/>
          <p:nvPr/>
        </p:nvPicPr>
        <p:blipFill rotWithShape="1">
          <a:blip r:embed="rId1">
            <a:alphaModFix/>
          </a:blip>
          <a:srcRect b="0" l="0" r="21889" t="0"/>
          <a:stretch/>
        </p:blipFill>
        <p:spPr>
          <a:xfrm>
            <a:off x="0" y="6537818"/>
            <a:ext cx="12192000" cy="320182"/>
          </a:xfrm>
          <a:prstGeom prst="rect">
            <a:avLst/>
          </a:prstGeom>
          <a:noFill/>
          <a:ln>
            <a:noFill/>
          </a:ln>
        </p:spPr>
      </p:pic>
      <p:sp>
        <p:nvSpPr>
          <p:cNvPr id="120" name="Google Shape;120;p59"/>
          <p:cNvSpPr/>
          <p:nvPr/>
        </p:nvSpPr>
        <p:spPr>
          <a:xfrm>
            <a:off x="10644336" y="6540169"/>
            <a:ext cx="1547664" cy="317831"/>
          </a:xfrm>
          <a:prstGeom prst="rect">
            <a:avLst/>
          </a:prstGeom>
          <a:solidFill>
            <a:srgbClr val="DC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200" u="none" cap="none" strike="noStrike">
                <a:solidFill>
                  <a:schemeClr val="lt1"/>
                </a:solidFill>
                <a:latin typeface="Arial"/>
                <a:ea typeface="Arial"/>
                <a:cs typeface="Arial"/>
                <a:sym typeface="Arial"/>
              </a:rPr>
              <a:t>Confidential</a:t>
            </a:r>
            <a:endParaRPr b="0" i="0" sz="1200" u="none" cap="none" strike="noStrike">
              <a:solidFill>
                <a:schemeClr val="lt1"/>
              </a:solidFill>
              <a:latin typeface="Arial"/>
              <a:ea typeface="Arial"/>
              <a:cs typeface="Arial"/>
              <a:sym typeface="Arial"/>
            </a:endParaRPr>
          </a:p>
        </p:txBody>
      </p:sp>
      <p:sp>
        <p:nvSpPr>
          <p:cNvPr id="121" name="Google Shape;121;p59"/>
          <p:cNvSpPr txBox="1"/>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p>
            <a:pPr indent="-215854" lvl="0" marL="342854"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E0E3A"/>
              </a:solidFill>
              <a:latin typeface="Arial"/>
              <a:ea typeface="Arial"/>
              <a:cs typeface="Arial"/>
              <a:sym typeface="Arial"/>
            </a:endParaRPr>
          </a:p>
        </p:txBody>
      </p:sp>
      <p:sp>
        <p:nvSpPr>
          <p:cNvPr id="122" name="Google Shape;122;p59"/>
          <p:cNvSpPr txBox="1"/>
          <p:nvPr/>
        </p:nvSpPr>
        <p:spPr>
          <a:xfrm>
            <a:off x="431375" y="358784"/>
            <a:ext cx="10177131" cy="447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i="0" sz="2400" u="none" cap="none" strike="noStrike">
              <a:solidFill>
                <a:srgbClr val="0E0E3A"/>
              </a:solidFill>
              <a:latin typeface="Arial"/>
              <a:ea typeface="Arial"/>
              <a:cs typeface="Arial"/>
              <a:sym typeface="Arial"/>
            </a:endParaRPr>
          </a:p>
        </p:txBody>
      </p:sp>
      <p:sp>
        <p:nvSpPr>
          <p:cNvPr id="123" name="Google Shape;123;p59"/>
          <p:cNvSpPr txBox="1"/>
          <p:nvPr/>
        </p:nvSpPr>
        <p:spPr>
          <a:xfrm>
            <a:off x="812800" y="1752600"/>
            <a:ext cx="10972800" cy="4525963"/>
          </a:xfrm>
          <a:prstGeom prst="rect">
            <a:avLst/>
          </a:prstGeom>
          <a:noFill/>
          <a:ln>
            <a:noFill/>
          </a:ln>
        </p:spPr>
        <p:txBody>
          <a:bodyPr anchorCtr="0" anchor="t" bIns="45700" lIns="91425" spcFirstLastPara="1" rIns="91425" wrap="square" tIns="45700">
            <a:noAutofit/>
          </a:bodyPr>
          <a:lstStyle/>
          <a:p>
            <a:pPr indent="-215854" lvl="0" marL="342854"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E0E3A"/>
              </a:solidFill>
              <a:latin typeface="Arial"/>
              <a:ea typeface="Arial"/>
              <a:cs typeface="Arial"/>
              <a:sym typeface="Arial"/>
            </a:endParaRPr>
          </a:p>
        </p:txBody>
      </p:sp>
      <p:sp>
        <p:nvSpPr>
          <p:cNvPr id="124" name="Google Shape;124;p59"/>
          <p:cNvSpPr txBox="1"/>
          <p:nvPr/>
        </p:nvSpPr>
        <p:spPr>
          <a:xfrm>
            <a:off x="9831242" y="6652690"/>
            <a:ext cx="134652" cy="138499"/>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fld id="{00000000-1234-1234-1234-123412341234}" type="slidenum">
              <a:rPr b="0" i="0" lang="ja-JP"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25" name="Google Shape;125;p59"/>
          <p:cNvSpPr txBox="1"/>
          <p:nvPr/>
        </p:nvSpPr>
        <p:spPr>
          <a:xfrm>
            <a:off x="2234852" y="6597566"/>
            <a:ext cx="2163242"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JP" sz="800" u="none" cap="none" strike="noStrike">
                <a:solidFill>
                  <a:schemeClr val="lt1"/>
                </a:solidFill>
                <a:latin typeface="Arial"/>
                <a:ea typeface="Arial"/>
                <a:cs typeface="Arial"/>
                <a:sym typeface="Arial"/>
              </a:rPr>
              <a:t>無断複写・複製・転載はご遠慮ください</a:t>
            </a:r>
            <a:endParaRPr/>
          </a:p>
        </p:txBody>
      </p:sp>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pic>
        <p:nvPicPr>
          <p:cNvPr id="160" name="Google Shape;160;p73"/>
          <p:cNvPicPr preferRelativeResize="0"/>
          <p:nvPr/>
        </p:nvPicPr>
        <p:blipFill rotWithShape="1">
          <a:blip r:embed="rId1">
            <a:alphaModFix/>
          </a:blip>
          <a:srcRect b="0" l="0" r="21889" t="0"/>
          <a:stretch/>
        </p:blipFill>
        <p:spPr>
          <a:xfrm>
            <a:off x="0" y="6537818"/>
            <a:ext cx="12192000" cy="320182"/>
          </a:xfrm>
          <a:prstGeom prst="rect">
            <a:avLst/>
          </a:prstGeom>
          <a:noFill/>
          <a:ln>
            <a:noFill/>
          </a:ln>
        </p:spPr>
      </p:pic>
      <p:sp>
        <p:nvSpPr>
          <p:cNvPr id="161" name="Google Shape;161;p73"/>
          <p:cNvSpPr/>
          <p:nvPr/>
        </p:nvSpPr>
        <p:spPr>
          <a:xfrm>
            <a:off x="10644336" y="6540169"/>
            <a:ext cx="1547664" cy="317831"/>
          </a:xfrm>
          <a:prstGeom prst="rect">
            <a:avLst/>
          </a:prstGeom>
          <a:solidFill>
            <a:srgbClr val="DC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200" u="none" cap="none" strike="noStrike">
                <a:solidFill>
                  <a:schemeClr val="lt1"/>
                </a:solidFill>
                <a:latin typeface="Arial"/>
                <a:ea typeface="Arial"/>
                <a:cs typeface="Arial"/>
                <a:sym typeface="Arial"/>
              </a:rPr>
              <a:t>Confidential</a:t>
            </a:r>
            <a:endParaRPr b="0" i="0" sz="1200" u="none" cap="none" strike="noStrike">
              <a:solidFill>
                <a:schemeClr val="lt1"/>
              </a:solidFill>
              <a:latin typeface="Arial"/>
              <a:ea typeface="Arial"/>
              <a:cs typeface="Arial"/>
              <a:sym typeface="Arial"/>
            </a:endParaRPr>
          </a:p>
        </p:txBody>
      </p:sp>
      <p:sp>
        <p:nvSpPr>
          <p:cNvPr id="162" name="Google Shape;162;p73"/>
          <p:cNvSpPr txBox="1"/>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p>
            <a:pPr indent="-215854" lvl="0" marL="342854"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E0E3A"/>
              </a:solidFill>
              <a:latin typeface="Arial"/>
              <a:ea typeface="Arial"/>
              <a:cs typeface="Arial"/>
              <a:sym typeface="Arial"/>
            </a:endParaRPr>
          </a:p>
        </p:txBody>
      </p:sp>
      <p:sp>
        <p:nvSpPr>
          <p:cNvPr id="163" name="Google Shape;163;p73"/>
          <p:cNvSpPr txBox="1"/>
          <p:nvPr/>
        </p:nvSpPr>
        <p:spPr>
          <a:xfrm>
            <a:off x="431375" y="358784"/>
            <a:ext cx="10177131" cy="447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i="0" sz="2400" u="none" cap="none" strike="noStrike">
              <a:solidFill>
                <a:srgbClr val="0E0E3A"/>
              </a:solidFill>
              <a:latin typeface="Arial"/>
              <a:ea typeface="Arial"/>
              <a:cs typeface="Arial"/>
              <a:sym typeface="Arial"/>
            </a:endParaRPr>
          </a:p>
        </p:txBody>
      </p:sp>
      <p:sp>
        <p:nvSpPr>
          <p:cNvPr id="164" name="Google Shape;164;p73"/>
          <p:cNvSpPr txBox="1"/>
          <p:nvPr/>
        </p:nvSpPr>
        <p:spPr>
          <a:xfrm>
            <a:off x="812800" y="1752600"/>
            <a:ext cx="10972800" cy="4525963"/>
          </a:xfrm>
          <a:prstGeom prst="rect">
            <a:avLst/>
          </a:prstGeom>
          <a:noFill/>
          <a:ln>
            <a:noFill/>
          </a:ln>
        </p:spPr>
        <p:txBody>
          <a:bodyPr anchorCtr="0" anchor="t" bIns="45700" lIns="91425" spcFirstLastPara="1" rIns="91425" wrap="square" tIns="45700">
            <a:noAutofit/>
          </a:bodyPr>
          <a:lstStyle/>
          <a:p>
            <a:pPr indent="-215854" lvl="0" marL="342854"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E0E3A"/>
              </a:solidFill>
              <a:latin typeface="Arial"/>
              <a:ea typeface="Arial"/>
              <a:cs typeface="Arial"/>
              <a:sym typeface="Arial"/>
            </a:endParaRPr>
          </a:p>
        </p:txBody>
      </p:sp>
      <p:sp>
        <p:nvSpPr>
          <p:cNvPr id="165" name="Google Shape;165;p73"/>
          <p:cNvSpPr txBox="1"/>
          <p:nvPr/>
        </p:nvSpPr>
        <p:spPr>
          <a:xfrm>
            <a:off x="9831242" y="6652690"/>
            <a:ext cx="134652" cy="138499"/>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fld id="{00000000-1234-1234-1234-123412341234}" type="slidenum">
              <a:rPr b="0" i="0" lang="ja-JP"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66" name="Google Shape;166;p73"/>
          <p:cNvSpPr txBox="1"/>
          <p:nvPr/>
        </p:nvSpPr>
        <p:spPr>
          <a:xfrm>
            <a:off x="2234852" y="6597566"/>
            <a:ext cx="2163242"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JP" sz="800" u="none" cap="none" strike="noStrike">
                <a:solidFill>
                  <a:schemeClr val="lt1"/>
                </a:solidFill>
                <a:latin typeface="Arial"/>
                <a:ea typeface="Arial"/>
                <a:cs typeface="Arial"/>
                <a:sym typeface="Arial"/>
              </a:rPr>
              <a:t>無断複写・複製・転載はご遠慮ください</a:t>
            </a:r>
            <a:endParaRPr/>
          </a:p>
        </p:txBody>
      </p:sp>
    </p:spTree>
  </p:cSld>
  <p:clrMap accent1="accent1" accent2="accent2" accent3="accent3" accent4="accent4" accent5="accent5" accent6="accent6" bg1="lt1" bg2="dk2" tx1="dk1" tx2="lt2" folHlink="folHlink" hlink="hlink"/>
  <p:sldLayoutIdLst>
    <p:sldLayoutId id="2147483667" r:id="rId2"/>
    <p:sldLayoutId id="2147483668" r:id="rId3"/>
    <p:sldLayoutId id="2147483669" r:id="rId4"/>
    <p:sldLayoutId id="2147483670" r:id="rId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52.png"/><Relationship Id="rId5" Type="http://schemas.openxmlformats.org/officeDocument/2006/relationships/image" Target="../media/image72.png"/><Relationship Id="rId6" Type="http://schemas.openxmlformats.org/officeDocument/2006/relationships/image" Target="../media/image46.png"/><Relationship Id="rId7"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7.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1.png"/><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42.png"/><Relationship Id="rId5" Type="http://schemas.openxmlformats.org/officeDocument/2006/relationships/image" Target="../media/image55.png"/><Relationship Id="rId6" Type="http://schemas.openxmlformats.org/officeDocument/2006/relationships/image" Target="../media/image57.png"/><Relationship Id="rId7"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65.png"/><Relationship Id="rId4" Type="http://schemas.openxmlformats.org/officeDocument/2006/relationships/image" Target="../media/image63.png"/><Relationship Id="rId5" Type="http://schemas.openxmlformats.org/officeDocument/2006/relationships/image" Target="../media/image49.png"/><Relationship Id="rId6" Type="http://schemas.openxmlformats.org/officeDocument/2006/relationships/image" Target="../media/image73.png"/><Relationship Id="rId7" Type="http://schemas.openxmlformats.org/officeDocument/2006/relationships/image" Target="../media/image54.png"/><Relationship Id="rId8" Type="http://schemas.openxmlformats.org/officeDocument/2006/relationships/image" Target="../media/image5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0.jp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0.jp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0.jpg"/><Relationship Id="rId4" Type="http://schemas.openxmlformats.org/officeDocument/2006/relationships/image" Target="../media/image7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5.png"/><Relationship Id="rId10" Type="http://schemas.openxmlformats.org/officeDocument/2006/relationships/image" Target="../media/image26.png"/><Relationship Id="rId9"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7.png"/><Relationship Id="rId7" Type="http://schemas.openxmlformats.org/officeDocument/2006/relationships/image" Target="../media/image11.png"/><Relationship Id="rId8"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28.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20.png"/><Relationship Id="rId8"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6.jpg"/><Relationship Id="rId4" Type="http://schemas.openxmlformats.org/officeDocument/2006/relationships/image" Target="../media/image2.png"/><Relationship Id="rId11" Type="http://schemas.openxmlformats.org/officeDocument/2006/relationships/image" Target="../media/image45.png"/><Relationship Id="rId10" Type="http://schemas.openxmlformats.org/officeDocument/2006/relationships/image" Target="../media/image5.png"/><Relationship Id="rId12" Type="http://schemas.openxmlformats.org/officeDocument/2006/relationships/image" Target="../media/image40.png"/><Relationship Id="rId9" Type="http://schemas.openxmlformats.org/officeDocument/2006/relationships/image" Target="../media/image31.png"/><Relationship Id="rId5" Type="http://schemas.openxmlformats.org/officeDocument/2006/relationships/image" Target="../media/image24.png"/><Relationship Id="rId6" Type="http://schemas.openxmlformats.org/officeDocument/2006/relationships/image" Target="../media/image21.png"/><Relationship Id="rId7" Type="http://schemas.openxmlformats.org/officeDocument/2006/relationships/image" Target="../media/image14.pn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47.png"/><Relationship Id="rId7" Type="http://schemas.openxmlformats.org/officeDocument/2006/relationships/image" Target="../media/image34.jpg"/><Relationship Id="rId8"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53.png"/><Relationship Id="rId5"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431375" y="358784"/>
            <a:ext cx="10177131" cy="447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205" name="Google Shape;205;p22"/>
          <p:cNvSpPr txBox="1"/>
          <p:nvPr>
            <p:ph idx="1" type="body"/>
          </p:nvPr>
        </p:nvSpPr>
        <p:spPr>
          <a:xfrm>
            <a:off x="609600" y="2060848"/>
            <a:ext cx="10972800" cy="4065316"/>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400"/>
              </a:spcBef>
              <a:spcAft>
                <a:spcPts val="0"/>
              </a:spcAft>
              <a:buClr>
                <a:srgbClr val="0E0E3A"/>
              </a:buClr>
              <a:buSzPts val="2000"/>
              <a:buFont typeface="Arial"/>
              <a:buNone/>
            </a:pPr>
            <a:r>
              <a:t/>
            </a:r>
            <a:endParaRPr/>
          </a:p>
        </p:txBody>
      </p:sp>
      <p:sp>
        <p:nvSpPr>
          <p:cNvPr id="206" name="Google Shape;206;p22"/>
          <p:cNvSpPr txBox="1"/>
          <p:nvPr>
            <p:ph idx="2" type="body"/>
          </p:nvPr>
        </p:nvSpPr>
        <p:spPr>
          <a:xfrm>
            <a:off x="609600" y="1052737"/>
            <a:ext cx="10972800" cy="792088"/>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400"/>
              </a:spcBef>
              <a:spcAft>
                <a:spcPts val="0"/>
              </a:spcAft>
              <a:buClr>
                <a:srgbClr val="336600"/>
              </a:buClr>
              <a:buSzPts val="2000"/>
              <a:buFont typeface="Arial"/>
              <a:buNone/>
            </a:pPr>
            <a:r>
              <a:t/>
            </a:r>
            <a:endParaRPr/>
          </a:p>
        </p:txBody>
      </p:sp>
      <p:pic>
        <p:nvPicPr>
          <p:cNvPr id="207" name="Google Shape;207;p22"/>
          <p:cNvPicPr preferRelativeResize="0"/>
          <p:nvPr/>
        </p:nvPicPr>
        <p:blipFill rotWithShape="1">
          <a:blip r:embed="rId3">
            <a:alphaModFix/>
          </a:blip>
          <a:srcRect b="0" l="0" r="0" t="0"/>
          <a:stretch/>
        </p:blipFill>
        <p:spPr>
          <a:xfrm>
            <a:off x="0" y="99457"/>
            <a:ext cx="12192000" cy="66590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31"/>
          <p:cNvPicPr preferRelativeResize="0"/>
          <p:nvPr/>
        </p:nvPicPr>
        <p:blipFill rotWithShape="1">
          <a:blip r:embed="rId3">
            <a:alphaModFix/>
          </a:blip>
          <a:srcRect b="0" l="0" r="0" t="0"/>
          <a:stretch/>
        </p:blipFill>
        <p:spPr>
          <a:xfrm>
            <a:off x="174567" y="3200240"/>
            <a:ext cx="4023388" cy="3004225"/>
          </a:xfrm>
          <a:prstGeom prst="rect">
            <a:avLst/>
          </a:prstGeom>
          <a:noFill/>
          <a:ln>
            <a:noFill/>
          </a:ln>
        </p:spPr>
      </p:pic>
      <p:pic>
        <p:nvPicPr>
          <p:cNvPr id="429" name="Google Shape;429;p31"/>
          <p:cNvPicPr preferRelativeResize="0"/>
          <p:nvPr/>
        </p:nvPicPr>
        <p:blipFill rotWithShape="1">
          <a:blip r:embed="rId4">
            <a:alphaModFix/>
          </a:blip>
          <a:srcRect b="0" l="0" r="0" t="0"/>
          <a:stretch/>
        </p:blipFill>
        <p:spPr>
          <a:xfrm>
            <a:off x="5069801" y="3442979"/>
            <a:ext cx="4289123" cy="3235394"/>
          </a:xfrm>
          <a:prstGeom prst="rect">
            <a:avLst/>
          </a:prstGeom>
          <a:noFill/>
          <a:ln>
            <a:noFill/>
          </a:ln>
        </p:spPr>
      </p:pic>
      <p:pic>
        <p:nvPicPr>
          <p:cNvPr id="430" name="Google Shape;430;p31"/>
          <p:cNvPicPr preferRelativeResize="0"/>
          <p:nvPr/>
        </p:nvPicPr>
        <p:blipFill rotWithShape="1">
          <a:blip r:embed="rId5">
            <a:alphaModFix/>
          </a:blip>
          <a:srcRect b="0" l="0" r="0" t="0"/>
          <a:stretch/>
        </p:blipFill>
        <p:spPr>
          <a:xfrm>
            <a:off x="4973943" y="0"/>
            <a:ext cx="4808861" cy="3325237"/>
          </a:xfrm>
          <a:prstGeom prst="rect">
            <a:avLst/>
          </a:prstGeom>
          <a:noFill/>
          <a:ln>
            <a:noFill/>
          </a:ln>
        </p:spPr>
      </p:pic>
      <p:pic>
        <p:nvPicPr>
          <p:cNvPr id="431" name="Google Shape;431;p31"/>
          <p:cNvPicPr preferRelativeResize="0"/>
          <p:nvPr/>
        </p:nvPicPr>
        <p:blipFill rotWithShape="1">
          <a:blip r:embed="rId6">
            <a:alphaModFix/>
          </a:blip>
          <a:srcRect b="0" l="0" r="0" t="0"/>
          <a:stretch/>
        </p:blipFill>
        <p:spPr>
          <a:xfrm>
            <a:off x="90991" y="151797"/>
            <a:ext cx="4799376" cy="2869039"/>
          </a:xfrm>
          <a:prstGeom prst="rect">
            <a:avLst/>
          </a:prstGeom>
          <a:noFill/>
          <a:ln>
            <a:noFill/>
          </a:ln>
        </p:spPr>
      </p:pic>
      <p:pic>
        <p:nvPicPr>
          <p:cNvPr id="432" name="Google Shape;432;p31"/>
          <p:cNvPicPr preferRelativeResize="0"/>
          <p:nvPr/>
        </p:nvPicPr>
        <p:blipFill rotWithShape="1">
          <a:blip r:embed="rId7">
            <a:alphaModFix/>
          </a:blip>
          <a:srcRect b="0" l="0" r="0" t="0"/>
          <a:stretch/>
        </p:blipFill>
        <p:spPr>
          <a:xfrm>
            <a:off x="9575813" y="1662618"/>
            <a:ext cx="2616187" cy="798997"/>
          </a:xfrm>
          <a:prstGeom prst="rect">
            <a:avLst/>
          </a:prstGeom>
          <a:noFill/>
          <a:ln>
            <a:noFill/>
          </a:ln>
        </p:spPr>
      </p:pic>
      <p:sp>
        <p:nvSpPr>
          <p:cNvPr id="433" name="Google Shape;433;p31"/>
          <p:cNvSpPr txBox="1"/>
          <p:nvPr/>
        </p:nvSpPr>
        <p:spPr>
          <a:xfrm>
            <a:off x="9782804" y="1175544"/>
            <a:ext cx="22942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ja-JP" sz="1800" u="none" cap="none" strike="noStrike">
                <a:solidFill>
                  <a:srgbClr val="000000"/>
                </a:solidFill>
                <a:latin typeface="Arial"/>
                <a:ea typeface="Arial"/>
                <a:cs typeface="Arial"/>
                <a:sym typeface="Arial"/>
              </a:rPr>
              <a:t>海外プロクラブで導入</a:t>
            </a:r>
            <a:endParaRPr/>
          </a:p>
        </p:txBody>
      </p:sp>
      <p:sp>
        <p:nvSpPr>
          <p:cNvPr id="434" name="Google Shape;434;p31"/>
          <p:cNvSpPr txBox="1"/>
          <p:nvPr/>
        </p:nvSpPr>
        <p:spPr>
          <a:xfrm>
            <a:off x="496686" y="6157467"/>
            <a:ext cx="609738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Arial"/>
                <a:ea typeface="Arial"/>
                <a:cs typeface="Arial"/>
                <a:sym typeface="Arial"/>
              </a:rPr>
              <a:t>https</a:t>
            </a:r>
            <a:r>
              <a:rPr b="0" i="0" lang="ja-JP" sz="1400" u="none" cap="none" strike="noStrike">
                <a:solidFill>
                  <a:srgbClr val="000000"/>
                </a:solidFill>
                <a:latin typeface="Arial"/>
                <a:ea typeface="Arial"/>
                <a:cs typeface="Arial"/>
                <a:sym typeface="Arial"/>
              </a:rPr>
              <a:t>://www.threenil.co.jp/hawkindynamics</a:t>
            </a:r>
            <a:endParaRPr/>
          </a:p>
        </p:txBody>
      </p:sp>
      <p:sp>
        <p:nvSpPr>
          <p:cNvPr id="435" name="Google Shape;435;p31"/>
          <p:cNvSpPr txBox="1"/>
          <p:nvPr/>
        </p:nvSpPr>
        <p:spPr>
          <a:xfrm>
            <a:off x="421871" y="2966503"/>
            <a:ext cx="609738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Arial"/>
                <a:ea typeface="Arial"/>
                <a:cs typeface="Arial"/>
                <a:sym typeface="Arial"/>
              </a:rPr>
              <a:t>https://www.threenil.co.jp/photonsports</a:t>
            </a:r>
            <a:endParaRPr/>
          </a:p>
        </p:txBody>
      </p:sp>
      <p:sp>
        <p:nvSpPr>
          <p:cNvPr id="436" name="Google Shape;436;p31"/>
          <p:cNvSpPr txBox="1"/>
          <p:nvPr>
            <p:ph type="title"/>
          </p:nvPr>
        </p:nvSpPr>
        <p:spPr>
          <a:xfrm>
            <a:off x="-58117" y="-43904"/>
            <a:ext cx="10177131" cy="4476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E0E3A"/>
              </a:buClr>
              <a:buSzPts val="1200"/>
              <a:buFont typeface="Arial"/>
              <a:buNone/>
            </a:pPr>
            <a:r>
              <a:rPr lang="ja-JP" sz="1200">
                <a:latin typeface="Arial"/>
                <a:ea typeface="Arial"/>
                <a:cs typeface="Arial"/>
                <a:sym typeface="Arial"/>
              </a:rPr>
              <a:t>測定</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32"/>
          <p:cNvPicPr preferRelativeResize="0"/>
          <p:nvPr/>
        </p:nvPicPr>
        <p:blipFill rotWithShape="1">
          <a:blip r:embed="rId3">
            <a:alphaModFix/>
          </a:blip>
          <a:srcRect b="0" l="0" r="0" t="0"/>
          <a:stretch/>
        </p:blipFill>
        <p:spPr>
          <a:xfrm>
            <a:off x="3955" y="3490500"/>
            <a:ext cx="5440881" cy="3092277"/>
          </a:xfrm>
          <a:prstGeom prst="rect">
            <a:avLst/>
          </a:prstGeom>
          <a:noFill/>
          <a:ln>
            <a:noFill/>
          </a:ln>
        </p:spPr>
      </p:pic>
      <p:pic>
        <p:nvPicPr>
          <p:cNvPr id="442" name="Google Shape;442;p32"/>
          <p:cNvPicPr preferRelativeResize="0"/>
          <p:nvPr/>
        </p:nvPicPr>
        <p:blipFill rotWithShape="1">
          <a:blip r:embed="rId4">
            <a:alphaModFix/>
          </a:blip>
          <a:srcRect b="0" l="0" r="0" t="0"/>
          <a:stretch/>
        </p:blipFill>
        <p:spPr>
          <a:xfrm>
            <a:off x="62653" y="355260"/>
            <a:ext cx="5382183" cy="3073740"/>
          </a:xfrm>
          <a:prstGeom prst="rect">
            <a:avLst/>
          </a:prstGeom>
          <a:noFill/>
          <a:ln>
            <a:noFill/>
          </a:ln>
        </p:spPr>
      </p:pic>
      <p:pic>
        <p:nvPicPr>
          <p:cNvPr id="443" name="Google Shape;443;p32"/>
          <p:cNvPicPr preferRelativeResize="0"/>
          <p:nvPr/>
        </p:nvPicPr>
        <p:blipFill rotWithShape="1">
          <a:blip r:embed="rId5">
            <a:alphaModFix/>
          </a:blip>
          <a:srcRect b="0" l="0" r="0" t="0"/>
          <a:stretch/>
        </p:blipFill>
        <p:spPr>
          <a:xfrm>
            <a:off x="5993476" y="1890710"/>
            <a:ext cx="6106094" cy="3011992"/>
          </a:xfrm>
          <a:prstGeom prst="rect">
            <a:avLst/>
          </a:prstGeom>
          <a:noFill/>
          <a:ln>
            <a:noFill/>
          </a:ln>
        </p:spPr>
      </p:pic>
      <p:sp>
        <p:nvSpPr>
          <p:cNvPr id="444" name="Google Shape;444;p32"/>
          <p:cNvSpPr txBox="1"/>
          <p:nvPr>
            <p:ph type="title"/>
          </p:nvPr>
        </p:nvSpPr>
        <p:spPr>
          <a:xfrm>
            <a:off x="-58117" y="-43904"/>
            <a:ext cx="10177131" cy="4476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E0E3A"/>
              </a:buClr>
              <a:buSzPts val="1200"/>
              <a:buFont typeface="Arial"/>
              <a:buNone/>
            </a:pPr>
            <a:r>
              <a:rPr lang="ja-JP" sz="1200">
                <a:latin typeface="Arial"/>
                <a:ea typeface="Arial"/>
                <a:cs typeface="Arial"/>
                <a:sym typeface="Arial"/>
              </a:rPr>
              <a:t>実践＋データ活用</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33"/>
          <p:cNvPicPr preferRelativeResize="0"/>
          <p:nvPr/>
        </p:nvPicPr>
        <p:blipFill rotWithShape="1">
          <a:blip r:embed="rId3">
            <a:alphaModFix/>
          </a:blip>
          <a:srcRect b="0" l="0" r="0" t="0"/>
          <a:stretch/>
        </p:blipFill>
        <p:spPr>
          <a:xfrm>
            <a:off x="91325" y="0"/>
            <a:ext cx="5139885" cy="3149421"/>
          </a:xfrm>
          <a:prstGeom prst="rect">
            <a:avLst/>
          </a:prstGeom>
          <a:noFill/>
          <a:ln>
            <a:noFill/>
          </a:ln>
        </p:spPr>
      </p:pic>
      <p:pic>
        <p:nvPicPr>
          <p:cNvPr id="450" name="Google Shape;450;p33"/>
          <p:cNvPicPr preferRelativeResize="0"/>
          <p:nvPr/>
        </p:nvPicPr>
        <p:blipFill rotWithShape="1">
          <a:blip r:embed="rId4">
            <a:alphaModFix/>
          </a:blip>
          <a:srcRect b="0" l="0" r="0" t="0"/>
          <a:stretch/>
        </p:blipFill>
        <p:spPr>
          <a:xfrm>
            <a:off x="939679" y="3038320"/>
            <a:ext cx="10312641" cy="4078649"/>
          </a:xfrm>
          <a:prstGeom prst="rect">
            <a:avLst/>
          </a:prstGeom>
          <a:noFill/>
          <a:ln>
            <a:noFill/>
          </a:ln>
        </p:spPr>
      </p:pic>
      <p:sp>
        <p:nvSpPr>
          <p:cNvPr id="451" name="Google Shape;451;p33"/>
          <p:cNvSpPr txBox="1"/>
          <p:nvPr>
            <p:ph type="title"/>
          </p:nvPr>
        </p:nvSpPr>
        <p:spPr>
          <a:xfrm>
            <a:off x="-58117" y="-43904"/>
            <a:ext cx="10177131" cy="4476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E0E3A"/>
              </a:buClr>
              <a:buSzPts val="1200"/>
              <a:buFont typeface="Arial"/>
              <a:buNone/>
            </a:pPr>
            <a:r>
              <a:rPr lang="ja-JP" sz="1200">
                <a:latin typeface="Arial"/>
                <a:ea typeface="Arial"/>
                <a:cs typeface="Arial"/>
                <a:sym typeface="Arial"/>
              </a:rPr>
              <a:t>実践＋データ活用</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34"/>
          <p:cNvPicPr preferRelativeResize="0"/>
          <p:nvPr/>
        </p:nvPicPr>
        <p:blipFill rotWithShape="1">
          <a:blip r:embed="rId3">
            <a:alphaModFix/>
          </a:blip>
          <a:srcRect b="0" l="0" r="0" t="0"/>
          <a:stretch/>
        </p:blipFill>
        <p:spPr>
          <a:xfrm>
            <a:off x="138655" y="466146"/>
            <a:ext cx="5464013" cy="3162574"/>
          </a:xfrm>
          <a:prstGeom prst="rect">
            <a:avLst/>
          </a:prstGeom>
          <a:noFill/>
          <a:ln>
            <a:noFill/>
          </a:ln>
        </p:spPr>
      </p:pic>
      <p:pic>
        <p:nvPicPr>
          <p:cNvPr id="457" name="Google Shape;457;p34"/>
          <p:cNvPicPr preferRelativeResize="0"/>
          <p:nvPr/>
        </p:nvPicPr>
        <p:blipFill rotWithShape="1">
          <a:blip r:embed="rId4">
            <a:alphaModFix/>
          </a:blip>
          <a:srcRect b="0" l="0" r="0" t="0"/>
          <a:stretch/>
        </p:blipFill>
        <p:spPr>
          <a:xfrm>
            <a:off x="161516" y="3628720"/>
            <a:ext cx="5418290" cy="3025402"/>
          </a:xfrm>
          <a:prstGeom prst="rect">
            <a:avLst/>
          </a:prstGeom>
          <a:noFill/>
          <a:ln>
            <a:noFill/>
          </a:ln>
        </p:spPr>
      </p:pic>
      <p:sp>
        <p:nvSpPr>
          <p:cNvPr id="458" name="Google Shape;458;p34"/>
          <p:cNvSpPr txBox="1"/>
          <p:nvPr>
            <p:ph type="title"/>
          </p:nvPr>
        </p:nvSpPr>
        <p:spPr>
          <a:xfrm>
            <a:off x="-58117" y="-43904"/>
            <a:ext cx="10177131" cy="4476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E0E3A"/>
              </a:buClr>
              <a:buSzPts val="1200"/>
              <a:buFont typeface="Arial"/>
              <a:buNone/>
            </a:pPr>
            <a:r>
              <a:rPr lang="ja-JP" sz="1200">
                <a:latin typeface="Arial"/>
                <a:ea typeface="Arial"/>
                <a:cs typeface="Arial"/>
                <a:sym typeface="Arial"/>
              </a:rPr>
              <a:t>コンディショニング講座</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descr="Futuristic sports performance dashboard with neon blue × black theme. Page 1: Central large octagon radar chart with 8 labeled axes in Japanese: 加速・スピード, 方向転換, ジャンプ, 減速, ストレングス, バランス・左右差, 疲労度, メンタル. Each axis shows a score (1–100) and team rank (e.g., 3位/12人). Two glowing lines show 前回測定 (gray) and 今回測定 (neon blue). Logos of Photon Sports, PlayerData, Hawkin Dynamics, Upmind placed naturally around chart. High-tech layout, glowing grid, clean Japanese typography." id="463" name="Google Shape;463;p35"/>
          <p:cNvPicPr preferRelativeResize="0"/>
          <p:nvPr/>
        </p:nvPicPr>
        <p:blipFill rotWithShape="1">
          <a:blip r:embed="rId3">
            <a:alphaModFix/>
          </a:blip>
          <a:srcRect b="0" l="0" r="0" t="0"/>
          <a:stretch/>
        </p:blipFill>
        <p:spPr>
          <a:xfrm>
            <a:off x="2028885" y="933229"/>
            <a:ext cx="3314441" cy="3314441"/>
          </a:xfrm>
          <a:prstGeom prst="rect">
            <a:avLst/>
          </a:prstGeom>
          <a:noFill/>
          <a:ln>
            <a:noFill/>
          </a:ln>
        </p:spPr>
      </p:pic>
      <p:pic>
        <p:nvPicPr>
          <p:cNvPr descr="モニター, テレビ, 画面, 草 が含まれている画像&#10;&#10;AI 生成コンテンツは誤りを含む可能性があります。" id="464" name="Google Shape;464;p35"/>
          <p:cNvPicPr preferRelativeResize="0"/>
          <p:nvPr/>
        </p:nvPicPr>
        <p:blipFill rotWithShape="1">
          <a:blip r:embed="rId4">
            <a:alphaModFix/>
          </a:blip>
          <a:srcRect b="0" l="0" r="0" t="0"/>
          <a:stretch/>
        </p:blipFill>
        <p:spPr>
          <a:xfrm>
            <a:off x="2028885" y="4135523"/>
            <a:ext cx="3314440" cy="2046416"/>
          </a:xfrm>
          <a:prstGeom prst="rect">
            <a:avLst/>
          </a:prstGeom>
          <a:noFill/>
          <a:ln>
            <a:noFill/>
          </a:ln>
        </p:spPr>
      </p:pic>
      <p:pic>
        <p:nvPicPr>
          <p:cNvPr descr="Futuristic sports performance dashboard in Japanese with neon blue × black theme. Page 2: Numeric panel layout showing detailed test results for 8 categories. Each category has a title and 2–3 metrics with 前回測定 → 今回測定 values. Use Japanese labels and units. Layout is clean and modular, with glowing accents and service logos (Photon Sports, PlayerData, Hawkin Dynamics, Upmind) placed near relevant categories. Include full metric examples: 5m：1.12s → 1.05s, CMJ：38.2 → 42.6cm, 睡眠スコア：71 → 84, etc." id="465" name="Google Shape;465;p35"/>
          <p:cNvPicPr preferRelativeResize="0"/>
          <p:nvPr/>
        </p:nvPicPr>
        <p:blipFill rotWithShape="1">
          <a:blip r:embed="rId5">
            <a:alphaModFix/>
          </a:blip>
          <a:srcRect b="0" l="0" r="0" t="0"/>
          <a:stretch/>
        </p:blipFill>
        <p:spPr>
          <a:xfrm>
            <a:off x="5505863" y="553146"/>
            <a:ext cx="3657600" cy="5486400"/>
          </a:xfrm>
          <a:prstGeom prst="rect">
            <a:avLst/>
          </a:prstGeom>
          <a:noFill/>
          <a:ln>
            <a:noFill/>
          </a:ln>
        </p:spPr>
      </p:pic>
      <p:sp>
        <p:nvSpPr>
          <p:cNvPr id="466" name="Google Shape;466;p35"/>
          <p:cNvSpPr/>
          <p:nvPr/>
        </p:nvSpPr>
        <p:spPr>
          <a:xfrm>
            <a:off x="-1513520" y="933228"/>
            <a:ext cx="3031958" cy="3061255"/>
          </a:xfrm>
          <a:custGeom>
            <a:rect b="b" l="l" r="r" t="t"/>
            <a:pathLst>
              <a:path extrusionOk="0" h="120000" w="120000">
                <a:moveTo>
                  <a:pt x="0" y="0"/>
                </a:moveTo>
                <a:lnTo>
                  <a:pt x="120000" y="0"/>
                </a:lnTo>
                <a:lnTo>
                  <a:pt x="120000" y="120000"/>
                </a:lnTo>
                <a:lnTo>
                  <a:pt x="0" y="120000"/>
                </a:lnTo>
                <a:close/>
              </a:path>
              <a:path extrusionOk="0" fill="none" h="120000" w="120000">
                <a:moveTo>
                  <a:pt x="123334" y="31148"/>
                </a:moveTo>
                <a:lnTo>
                  <a:pt x="131238" y="31148"/>
                </a:lnTo>
                <a:lnTo>
                  <a:pt x="146286" y="54593"/>
                </a:lnTo>
              </a:path>
            </a:pathLst>
          </a:custGeom>
          <a:solidFill>
            <a:schemeClr val="lt1"/>
          </a:solid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ja-JP" sz="1400" u="none" cap="none" strike="noStrike">
                <a:solidFill>
                  <a:srgbClr val="000000"/>
                </a:solidFill>
                <a:latin typeface="Arial"/>
                <a:ea typeface="Arial"/>
                <a:cs typeface="Arial"/>
                <a:sym typeface="Arial"/>
              </a:rPr>
              <a:t>・8領域（①加速・スピード②方向転換③ジャンプ④減速⑤ストレングス⑥バランス・左右差⑦疲労度⑧メンタル）</a:t>
            </a:r>
            <a:endParaRPr/>
          </a:p>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・前回測定 / 今回測定 の差分がひと目でわかる</a:t>
            </a:r>
            <a:endParaRPr/>
          </a:p>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・チーム内のランキングが分かる</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・各サービスのロゴを自然に配置</a:t>
            </a:r>
            <a:endParaRPr/>
          </a:p>
        </p:txBody>
      </p:sp>
      <p:sp>
        <p:nvSpPr>
          <p:cNvPr id="467" name="Google Shape;467;p35"/>
          <p:cNvSpPr/>
          <p:nvPr/>
        </p:nvSpPr>
        <p:spPr>
          <a:xfrm>
            <a:off x="9777156" y="97367"/>
            <a:ext cx="3031958" cy="7230533"/>
          </a:xfrm>
          <a:custGeom>
            <a:rect b="b" l="l" r="r" t="t"/>
            <a:pathLst>
              <a:path extrusionOk="0" h="120000" w="120000">
                <a:moveTo>
                  <a:pt x="0" y="0"/>
                </a:moveTo>
                <a:lnTo>
                  <a:pt x="120000" y="0"/>
                </a:lnTo>
                <a:lnTo>
                  <a:pt x="120000" y="120000"/>
                </a:lnTo>
                <a:lnTo>
                  <a:pt x="0" y="120000"/>
                </a:lnTo>
                <a:close/>
              </a:path>
              <a:path extrusionOk="0" fill="none" h="120000" w="120000">
                <a:moveTo>
                  <a:pt x="-2328" y="28409"/>
                </a:moveTo>
                <a:lnTo>
                  <a:pt x="-15534" y="28198"/>
                </a:lnTo>
                <a:lnTo>
                  <a:pt x="-26317" y="36670"/>
                </a:lnTo>
              </a:path>
            </a:pathLst>
          </a:custGeom>
          <a:solidFill>
            <a:schemeClr val="lt1"/>
          </a:solid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① 加速とスピード（Photen Sports） 表示数値例</a:t>
            </a:r>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・5m：1.12s → 1.05s</a:t>
            </a:r>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・10m：1.89s → 1.78s</a:t>
            </a:r>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・20m：3.12s → 2.98s</a:t>
            </a:r>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・30m：4.35s → 4.12s</a:t>
            </a:r>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・Forced Velocity：28.4 → 30.1 km/h</a:t>
            </a:r>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・最大速度：31.2 → 33.0 km/h</a:t>
            </a:r>
            <a:endParaRPr/>
          </a:p>
          <a:p>
            <a:pPr indent="0" lvl="0" marL="0" marR="0" rtl="0" algn="l">
              <a:lnSpc>
                <a:spcPct val="100000"/>
              </a:lnSpc>
              <a:spcBef>
                <a:spcPts val="0"/>
              </a:spcBef>
              <a:spcAft>
                <a:spcPts val="0"/>
              </a:spcAft>
              <a:buNone/>
            </a:pPr>
            <a:r>
              <a:rPr b="0" i="0" lang="ja-JP" sz="1100" u="none" cap="none" strike="noStrike">
                <a:solidFill>
                  <a:schemeClr val="dk1"/>
                </a:solidFill>
                <a:latin typeface="Arial"/>
                <a:ea typeface="Arial"/>
                <a:cs typeface="Arial"/>
                <a:sym typeface="Arial"/>
              </a:rPr>
              <a:t>② 方向転換（</a:t>
            </a:r>
            <a:r>
              <a:rPr b="0" i="0" lang="ja-JP" sz="1100" u="none" cap="none" strike="noStrike">
                <a:solidFill>
                  <a:schemeClr val="dk1"/>
                </a:solidFill>
                <a:latin typeface="Arial"/>
                <a:ea typeface="Arial"/>
                <a:cs typeface="Arial"/>
                <a:sym typeface="Arial"/>
              </a:rPr>
              <a:t> Photen Sports </a:t>
            </a:r>
            <a:r>
              <a:rPr b="0" i="0" lang="ja-JP" sz="1100" u="none" cap="none" strike="noStrike">
                <a:solidFill>
                  <a:schemeClr val="dk1"/>
                </a:solidFill>
                <a:latin typeface="Arial"/>
                <a:ea typeface="Arial"/>
                <a:cs typeface="Arial"/>
                <a:sym typeface="Arial"/>
              </a:rPr>
              <a:t>） </a:t>
            </a:r>
            <a:r>
              <a:rPr b="0" i="0" lang="ja-JP" sz="1100" u="none" cap="none" strike="noStrike">
                <a:solidFill>
                  <a:schemeClr val="dk1"/>
                </a:solidFill>
                <a:latin typeface="Arial"/>
                <a:ea typeface="Arial"/>
                <a:cs typeface="Arial"/>
                <a:sym typeface="Arial"/>
              </a:rPr>
              <a:t>表示数値例</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・5-10-5：4.62 → 4.41 s</a:t>
            </a:r>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・T-test：9.88 → 9.52 s</a:t>
            </a:r>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・Curved Sprint：6.21 → 5.94 s</a:t>
            </a:r>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・Cut 45°：2.41 → 2.28 s</a:t>
            </a:r>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・Cut 75°：2.68 → 2.51 s</a:t>
            </a:r>
            <a:endParaRPr/>
          </a:p>
          <a:p>
            <a:pPr indent="0" lvl="0" marL="0" marR="0" rtl="0" algn="l">
              <a:lnSpc>
                <a:spcPct val="100000"/>
              </a:lnSpc>
              <a:spcBef>
                <a:spcPts val="0"/>
              </a:spcBef>
              <a:spcAft>
                <a:spcPts val="0"/>
              </a:spcAft>
              <a:buNone/>
            </a:pPr>
            <a:r>
              <a:rPr b="0" i="0" lang="ja-JP" sz="1100" u="none" cap="none" strike="noStrike">
                <a:solidFill>
                  <a:schemeClr val="dk1"/>
                </a:solidFill>
                <a:latin typeface="Arial"/>
                <a:ea typeface="Arial"/>
                <a:cs typeface="Arial"/>
                <a:sym typeface="Arial"/>
              </a:rPr>
              <a:t>③ ジャンプ（Hawkin Dynamics） </a:t>
            </a:r>
            <a:r>
              <a:rPr b="0" i="0" lang="ja-JP" sz="1100" u="none" cap="none" strike="noStrike">
                <a:solidFill>
                  <a:schemeClr val="dk1"/>
                </a:solidFill>
                <a:latin typeface="Arial"/>
                <a:ea typeface="Arial"/>
                <a:cs typeface="Arial"/>
                <a:sym typeface="Arial"/>
              </a:rPr>
              <a:t>表示数値例</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・CMJ：38.2 → 42.6 cm</a:t>
            </a:r>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・スクワットジャンプ：34.1 → 37.8 cm</a:t>
            </a:r>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・片脚ジャンプ（R/L）：31.2 / 28.4 → 33.5 / 32.9 cm</a:t>
            </a:r>
            <a:endParaRPr/>
          </a:p>
          <a:p>
            <a:pPr indent="0" lvl="0" marL="0" marR="0" rtl="0" algn="l">
              <a:lnSpc>
                <a:spcPct val="100000"/>
              </a:lnSpc>
              <a:spcBef>
                <a:spcPts val="0"/>
              </a:spcBef>
              <a:spcAft>
                <a:spcPts val="0"/>
              </a:spcAft>
              <a:buNone/>
            </a:pPr>
            <a:r>
              <a:rPr b="0" i="0" lang="ja-JP" sz="1100" u="none" cap="none" strike="noStrike">
                <a:solidFill>
                  <a:schemeClr val="dk1"/>
                </a:solidFill>
                <a:latin typeface="Arial"/>
                <a:ea typeface="Arial"/>
                <a:cs typeface="Arial"/>
                <a:sym typeface="Arial"/>
              </a:rPr>
              <a:t>④ 減速（</a:t>
            </a:r>
            <a:r>
              <a:rPr b="0" i="0" lang="ja-JP" sz="1100" u="none" cap="none" strike="noStrike">
                <a:solidFill>
                  <a:schemeClr val="dk1"/>
                </a:solidFill>
                <a:latin typeface="Arial"/>
                <a:ea typeface="Arial"/>
                <a:cs typeface="Arial"/>
                <a:sym typeface="Arial"/>
              </a:rPr>
              <a:t> Photen Sports ） ） 表示数値例</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・ADA減速距離：3.8 → 3.1 m</a:t>
            </a:r>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・5-0-5：2.41 → 2.26 s</a:t>
            </a:r>
            <a:endParaRPr/>
          </a:p>
          <a:p>
            <a:pPr indent="0" lvl="0" marL="0" marR="0" rtl="0" algn="l">
              <a:lnSpc>
                <a:spcPct val="100000"/>
              </a:lnSpc>
              <a:spcBef>
                <a:spcPts val="0"/>
              </a:spcBef>
              <a:spcAft>
                <a:spcPts val="0"/>
              </a:spcAft>
              <a:buNone/>
            </a:pPr>
            <a:r>
              <a:rPr b="0" i="0" lang="ja-JP" sz="1100" u="none" cap="none" strike="noStrike">
                <a:solidFill>
                  <a:schemeClr val="dk1"/>
                </a:solidFill>
                <a:latin typeface="Arial"/>
                <a:ea typeface="Arial"/>
                <a:cs typeface="Arial"/>
                <a:sym typeface="Arial"/>
              </a:rPr>
              <a:t>⑤ ストレングス（Hawkin Dynamics</a:t>
            </a:r>
            <a:r>
              <a:rPr b="0" i="0" lang="ja-JP" sz="1100" u="none" cap="none" strike="noStrike">
                <a:solidFill>
                  <a:schemeClr val="dk1"/>
                </a:solidFill>
                <a:latin typeface="Arial"/>
                <a:ea typeface="Arial"/>
                <a:cs typeface="Arial"/>
                <a:sym typeface="Arial"/>
              </a:rPr>
              <a:t>） ） 表示数値例</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・ジャンプ力：42.1 → 47.8 N/kg</a:t>
            </a:r>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・RFD：6,200 → 7,450 N/s</a:t>
            </a:r>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・加速ポテンシャル：0.82 → 0.91</a:t>
            </a:r>
            <a:endParaRPr/>
          </a:p>
          <a:p>
            <a:pPr indent="0" lvl="0" marL="0" marR="0" rtl="0" algn="l">
              <a:lnSpc>
                <a:spcPct val="100000"/>
              </a:lnSpc>
              <a:spcBef>
                <a:spcPts val="0"/>
              </a:spcBef>
              <a:spcAft>
                <a:spcPts val="0"/>
              </a:spcAft>
              <a:buNone/>
            </a:pPr>
            <a:r>
              <a:rPr b="0" i="0" lang="ja-JP" sz="1100" u="none" cap="none" strike="noStrike">
                <a:solidFill>
                  <a:schemeClr val="dk1"/>
                </a:solidFill>
                <a:latin typeface="Arial"/>
                <a:ea typeface="Arial"/>
                <a:cs typeface="Arial"/>
                <a:sym typeface="Arial"/>
              </a:rPr>
              <a:t>⑥ バランス・左右差（Hawkin Dynamics</a:t>
            </a:r>
            <a:r>
              <a:rPr b="0" i="0" lang="ja-JP" sz="1100" u="none" cap="none" strike="noStrike">
                <a:solidFill>
                  <a:schemeClr val="dk1"/>
                </a:solidFill>
                <a:latin typeface="Arial"/>
                <a:ea typeface="Arial"/>
                <a:cs typeface="Arial"/>
                <a:sym typeface="Arial"/>
              </a:rPr>
              <a:t>） 表示数値例</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・左右差：12.4 → 5.8 %</a:t>
            </a:r>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・片脚ジャンプ差：9.1 → 3.2 %</a:t>
            </a:r>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・着地安定性指数：68 → 82</a:t>
            </a:r>
            <a:endParaRPr/>
          </a:p>
          <a:p>
            <a:pPr indent="0" lvl="0" marL="0" marR="0" rtl="0" algn="l">
              <a:lnSpc>
                <a:spcPct val="100000"/>
              </a:lnSpc>
              <a:spcBef>
                <a:spcPts val="0"/>
              </a:spcBef>
              <a:spcAft>
                <a:spcPts val="0"/>
              </a:spcAft>
              <a:buNone/>
            </a:pPr>
            <a:r>
              <a:rPr b="0" i="0" lang="ja-JP" sz="1100" u="none" cap="none" strike="noStrike">
                <a:solidFill>
                  <a:schemeClr val="dk1"/>
                </a:solidFill>
                <a:latin typeface="Arial"/>
                <a:ea typeface="Arial"/>
                <a:cs typeface="Arial"/>
                <a:sym typeface="Arial"/>
              </a:rPr>
              <a:t>⑦ 疲労度（Hawkin Dynamics</a:t>
            </a:r>
            <a:r>
              <a:rPr b="0" i="0" lang="ja-JP" sz="1100" u="none" cap="none" strike="noStrike">
                <a:solidFill>
                  <a:schemeClr val="dk1"/>
                </a:solidFill>
                <a:latin typeface="Arial"/>
                <a:ea typeface="Arial"/>
                <a:cs typeface="Arial"/>
                <a:sym typeface="Arial"/>
              </a:rPr>
              <a:t>） ） 表示数値例</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・CMJ低下率：−9.2 → −3.1 %</a:t>
            </a:r>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・RFD低下率：−11.4 → −4.6 %</a:t>
            </a:r>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・着地衝撃増加：+14.2 → +5.3 %</a:t>
            </a:r>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 数値が改善するほどレーダーは外側へ</a:t>
            </a:r>
            <a:endParaRPr/>
          </a:p>
          <a:p>
            <a:pPr indent="0" lvl="0" marL="0" marR="0" rtl="0" algn="l">
              <a:lnSpc>
                <a:spcPct val="100000"/>
              </a:lnSpc>
              <a:spcBef>
                <a:spcPts val="0"/>
              </a:spcBef>
              <a:spcAft>
                <a:spcPts val="0"/>
              </a:spcAft>
              <a:buNone/>
            </a:pPr>
            <a:r>
              <a:rPr b="0" i="0" lang="ja-JP" sz="1100" u="none" cap="none" strike="noStrike">
                <a:solidFill>
                  <a:schemeClr val="dk1"/>
                </a:solidFill>
                <a:latin typeface="Arial"/>
                <a:ea typeface="Arial"/>
                <a:cs typeface="Arial"/>
                <a:sym typeface="Arial"/>
              </a:rPr>
              <a:t>⑧ メンタル（Upmind</a:t>
            </a:r>
            <a:r>
              <a:rPr b="0" i="0" lang="ja-JP" sz="1100" u="none" cap="none" strike="noStrike">
                <a:solidFill>
                  <a:schemeClr val="dk1"/>
                </a:solidFill>
                <a:latin typeface="Arial"/>
                <a:ea typeface="Arial"/>
                <a:cs typeface="Arial"/>
                <a:sym typeface="Arial"/>
              </a:rPr>
              <a:t>） ） 表示数値例</a:t>
            </a:r>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・集中度：62 → 78</a:t>
            </a:r>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・HRV：48 → 61 ms</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chemeClr val="dk1"/>
                </a:solidFill>
                <a:latin typeface="Arial"/>
                <a:ea typeface="Arial"/>
                <a:cs typeface="Arial"/>
                <a:sym typeface="Arial"/>
              </a:rPr>
              <a:t>・睡眠スコア：71 → 84</a:t>
            </a:r>
            <a:endParaRPr/>
          </a:p>
        </p:txBody>
      </p:sp>
      <p:pic>
        <p:nvPicPr>
          <p:cNvPr id="468" name="Google Shape;468;p35"/>
          <p:cNvPicPr preferRelativeResize="0"/>
          <p:nvPr/>
        </p:nvPicPr>
        <p:blipFill rotWithShape="1">
          <a:blip r:embed="rId6">
            <a:alphaModFix/>
          </a:blip>
          <a:srcRect b="0" l="0" r="0" t="0"/>
          <a:stretch/>
        </p:blipFill>
        <p:spPr>
          <a:xfrm>
            <a:off x="4505125" y="3137836"/>
            <a:ext cx="834196" cy="192506"/>
          </a:xfrm>
          <a:prstGeom prst="rect">
            <a:avLst/>
          </a:prstGeom>
          <a:noFill/>
          <a:ln>
            <a:noFill/>
          </a:ln>
        </p:spPr>
      </p:pic>
      <p:pic>
        <p:nvPicPr>
          <p:cNvPr id="469" name="Google Shape;469;p35"/>
          <p:cNvPicPr preferRelativeResize="0"/>
          <p:nvPr/>
        </p:nvPicPr>
        <p:blipFill rotWithShape="1">
          <a:blip r:embed="rId7">
            <a:alphaModFix/>
          </a:blip>
          <a:srcRect b="0" l="0" r="0" t="0"/>
          <a:stretch/>
        </p:blipFill>
        <p:spPr>
          <a:xfrm>
            <a:off x="2324747" y="1581885"/>
            <a:ext cx="628650" cy="285750"/>
          </a:xfrm>
          <a:prstGeom prst="rect">
            <a:avLst/>
          </a:prstGeom>
          <a:noFill/>
          <a:ln>
            <a:noFill/>
          </a:ln>
        </p:spPr>
      </p:pic>
      <p:sp>
        <p:nvSpPr>
          <p:cNvPr id="470" name="Google Shape;470;p35"/>
          <p:cNvSpPr txBox="1"/>
          <p:nvPr/>
        </p:nvSpPr>
        <p:spPr>
          <a:xfrm>
            <a:off x="7334663" y="933229"/>
            <a:ext cx="54373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JP" sz="1400" u="none" cap="none" strike="noStrike">
                <a:solidFill>
                  <a:srgbClr val="00CCFF"/>
                </a:solidFill>
                <a:latin typeface="Arial"/>
                <a:ea typeface="Arial"/>
                <a:cs typeface="Arial"/>
                <a:sym typeface="Arial"/>
              </a:rPr>
              <a:t>前回</a:t>
            </a:r>
            <a:endParaRPr/>
          </a:p>
        </p:txBody>
      </p:sp>
      <p:sp>
        <p:nvSpPr>
          <p:cNvPr id="471" name="Google Shape;471;p35"/>
          <p:cNvSpPr txBox="1"/>
          <p:nvPr/>
        </p:nvSpPr>
        <p:spPr>
          <a:xfrm>
            <a:off x="8492095" y="933229"/>
            <a:ext cx="54373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JP" sz="1400" u="none" cap="none" strike="noStrike">
                <a:solidFill>
                  <a:srgbClr val="00CCFF"/>
                </a:solidFill>
                <a:latin typeface="Arial"/>
                <a:ea typeface="Arial"/>
                <a:cs typeface="Arial"/>
                <a:sym typeface="Arial"/>
              </a:rPr>
              <a:t>今回</a:t>
            </a:r>
            <a:endParaRPr/>
          </a:p>
        </p:txBody>
      </p:sp>
      <p:sp>
        <p:nvSpPr>
          <p:cNvPr id="472" name="Google Shape;472;p35"/>
          <p:cNvSpPr txBox="1"/>
          <p:nvPr/>
        </p:nvSpPr>
        <p:spPr>
          <a:xfrm>
            <a:off x="2133966" y="97367"/>
            <a:ext cx="3205355"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ja-JP" sz="1100" u="none" cap="none" strike="noStrike">
                <a:solidFill>
                  <a:srgbClr val="000000"/>
                </a:solidFill>
                <a:latin typeface="Arial"/>
                <a:ea typeface="Arial"/>
                <a:cs typeface="Arial"/>
                <a:sym typeface="Arial"/>
              </a:rPr>
              <a:t>レポート概略</a:t>
            </a:r>
            <a:endParaRPr b="0" i="0" sz="1100" u="none" cap="none" strike="noStrike">
              <a:solidFill>
                <a:srgbClr val="000000"/>
              </a:solidFill>
              <a:latin typeface="Arial"/>
              <a:ea typeface="Arial"/>
              <a:cs typeface="Arial"/>
              <a:sym typeface="Arial"/>
            </a:endParaRPr>
          </a:p>
        </p:txBody>
      </p:sp>
      <p:cxnSp>
        <p:nvCxnSpPr>
          <p:cNvPr id="473" name="Google Shape;473;p35"/>
          <p:cNvCxnSpPr/>
          <p:nvPr/>
        </p:nvCxnSpPr>
        <p:spPr>
          <a:xfrm>
            <a:off x="2265828" y="358476"/>
            <a:ext cx="2960125" cy="0"/>
          </a:xfrm>
          <a:prstGeom prst="straightConnector1">
            <a:avLst/>
          </a:prstGeom>
          <a:noFill/>
          <a:ln cap="flat" cmpd="sng" w="9525">
            <a:solidFill>
              <a:schemeClr val="dk1"/>
            </a:solidFill>
            <a:prstDash val="solid"/>
            <a:round/>
            <a:headEnd len="sm" w="sm" type="none"/>
            <a:tailEnd len="sm" w="sm" type="none"/>
          </a:ln>
        </p:spPr>
      </p:cxnSp>
      <p:sp>
        <p:nvSpPr>
          <p:cNvPr id="474" name="Google Shape;474;p35"/>
          <p:cNvSpPr txBox="1"/>
          <p:nvPr/>
        </p:nvSpPr>
        <p:spPr>
          <a:xfrm>
            <a:off x="5830479" y="97367"/>
            <a:ext cx="3205355"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ja-JP" sz="1100" u="none" cap="none" strike="noStrike">
                <a:solidFill>
                  <a:srgbClr val="000000"/>
                </a:solidFill>
                <a:latin typeface="Arial"/>
                <a:ea typeface="Arial"/>
                <a:cs typeface="Arial"/>
                <a:sym typeface="Arial"/>
              </a:rPr>
              <a:t>レポート詳細</a:t>
            </a:r>
            <a:endParaRPr b="0" i="0" sz="1100" u="none" cap="none" strike="noStrike">
              <a:solidFill>
                <a:srgbClr val="000000"/>
              </a:solidFill>
              <a:latin typeface="Arial"/>
              <a:ea typeface="Arial"/>
              <a:cs typeface="Arial"/>
              <a:sym typeface="Arial"/>
            </a:endParaRPr>
          </a:p>
        </p:txBody>
      </p:sp>
      <p:cxnSp>
        <p:nvCxnSpPr>
          <p:cNvPr id="475" name="Google Shape;475;p35"/>
          <p:cNvCxnSpPr/>
          <p:nvPr/>
        </p:nvCxnSpPr>
        <p:spPr>
          <a:xfrm>
            <a:off x="5962341" y="358476"/>
            <a:ext cx="2960125" cy="0"/>
          </a:xfrm>
          <a:prstGeom prst="straightConnector1">
            <a:avLst/>
          </a:prstGeom>
          <a:noFill/>
          <a:ln cap="flat" cmpd="sng" w="9525">
            <a:solidFill>
              <a:schemeClr val="dk1"/>
            </a:solidFill>
            <a:prstDash val="solid"/>
            <a:round/>
            <a:headEnd len="sm" w="sm" type="none"/>
            <a:tailEnd len="sm" w="sm" type="none"/>
          </a:ln>
        </p:spPr>
      </p:cxnSp>
      <p:sp>
        <p:nvSpPr>
          <p:cNvPr id="476" name="Google Shape;476;p35"/>
          <p:cNvSpPr txBox="1"/>
          <p:nvPr/>
        </p:nvSpPr>
        <p:spPr>
          <a:xfrm>
            <a:off x="-1071389" y="-9625"/>
            <a:ext cx="3205355"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ja-JP" sz="1100" u="none" cap="none" strike="noStrike">
                <a:solidFill>
                  <a:srgbClr val="000000"/>
                </a:solidFill>
                <a:latin typeface="Arial"/>
                <a:ea typeface="Arial"/>
                <a:cs typeface="Arial"/>
                <a:sym typeface="Arial"/>
              </a:rPr>
              <a:t>選手用</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6"/>
          <p:cNvSpPr/>
          <p:nvPr/>
        </p:nvSpPr>
        <p:spPr>
          <a:xfrm>
            <a:off x="0" y="2608446"/>
            <a:ext cx="3445844" cy="1424538"/>
          </a:xfrm>
          <a:custGeom>
            <a:rect b="b" l="l" r="r" t="t"/>
            <a:pathLst>
              <a:path extrusionOk="0" h="120000" w="120000">
                <a:moveTo>
                  <a:pt x="0" y="0"/>
                </a:moveTo>
                <a:lnTo>
                  <a:pt x="120000" y="0"/>
                </a:lnTo>
                <a:lnTo>
                  <a:pt x="120000" y="120000"/>
                </a:lnTo>
                <a:lnTo>
                  <a:pt x="0" y="120000"/>
                </a:lnTo>
                <a:close/>
              </a:path>
              <a:path extrusionOk="0" fill="none" h="120000" w="120000">
                <a:moveTo>
                  <a:pt x="123334" y="31148"/>
                </a:moveTo>
                <a:lnTo>
                  <a:pt x="131238" y="31148"/>
                </a:lnTo>
                <a:lnTo>
                  <a:pt x="151619" y="63648"/>
                </a:lnTo>
              </a:path>
            </a:pathLst>
          </a:custGeom>
          <a:solidFill>
            <a:schemeClr val="lt1"/>
          </a:solid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 選手リスト（左）：選手名・背番号・ポジション・学年・直近伸長率・疲労フラグを縦に表示。色付きバッジで「上位／急伸／要注意」を強調。</a:t>
            </a:r>
            <a:endParaRPr/>
          </a:p>
        </p:txBody>
      </p:sp>
      <p:sp>
        <p:nvSpPr>
          <p:cNvPr id="483" name="Google Shape;483;p36"/>
          <p:cNvSpPr txBox="1"/>
          <p:nvPr/>
        </p:nvSpPr>
        <p:spPr>
          <a:xfrm>
            <a:off x="-1071389" y="-9625"/>
            <a:ext cx="3205355"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ja-JP" sz="1100" u="none" cap="none" strike="noStrike">
                <a:solidFill>
                  <a:srgbClr val="000000"/>
                </a:solidFill>
                <a:latin typeface="Arial"/>
                <a:ea typeface="Arial"/>
                <a:cs typeface="Arial"/>
                <a:sym typeface="Arial"/>
              </a:rPr>
              <a:t>指導者用</a:t>
            </a:r>
            <a:endParaRPr b="0" i="0" sz="1100" u="none" cap="none" strike="noStrike">
              <a:solidFill>
                <a:srgbClr val="000000"/>
              </a:solidFill>
              <a:latin typeface="Arial"/>
              <a:ea typeface="Arial"/>
              <a:cs typeface="Arial"/>
              <a:sym typeface="Arial"/>
            </a:endParaRPr>
          </a:p>
        </p:txBody>
      </p:sp>
      <p:pic>
        <p:nvPicPr>
          <p:cNvPr descr="図形&#10;&#10;AI 生成コンテンツは誤りを含む可能性があります。" id="484" name="Google Shape;484;p36"/>
          <p:cNvPicPr preferRelativeResize="0"/>
          <p:nvPr/>
        </p:nvPicPr>
        <p:blipFill rotWithShape="1">
          <a:blip r:embed="rId3">
            <a:alphaModFix/>
          </a:blip>
          <a:srcRect b="0" l="0" r="0" t="0"/>
          <a:stretch/>
        </p:blipFill>
        <p:spPr>
          <a:xfrm>
            <a:off x="4085159" y="570398"/>
            <a:ext cx="6362700" cy="5505450"/>
          </a:xfrm>
          <a:prstGeom prst="rect">
            <a:avLst/>
          </a:prstGeom>
          <a:noFill/>
          <a:ln>
            <a:noFill/>
          </a:ln>
        </p:spPr>
      </p:pic>
      <p:sp>
        <p:nvSpPr>
          <p:cNvPr id="485" name="Google Shape;485;p36"/>
          <p:cNvSpPr/>
          <p:nvPr/>
        </p:nvSpPr>
        <p:spPr>
          <a:xfrm>
            <a:off x="10655166" y="654095"/>
            <a:ext cx="3445844" cy="1511589"/>
          </a:xfrm>
          <a:custGeom>
            <a:rect b="b" l="l" r="r" t="t"/>
            <a:pathLst>
              <a:path extrusionOk="0" h="120000" w="120000">
                <a:moveTo>
                  <a:pt x="0" y="0"/>
                </a:moveTo>
                <a:lnTo>
                  <a:pt x="120000" y="0"/>
                </a:lnTo>
                <a:lnTo>
                  <a:pt x="120000" y="120000"/>
                </a:lnTo>
                <a:lnTo>
                  <a:pt x="0" y="120000"/>
                </a:lnTo>
                <a:close/>
              </a:path>
              <a:path extrusionOk="0" fill="none" h="120000" w="120000">
                <a:moveTo>
                  <a:pt x="-3035" y="31148"/>
                </a:moveTo>
                <a:lnTo>
                  <a:pt x="-12226" y="32676"/>
                </a:lnTo>
                <a:lnTo>
                  <a:pt x="-33409" y="62120"/>
                </a:lnTo>
              </a:path>
            </a:pathLst>
          </a:custGeom>
          <a:solidFill>
            <a:schemeClr val="lt1"/>
          </a:solid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 選手セレクター（右上）：現在表示中の選手情報（名前・背番号・ポジション・測定日）を表示。</a:t>
            </a:r>
            <a:endParaRPr/>
          </a:p>
        </p:txBody>
      </p:sp>
      <p:sp>
        <p:nvSpPr>
          <p:cNvPr id="486" name="Google Shape;486;p36"/>
          <p:cNvSpPr/>
          <p:nvPr/>
        </p:nvSpPr>
        <p:spPr>
          <a:xfrm>
            <a:off x="10886172" y="3347396"/>
            <a:ext cx="3445844" cy="1511589"/>
          </a:xfrm>
          <a:custGeom>
            <a:rect b="b" l="l" r="r" t="t"/>
            <a:pathLst>
              <a:path extrusionOk="0" h="120000" w="120000">
                <a:moveTo>
                  <a:pt x="0" y="0"/>
                </a:moveTo>
                <a:lnTo>
                  <a:pt x="120000" y="0"/>
                </a:lnTo>
                <a:lnTo>
                  <a:pt x="120000" y="120000"/>
                </a:lnTo>
                <a:lnTo>
                  <a:pt x="0" y="120000"/>
                </a:lnTo>
                <a:close/>
              </a:path>
              <a:path extrusionOk="0" fill="none" h="120000" w="120000">
                <a:moveTo>
                  <a:pt x="-3035" y="31148"/>
                </a:moveTo>
                <a:lnTo>
                  <a:pt x="-12226" y="32676"/>
                </a:lnTo>
                <a:lnTo>
                  <a:pt x="-33409" y="62120"/>
                </a:lnTo>
              </a:path>
            </a:pathLst>
          </a:custGeom>
          <a:solidFill>
            <a:schemeClr val="lt1"/>
          </a:solid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 差分表示：各軸の外周に前回→今回の増減（±数値）と矢印を表示し、改善・悪化を直感的に把握可能。</a:t>
            </a:r>
            <a:endParaRPr/>
          </a:p>
        </p:txBody>
      </p:sp>
      <p:sp>
        <p:nvSpPr>
          <p:cNvPr id="487" name="Google Shape;487;p36"/>
          <p:cNvSpPr/>
          <p:nvPr/>
        </p:nvSpPr>
        <p:spPr>
          <a:xfrm>
            <a:off x="2042580" y="-365761"/>
            <a:ext cx="3445844" cy="617745"/>
          </a:xfrm>
          <a:custGeom>
            <a:rect b="b" l="l" r="r" t="t"/>
            <a:pathLst>
              <a:path extrusionOk="0" h="120000" w="120000">
                <a:moveTo>
                  <a:pt x="0" y="0"/>
                </a:moveTo>
                <a:lnTo>
                  <a:pt x="120000" y="0"/>
                </a:lnTo>
                <a:lnTo>
                  <a:pt x="120000" y="120000"/>
                </a:lnTo>
                <a:lnTo>
                  <a:pt x="0" y="120000"/>
                </a:lnTo>
                <a:close/>
              </a:path>
              <a:path extrusionOk="0" fill="none" h="120000" w="120000">
                <a:moveTo>
                  <a:pt x="123334" y="31148"/>
                </a:moveTo>
                <a:lnTo>
                  <a:pt x="131238" y="31148"/>
                </a:lnTo>
                <a:lnTo>
                  <a:pt x="150948" y="152658"/>
                </a:lnTo>
              </a:path>
            </a:pathLst>
          </a:custGeom>
          <a:solidFill>
            <a:schemeClr val="lt1"/>
          </a:solid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 学年別、ポジション別、順位別、伸展率順、疲労フラグでソート</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37"/>
          <p:cNvPicPr preferRelativeResize="0"/>
          <p:nvPr/>
        </p:nvPicPr>
        <p:blipFill rotWithShape="1">
          <a:blip r:embed="rId3">
            <a:alphaModFix/>
          </a:blip>
          <a:srcRect b="0" l="0" r="0" t="0"/>
          <a:stretch/>
        </p:blipFill>
        <p:spPr>
          <a:xfrm>
            <a:off x="6828988" y="2038261"/>
            <a:ext cx="2464649" cy="1643099"/>
          </a:xfrm>
          <a:prstGeom prst="rect">
            <a:avLst/>
          </a:prstGeom>
          <a:noFill/>
          <a:ln>
            <a:noFill/>
          </a:ln>
        </p:spPr>
      </p:pic>
      <p:pic>
        <p:nvPicPr>
          <p:cNvPr id="493" name="Google Shape;493;p37"/>
          <p:cNvPicPr preferRelativeResize="0"/>
          <p:nvPr/>
        </p:nvPicPr>
        <p:blipFill rotWithShape="1">
          <a:blip r:embed="rId4">
            <a:alphaModFix/>
          </a:blip>
          <a:srcRect b="0" l="0" r="0" t="0"/>
          <a:stretch/>
        </p:blipFill>
        <p:spPr>
          <a:xfrm>
            <a:off x="6898198" y="4357049"/>
            <a:ext cx="2383584" cy="1567615"/>
          </a:xfrm>
          <a:prstGeom prst="rect">
            <a:avLst/>
          </a:prstGeom>
          <a:noFill/>
          <a:ln>
            <a:noFill/>
          </a:ln>
        </p:spPr>
      </p:pic>
      <p:pic>
        <p:nvPicPr>
          <p:cNvPr id="494" name="Google Shape;494;p37"/>
          <p:cNvPicPr preferRelativeResize="0"/>
          <p:nvPr/>
        </p:nvPicPr>
        <p:blipFill rotWithShape="1">
          <a:blip r:embed="rId5">
            <a:alphaModFix/>
          </a:blip>
          <a:srcRect b="0" l="0" r="0" t="0"/>
          <a:stretch/>
        </p:blipFill>
        <p:spPr>
          <a:xfrm>
            <a:off x="4216526" y="4315696"/>
            <a:ext cx="2344264" cy="1567615"/>
          </a:xfrm>
          <a:prstGeom prst="rect">
            <a:avLst/>
          </a:prstGeom>
          <a:noFill/>
          <a:ln>
            <a:noFill/>
          </a:ln>
        </p:spPr>
      </p:pic>
      <p:pic>
        <p:nvPicPr>
          <p:cNvPr id="495" name="Google Shape;495;p37"/>
          <p:cNvPicPr preferRelativeResize="0"/>
          <p:nvPr/>
        </p:nvPicPr>
        <p:blipFill rotWithShape="1">
          <a:blip r:embed="rId6">
            <a:alphaModFix/>
          </a:blip>
          <a:srcRect b="0" l="0" r="0" t="0"/>
          <a:stretch/>
        </p:blipFill>
        <p:spPr>
          <a:xfrm>
            <a:off x="4162852" y="2024981"/>
            <a:ext cx="2384608" cy="1569685"/>
          </a:xfrm>
          <a:prstGeom prst="rect">
            <a:avLst/>
          </a:prstGeom>
          <a:noFill/>
          <a:ln>
            <a:noFill/>
          </a:ln>
        </p:spPr>
      </p:pic>
      <p:pic>
        <p:nvPicPr>
          <p:cNvPr id="496" name="Google Shape;496;p37"/>
          <p:cNvPicPr preferRelativeResize="0"/>
          <p:nvPr/>
        </p:nvPicPr>
        <p:blipFill rotWithShape="1">
          <a:blip r:embed="rId7">
            <a:alphaModFix/>
          </a:blip>
          <a:srcRect b="0" l="0" r="0" t="0"/>
          <a:stretch/>
        </p:blipFill>
        <p:spPr>
          <a:xfrm>
            <a:off x="1434091" y="4357049"/>
            <a:ext cx="2349386" cy="1499336"/>
          </a:xfrm>
          <a:prstGeom prst="rect">
            <a:avLst/>
          </a:prstGeom>
          <a:noFill/>
          <a:ln>
            <a:noFill/>
          </a:ln>
        </p:spPr>
      </p:pic>
      <p:pic>
        <p:nvPicPr>
          <p:cNvPr id="497" name="Google Shape;497;p37"/>
          <p:cNvPicPr preferRelativeResize="0"/>
          <p:nvPr/>
        </p:nvPicPr>
        <p:blipFill rotWithShape="1">
          <a:blip r:embed="rId8">
            <a:alphaModFix/>
          </a:blip>
          <a:srcRect b="0" l="0" r="0" t="0"/>
          <a:stretch/>
        </p:blipFill>
        <p:spPr>
          <a:xfrm>
            <a:off x="1478677" y="2048593"/>
            <a:ext cx="2304799" cy="1569685"/>
          </a:xfrm>
          <a:prstGeom prst="rect">
            <a:avLst/>
          </a:prstGeom>
          <a:noFill/>
          <a:ln>
            <a:noFill/>
          </a:ln>
        </p:spPr>
      </p:pic>
      <p:sp>
        <p:nvSpPr>
          <p:cNvPr id="498" name="Google Shape;498;p37"/>
          <p:cNvSpPr txBox="1"/>
          <p:nvPr>
            <p:ph type="title"/>
          </p:nvPr>
        </p:nvSpPr>
        <p:spPr>
          <a:xfrm>
            <a:off x="431375" y="358784"/>
            <a:ext cx="10177131" cy="89117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latin typeface="Arial"/>
                <a:ea typeface="Arial"/>
                <a:cs typeface="Arial"/>
                <a:sym typeface="Arial"/>
              </a:rPr>
              <a:t>“SSVは、個人・学校・企業の課題を“データ”でつなぎ、</a:t>
            </a:r>
            <a:br>
              <a:rPr lang="ja-JP">
                <a:latin typeface="Arial"/>
                <a:ea typeface="Arial"/>
                <a:cs typeface="Arial"/>
                <a:sym typeface="Arial"/>
              </a:rPr>
            </a:br>
            <a:r>
              <a:rPr lang="ja-JP">
                <a:latin typeface="Arial"/>
                <a:ea typeface="Arial"/>
                <a:cs typeface="Arial"/>
                <a:sym typeface="Arial"/>
              </a:rPr>
              <a:t>保有資産を社会インフラに変える新しいスポーツエコシステムである。</a:t>
            </a:r>
            <a:br>
              <a:rPr lang="ja-JP">
                <a:latin typeface="Arial"/>
                <a:ea typeface="Arial"/>
                <a:cs typeface="Arial"/>
                <a:sym typeface="Arial"/>
              </a:rPr>
            </a:br>
            <a:endParaRPr>
              <a:latin typeface="Arial"/>
              <a:ea typeface="Arial"/>
              <a:cs typeface="Arial"/>
              <a:sym typeface="Arial"/>
            </a:endParaRPr>
          </a:p>
        </p:txBody>
      </p:sp>
      <p:sp>
        <p:nvSpPr>
          <p:cNvPr id="499" name="Google Shape;499;p37"/>
          <p:cNvSpPr txBox="1"/>
          <p:nvPr/>
        </p:nvSpPr>
        <p:spPr>
          <a:xfrm>
            <a:off x="1" y="0"/>
            <a:ext cx="11560028" cy="293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E0E3A"/>
              </a:buClr>
              <a:buSzPts val="1200"/>
              <a:buFont typeface="Arial"/>
              <a:buNone/>
            </a:pPr>
            <a:r>
              <a:rPr b="1" i="0" lang="ja-JP" sz="1200" u="none" cap="none" strike="noStrike">
                <a:solidFill>
                  <a:srgbClr val="0E0E3A"/>
                </a:solidFill>
                <a:latin typeface="Arial"/>
                <a:ea typeface="Arial"/>
                <a:cs typeface="Arial"/>
                <a:sym typeface="Arial"/>
              </a:rPr>
              <a:t>商品説明｜ Before/After</a:t>
            </a:r>
            <a:endParaRPr b="1" i="0" sz="1200" u="none" cap="none" strike="noStrike">
              <a:solidFill>
                <a:srgbClr val="0E0E3A"/>
              </a:solidFill>
              <a:latin typeface="Arial"/>
              <a:ea typeface="Arial"/>
              <a:cs typeface="Arial"/>
              <a:sym typeface="Arial"/>
            </a:endParaRPr>
          </a:p>
        </p:txBody>
      </p:sp>
      <p:sp>
        <p:nvSpPr>
          <p:cNvPr id="500" name="Google Shape;500;p37"/>
          <p:cNvSpPr/>
          <p:nvPr/>
        </p:nvSpPr>
        <p:spPr>
          <a:xfrm>
            <a:off x="431375" y="1952102"/>
            <a:ext cx="985301" cy="1791224"/>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Before</a:t>
            </a:r>
            <a:endParaRPr/>
          </a:p>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（現状）</a:t>
            </a:r>
            <a:endParaRPr/>
          </a:p>
        </p:txBody>
      </p:sp>
      <p:sp>
        <p:nvSpPr>
          <p:cNvPr id="501" name="Google Shape;501;p37"/>
          <p:cNvSpPr/>
          <p:nvPr/>
        </p:nvSpPr>
        <p:spPr>
          <a:xfrm>
            <a:off x="431375" y="4047529"/>
            <a:ext cx="985301" cy="2279703"/>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After</a:t>
            </a:r>
            <a:endParaRPr/>
          </a:p>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（導入後）</a:t>
            </a:r>
            <a:endParaRPr/>
          </a:p>
        </p:txBody>
      </p:sp>
      <p:sp>
        <p:nvSpPr>
          <p:cNvPr id="502" name="Google Shape;502;p37"/>
          <p:cNvSpPr/>
          <p:nvPr/>
        </p:nvSpPr>
        <p:spPr>
          <a:xfrm>
            <a:off x="1434090" y="1478796"/>
            <a:ext cx="2370104" cy="353086"/>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rgbClr val="000000"/>
                </a:solidFill>
                <a:latin typeface="Arial"/>
                <a:ea typeface="Arial"/>
                <a:cs typeface="Arial"/>
                <a:sym typeface="Arial"/>
              </a:rPr>
              <a:t>個人アスリート</a:t>
            </a:r>
            <a:endParaRPr/>
          </a:p>
        </p:txBody>
      </p:sp>
      <p:sp>
        <p:nvSpPr>
          <p:cNvPr id="503" name="Google Shape;503;p37"/>
          <p:cNvSpPr/>
          <p:nvPr/>
        </p:nvSpPr>
        <p:spPr>
          <a:xfrm>
            <a:off x="1499397" y="3542117"/>
            <a:ext cx="2304797" cy="466019"/>
          </a:xfrm>
          <a:prstGeom prst="rect">
            <a:avLst/>
          </a:prstGeom>
          <a:solidFill>
            <a:srgbClr val="FF0000">
              <a:alpha val="6705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050" u="none" cap="none" strike="noStrike">
                <a:solidFill>
                  <a:schemeClr val="lt1"/>
                </a:solidFill>
                <a:latin typeface="Arial"/>
                <a:ea typeface="Arial"/>
                <a:cs typeface="Arial"/>
                <a:sym typeface="Arial"/>
              </a:rPr>
              <a:t>自分が何に弱く、何を伸ばすべきか理論に基づいて知りたい</a:t>
            </a:r>
            <a:endParaRPr/>
          </a:p>
        </p:txBody>
      </p:sp>
      <p:sp>
        <p:nvSpPr>
          <p:cNvPr id="504" name="Google Shape;504;p37"/>
          <p:cNvSpPr/>
          <p:nvPr/>
        </p:nvSpPr>
        <p:spPr>
          <a:xfrm>
            <a:off x="1499397" y="5861213"/>
            <a:ext cx="2359318" cy="466019"/>
          </a:xfrm>
          <a:prstGeom prst="rect">
            <a:avLst/>
          </a:prstGeom>
          <a:solidFill>
            <a:srgbClr val="0070C0">
              <a:alpha val="6705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050" u="none" cap="none" strike="noStrike">
                <a:solidFill>
                  <a:schemeClr val="lt1"/>
                </a:solidFill>
                <a:latin typeface="Arial"/>
                <a:ea typeface="Arial"/>
                <a:cs typeface="Arial"/>
                <a:sym typeface="Arial"/>
              </a:rPr>
              <a:t>科学的に測定し、改善点が分かる。</a:t>
            </a:r>
            <a:endParaRPr b="0" i="0" sz="10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JP" sz="1050" u="none" cap="none" strike="noStrike">
                <a:solidFill>
                  <a:schemeClr val="lt1"/>
                </a:solidFill>
                <a:latin typeface="Arial"/>
                <a:ea typeface="Arial"/>
                <a:cs typeface="Arial"/>
                <a:sym typeface="Arial"/>
              </a:rPr>
              <a:t>一日でスキル以外の成長を実感</a:t>
            </a:r>
            <a:endParaRPr/>
          </a:p>
        </p:txBody>
      </p:sp>
      <p:sp>
        <p:nvSpPr>
          <p:cNvPr id="505" name="Google Shape;505;p37"/>
          <p:cNvSpPr/>
          <p:nvPr/>
        </p:nvSpPr>
        <p:spPr>
          <a:xfrm>
            <a:off x="4162852" y="1478796"/>
            <a:ext cx="2370104" cy="353086"/>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rgbClr val="000000"/>
                </a:solidFill>
                <a:latin typeface="Arial"/>
                <a:ea typeface="Arial"/>
                <a:cs typeface="Arial"/>
                <a:sym typeface="Arial"/>
              </a:rPr>
              <a:t>指導者・学校</a:t>
            </a:r>
            <a:endParaRPr b="0" i="0" sz="1200" u="none" cap="none" strike="noStrike">
              <a:solidFill>
                <a:srgbClr val="000000"/>
              </a:solidFill>
              <a:latin typeface="Arial"/>
              <a:ea typeface="Arial"/>
              <a:cs typeface="Arial"/>
              <a:sym typeface="Arial"/>
            </a:endParaRPr>
          </a:p>
        </p:txBody>
      </p:sp>
      <p:sp>
        <p:nvSpPr>
          <p:cNvPr id="506" name="Google Shape;506;p37"/>
          <p:cNvSpPr/>
          <p:nvPr/>
        </p:nvSpPr>
        <p:spPr>
          <a:xfrm>
            <a:off x="6891614" y="1478796"/>
            <a:ext cx="2370104" cy="353086"/>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rgbClr val="000000"/>
                </a:solidFill>
                <a:latin typeface="Arial"/>
                <a:ea typeface="Arial"/>
                <a:cs typeface="Arial"/>
                <a:sym typeface="Arial"/>
              </a:rPr>
              <a:t>スポーツテック・ヘルスケア企業</a:t>
            </a:r>
            <a:endParaRPr b="0" i="0" sz="1200" u="none" cap="none" strike="noStrike">
              <a:solidFill>
                <a:srgbClr val="000000"/>
              </a:solidFill>
              <a:latin typeface="Arial"/>
              <a:ea typeface="Arial"/>
              <a:cs typeface="Arial"/>
              <a:sym typeface="Arial"/>
            </a:endParaRPr>
          </a:p>
        </p:txBody>
      </p:sp>
      <p:sp>
        <p:nvSpPr>
          <p:cNvPr id="507" name="Google Shape;507;p37"/>
          <p:cNvSpPr/>
          <p:nvPr/>
        </p:nvSpPr>
        <p:spPr>
          <a:xfrm>
            <a:off x="9722602" y="1478796"/>
            <a:ext cx="2220360" cy="353086"/>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rgbClr val="000000"/>
                </a:solidFill>
                <a:latin typeface="Arial"/>
                <a:ea typeface="Arial"/>
                <a:cs typeface="Arial"/>
                <a:sym typeface="Arial"/>
              </a:rPr>
              <a:t>第一生命</a:t>
            </a:r>
            <a:endParaRPr/>
          </a:p>
        </p:txBody>
      </p:sp>
      <p:sp>
        <p:nvSpPr>
          <p:cNvPr id="508" name="Google Shape;508;p37"/>
          <p:cNvSpPr/>
          <p:nvPr/>
        </p:nvSpPr>
        <p:spPr>
          <a:xfrm>
            <a:off x="4162852" y="5861213"/>
            <a:ext cx="2451612" cy="466019"/>
          </a:xfrm>
          <a:prstGeom prst="rect">
            <a:avLst/>
          </a:prstGeom>
          <a:solidFill>
            <a:srgbClr val="0070C0">
              <a:alpha val="6705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050" u="none" cap="none" strike="noStrike">
                <a:solidFill>
                  <a:schemeClr val="lt1"/>
                </a:solidFill>
                <a:latin typeface="Arial"/>
                <a:ea typeface="Arial"/>
                <a:cs typeface="Arial"/>
                <a:sym typeface="Arial"/>
              </a:rPr>
              <a:t>部員全員に均質な科学的支援を提供</a:t>
            </a:r>
            <a:endParaRPr b="0" i="0" sz="10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JP" sz="1050" u="none" cap="none" strike="noStrike">
                <a:solidFill>
                  <a:schemeClr val="lt1"/>
                </a:solidFill>
                <a:latin typeface="Arial"/>
                <a:ea typeface="Arial"/>
                <a:cs typeface="Arial"/>
                <a:sym typeface="Arial"/>
              </a:rPr>
              <a:t>スキル・人・時間不足の解消</a:t>
            </a:r>
            <a:endParaRPr/>
          </a:p>
        </p:txBody>
      </p:sp>
      <p:sp>
        <p:nvSpPr>
          <p:cNvPr id="509" name="Google Shape;509;p37"/>
          <p:cNvSpPr/>
          <p:nvPr/>
        </p:nvSpPr>
        <p:spPr>
          <a:xfrm>
            <a:off x="6902400" y="5883311"/>
            <a:ext cx="2359318" cy="466019"/>
          </a:xfrm>
          <a:prstGeom prst="rect">
            <a:avLst/>
          </a:prstGeom>
          <a:solidFill>
            <a:srgbClr val="0070C0">
              <a:alpha val="6705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050" u="none" cap="none" strike="noStrike">
                <a:solidFill>
                  <a:schemeClr val="lt1"/>
                </a:solidFill>
                <a:latin typeface="Arial"/>
                <a:ea typeface="Arial"/>
                <a:cs typeface="Arial"/>
                <a:sym typeface="Arial"/>
              </a:rPr>
              <a:t>導入・販売につながる営業導線</a:t>
            </a:r>
            <a:endParaRPr b="0" i="0" sz="10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JP" sz="1050" u="none" cap="none" strike="noStrike">
                <a:solidFill>
                  <a:schemeClr val="lt1"/>
                </a:solidFill>
                <a:latin typeface="Arial"/>
                <a:ea typeface="Arial"/>
                <a:cs typeface="Arial"/>
                <a:sym typeface="Arial"/>
              </a:rPr>
              <a:t>ユーザのリアルデータ取得</a:t>
            </a:r>
            <a:endParaRPr/>
          </a:p>
        </p:txBody>
      </p:sp>
      <p:sp>
        <p:nvSpPr>
          <p:cNvPr id="510" name="Google Shape;510;p37"/>
          <p:cNvSpPr/>
          <p:nvPr/>
        </p:nvSpPr>
        <p:spPr>
          <a:xfrm>
            <a:off x="9722602" y="4357049"/>
            <a:ext cx="2359318" cy="2059992"/>
          </a:xfrm>
          <a:prstGeom prst="rect">
            <a:avLst/>
          </a:prstGeom>
          <a:solidFill>
            <a:srgbClr val="0070C0">
              <a:alpha val="6705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ja-JP" sz="1050" u="none" cap="none" strike="noStrike">
                <a:solidFill>
                  <a:schemeClr val="lt1"/>
                </a:solidFill>
                <a:latin typeface="Arial"/>
                <a:ea typeface="Arial"/>
                <a:cs typeface="Arial"/>
                <a:sym typeface="Arial"/>
              </a:rPr>
              <a:t>保有資産（グラウンド等）を収益化</a:t>
            </a:r>
            <a:endParaRPr b="1" i="0" sz="10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1" i="0" lang="ja-JP" sz="1050" u="none" cap="none" strike="noStrike">
                <a:solidFill>
                  <a:schemeClr val="lt1"/>
                </a:solidFill>
                <a:latin typeface="Arial"/>
                <a:ea typeface="Arial"/>
                <a:cs typeface="Arial"/>
                <a:sym typeface="Arial"/>
              </a:rPr>
              <a:t>健康・医療・地域とのシナジー創出</a:t>
            </a:r>
            <a:endParaRPr/>
          </a:p>
        </p:txBody>
      </p:sp>
      <p:sp>
        <p:nvSpPr>
          <p:cNvPr id="511" name="Google Shape;511;p37"/>
          <p:cNvSpPr/>
          <p:nvPr/>
        </p:nvSpPr>
        <p:spPr>
          <a:xfrm>
            <a:off x="9722602" y="1952102"/>
            <a:ext cx="2304797" cy="2120397"/>
          </a:xfrm>
          <a:prstGeom prst="rect">
            <a:avLst/>
          </a:prstGeom>
          <a:solidFill>
            <a:srgbClr val="FF0000">
              <a:alpha val="6705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ja-JP" sz="1050" u="none" cap="none" strike="noStrike">
                <a:solidFill>
                  <a:schemeClr val="lt1"/>
                </a:solidFill>
                <a:latin typeface="Arial"/>
                <a:ea typeface="Arial"/>
                <a:cs typeface="Arial"/>
                <a:sym typeface="Arial"/>
              </a:rPr>
              <a:t>9haの敷地と施設の“希少資産”の有効活用模索、施設としての差別化</a:t>
            </a:r>
            <a:endParaRPr/>
          </a:p>
        </p:txBody>
      </p:sp>
      <p:sp>
        <p:nvSpPr>
          <p:cNvPr id="512" name="Google Shape;512;p37"/>
          <p:cNvSpPr/>
          <p:nvPr/>
        </p:nvSpPr>
        <p:spPr>
          <a:xfrm>
            <a:off x="6891614" y="3606480"/>
            <a:ext cx="2304797" cy="466019"/>
          </a:xfrm>
          <a:prstGeom prst="rect">
            <a:avLst/>
          </a:prstGeom>
          <a:solidFill>
            <a:srgbClr val="FF0000">
              <a:alpha val="6705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050" u="none" cap="none" strike="noStrike">
                <a:solidFill>
                  <a:schemeClr val="lt1"/>
                </a:solidFill>
                <a:latin typeface="Arial"/>
                <a:ea typeface="Arial"/>
                <a:cs typeface="Arial"/>
                <a:sym typeface="Arial"/>
              </a:rPr>
              <a:t>展示会コスト（1回100〜300万円）</a:t>
            </a:r>
            <a:endParaRPr b="0" i="0" sz="10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JP" sz="1050" u="none" cap="none" strike="noStrike">
                <a:solidFill>
                  <a:schemeClr val="lt1"/>
                </a:solidFill>
                <a:latin typeface="Arial"/>
                <a:ea typeface="Arial"/>
                <a:cs typeface="Arial"/>
                <a:sym typeface="Arial"/>
              </a:rPr>
              <a:t>販路・営業人員不足</a:t>
            </a:r>
            <a:endParaRPr/>
          </a:p>
        </p:txBody>
      </p:sp>
      <p:sp>
        <p:nvSpPr>
          <p:cNvPr id="513" name="Google Shape;513;p37"/>
          <p:cNvSpPr/>
          <p:nvPr/>
        </p:nvSpPr>
        <p:spPr>
          <a:xfrm>
            <a:off x="4162853" y="3581251"/>
            <a:ext cx="2451612" cy="466019"/>
          </a:xfrm>
          <a:prstGeom prst="rect">
            <a:avLst/>
          </a:prstGeom>
          <a:solidFill>
            <a:srgbClr val="FF0000">
              <a:alpha val="6705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050" u="none" cap="none" strike="noStrike">
                <a:solidFill>
                  <a:schemeClr val="lt1"/>
                </a:solidFill>
                <a:latin typeface="Arial"/>
                <a:ea typeface="Arial"/>
                <a:cs typeface="Arial"/>
                <a:sym typeface="Arial"/>
              </a:rPr>
              <a:t>普段の部活ではスキル以外の時間不足</a:t>
            </a:r>
            <a:endParaRPr b="0" i="0" sz="10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ja-JP" sz="1050" u="none" cap="none" strike="noStrike">
                <a:solidFill>
                  <a:schemeClr val="lt1"/>
                </a:solidFill>
                <a:latin typeface="Arial"/>
                <a:ea typeface="Arial"/>
                <a:cs typeface="Arial"/>
                <a:sym typeface="Arial"/>
              </a:rPr>
              <a:t>先端機器は高価、根性論に陥りがち</a:t>
            </a:r>
            <a:endParaRPr/>
          </a:p>
        </p:txBody>
      </p:sp>
      <p:sp>
        <p:nvSpPr>
          <p:cNvPr id="514" name="Google Shape;514;p37"/>
          <p:cNvSpPr/>
          <p:nvPr/>
        </p:nvSpPr>
        <p:spPr>
          <a:xfrm>
            <a:off x="1499395" y="1863316"/>
            <a:ext cx="2304799" cy="201592"/>
          </a:xfrm>
          <a:prstGeom prst="rect">
            <a:avLst/>
          </a:prstGeom>
          <a:solidFill>
            <a:srgbClr val="FF0000">
              <a:alpha val="6705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050" u="none" cap="none" strike="noStrike">
                <a:solidFill>
                  <a:schemeClr val="lt1"/>
                </a:solidFill>
                <a:latin typeface="Arial"/>
                <a:ea typeface="Arial"/>
                <a:cs typeface="Arial"/>
                <a:sym typeface="Arial"/>
              </a:rPr>
              <a:t>対策費：パーソナルジム1.5万円/月</a:t>
            </a:r>
            <a:endParaRPr/>
          </a:p>
        </p:txBody>
      </p:sp>
      <p:sp>
        <p:nvSpPr>
          <p:cNvPr id="515" name="Google Shape;515;p37"/>
          <p:cNvSpPr/>
          <p:nvPr/>
        </p:nvSpPr>
        <p:spPr>
          <a:xfrm>
            <a:off x="4162852" y="1863316"/>
            <a:ext cx="2370104" cy="197402"/>
          </a:xfrm>
          <a:prstGeom prst="rect">
            <a:avLst/>
          </a:prstGeom>
          <a:solidFill>
            <a:srgbClr val="FF0000">
              <a:alpha val="6705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050" u="none" cap="none" strike="noStrike">
                <a:solidFill>
                  <a:schemeClr val="lt1"/>
                </a:solidFill>
                <a:latin typeface="Arial"/>
                <a:ea typeface="Arial"/>
                <a:cs typeface="Arial"/>
                <a:sym typeface="Arial"/>
              </a:rPr>
              <a:t>対策費：夏場の合宿1万円/人・泊数</a:t>
            </a:r>
            <a:endParaRPr/>
          </a:p>
        </p:txBody>
      </p:sp>
      <p:sp>
        <p:nvSpPr>
          <p:cNvPr id="516" name="Google Shape;516;p37"/>
          <p:cNvSpPr/>
          <p:nvPr/>
        </p:nvSpPr>
        <p:spPr>
          <a:xfrm>
            <a:off x="6858960" y="1863316"/>
            <a:ext cx="2402758" cy="197402"/>
          </a:xfrm>
          <a:prstGeom prst="rect">
            <a:avLst/>
          </a:prstGeom>
          <a:solidFill>
            <a:srgbClr val="FF0000">
              <a:alpha val="6705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050" u="none" cap="none" strike="noStrike">
                <a:solidFill>
                  <a:schemeClr val="lt1"/>
                </a:solidFill>
                <a:latin typeface="Arial"/>
                <a:ea typeface="Arial"/>
                <a:cs typeface="Arial"/>
                <a:sym typeface="Arial"/>
              </a:rPr>
              <a:t>対策費：展示会(1回100～300万円)</a:t>
            </a:r>
            <a:endParaRPr b="0" i="0" sz="1050" u="none" cap="none" strike="noStrike">
              <a:solidFill>
                <a:schemeClr val="lt1"/>
              </a:solidFill>
              <a:latin typeface="Arial"/>
              <a:ea typeface="Arial"/>
              <a:cs typeface="Arial"/>
              <a:sym typeface="Arial"/>
            </a:endParaRPr>
          </a:p>
        </p:txBody>
      </p:sp>
      <p:sp>
        <p:nvSpPr>
          <p:cNvPr id="517" name="Google Shape;517;p37"/>
          <p:cNvSpPr/>
          <p:nvPr/>
        </p:nvSpPr>
        <p:spPr>
          <a:xfrm>
            <a:off x="1499395" y="4140392"/>
            <a:ext cx="2304799" cy="201592"/>
          </a:xfrm>
          <a:prstGeom prst="rect">
            <a:avLst/>
          </a:prstGeom>
          <a:solidFill>
            <a:srgbClr val="0070C0">
              <a:alpha val="6705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050" u="none" cap="none" strike="noStrike">
                <a:solidFill>
                  <a:schemeClr val="lt1"/>
                </a:solidFill>
                <a:latin typeface="Arial"/>
                <a:ea typeface="Arial"/>
                <a:cs typeface="Arial"/>
                <a:sym typeface="Arial"/>
              </a:rPr>
              <a:t>価格：1Day合宿プラン1.2万円</a:t>
            </a:r>
            <a:endParaRPr/>
          </a:p>
        </p:txBody>
      </p:sp>
      <p:sp>
        <p:nvSpPr>
          <p:cNvPr id="518" name="Google Shape;518;p37"/>
          <p:cNvSpPr/>
          <p:nvPr/>
        </p:nvSpPr>
        <p:spPr>
          <a:xfrm>
            <a:off x="4162852" y="4140392"/>
            <a:ext cx="2451612" cy="197402"/>
          </a:xfrm>
          <a:prstGeom prst="rect">
            <a:avLst/>
          </a:prstGeom>
          <a:solidFill>
            <a:srgbClr val="0070C0">
              <a:alpha val="6705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050" u="none" cap="none" strike="noStrike">
                <a:solidFill>
                  <a:schemeClr val="lt1"/>
                </a:solidFill>
                <a:latin typeface="Arial"/>
                <a:ea typeface="Arial"/>
                <a:cs typeface="Arial"/>
                <a:sym typeface="Arial"/>
              </a:rPr>
              <a:t>価格：1Day合宿プラン1万円/人・回</a:t>
            </a:r>
            <a:endParaRPr/>
          </a:p>
        </p:txBody>
      </p:sp>
      <p:sp>
        <p:nvSpPr>
          <p:cNvPr id="519" name="Google Shape;519;p37"/>
          <p:cNvSpPr/>
          <p:nvPr/>
        </p:nvSpPr>
        <p:spPr>
          <a:xfrm>
            <a:off x="6902400" y="4159647"/>
            <a:ext cx="2451612" cy="197402"/>
          </a:xfrm>
          <a:prstGeom prst="rect">
            <a:avLst/>
          </a:prstGeom>
          <a:solidFill>
            <a:srgbClr val="0070C0">
              <a:alpha val="6705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050" u="none" cap="none" strike="noStrike">
                <a:solidFill>
                  <a:schemeClr val="lt1"/>
                </a:solidFill>
                <a:latin typeface="Arial"/>
                <a:ea typeface="Arial"/>
                <a:cs typeface="Arial"/>
                <a:sym typeface="Arial"/>
              </a:rPr>
              <a:t>価格：体験会1回10〜20万円</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8"/>
          <p:cNvSpPr txBox="1"/>
          <p:nvPr>
            <p:ph type="title"/>
          </p:nvPr>
        </p:nvSpPr>
        <p:spPr>
          <a:xfrm>
            <a:off x="0" y="423953"/>
            <a:ext cx="12483965" cy="89117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sz="2000">
                <a:latin typeface="Arial"/>
                <a:ea typeface="Arial"/>
                <a:cs typeface="Arial"/>
                <a:sym typeface="Arial"/>
              </a:rPr>
              <a:t>民間測定施設・パーソナルジムの代替価値(1回1.5万～3万程度)：圧倒的に安く・科学的に・一括で解決できる</a:t>
            </a:r>
            <a:br>
              <a:rPr lang="ja-JP" sz="2000">
                <a:latin typeface="Arial"/>
                <a:ea typeface="Arial"/>
                <a:cs typeface="Arial"/>
                <a:sym typeface="Arial"/>
              </a:rPr>
            </a:br>
            <a:r>
              <a:rPr lang="ja-JP" sz="2000">
                <a:latin typeface="Arial"/>
                <a:ea typeface="Arial"/>
                <a:cs typeface="Arial"/>
                <a:sym typeface="Arial"/>
              </a:rPr>
              <a:t>指導者・学校は“機器不要、人材不要、怪我・メンタルリスク軽減”を1日で効率的に実現</a:t>
            </a:r>
            <a:endParaRPr/>
          </a:p>
        </p:txBody>
      </p:sp>
      <p:sp>
        <p:nvSpPr>
          <p:cNvPr id="525" name="Google Shape;525;p38"/>
          <p:cNvSpPr txBox="1"/>
          <p:nvPr/>
        </p:nvSpPr>
        <p:spPr>
          <a:xfrm>
            <a:off x="1" y="0"/>
            <a:ext cx="11560028" cy="293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E0E3A"/>
              </a:buClr>
              <a:buSzPts val="1200"/>
              <a:buFont typeface="Arial"/>
              <a:buNone/>
            </a:pPr>
            <a:r>
              <a:rPr b="1" i="0" lang="ja-JP" sz="1200" u="none" cap="none" strike="noStrike">
                <a:solidFill>
                  <a:srgbClr val="0E0E3A"/>
                </a:solidFill>
                <a:latin typeface="Arial"/>
                <a:ea typeface="Arial"/>
                <a:cs typeface="Arial"/>
                <a:sym typeface="Arial"/>
              </a:rPr>
              <a:t>商品説明｜ 価格表(</a:t>
            </a:r>
            <a:r>
              <a:rPr b="1" i="0" lang="ja-JP" sz="1200" u="none" cap="none" strike="noStrike">
                <a:solidFill>
                  <a:srgbClr val="0E0E3A"/>
                </a:solidFill>
                <a:latin typeface="Arial"/>
                <a:ea typeface="Arial"/>
                <a:cs typeface="Arial"/>
                <a:sym typeface="Arial"/>
              </a:rPr>
              <a:t>個人アスリート/指導者・学校</a:t>
            </a:r>
            <a:r>
              <a:rPr b="1" i="0" lang="ja-JP" sz="1200" u="none" cap="none" strike="noStrike">
                <a:solidFill>
                  <a:srgbClr val="0E0E3A"/>
                </a:solidFill>
                <a:latin typeface="Arial"/>
                <a:ea typeface="Arial"/>
                <a:cs typeface="Arial"/>
                <a:sym typeface="Arial"/>
              </a:rPr>
              <a:t>)</a:t>
            </a:r>
            <a:endParaRPr b="1" i="0" sz="1200" u="none" cap="none" strike="noStrike">
              <a:solidFill>
                <a:srgbClr val="0E0E3A"/>
              </a:solidFill>
              <a:latin typeface="Arial"/>
              <a:ea typeface="Arial"/>
              <a:cs typeface="Arial"/>
              <a:sym typeface="Arial"/>
            </a:endParaRPr>
          </a:p>
        </p:txBody>
      </p:sp>
      <p:sp>
        <p:nvSpPr>
          <p:cNvPr id="526" name="Google Shape;526;p38"/>
          <p:cNvSpPr/>
          <p:nvPr/>
        </p:nvSpPr>
        <p:spPr>
          <a:xfrm>
            <a:off x="298383" y="3960797"/>
            <a:ext cx="1135782" cy="2443888"/>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指導者</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学校向け</a:t>
            </a:r>
            <a:endParaRPr b="0" i="0" sz="1400" u="none" cap="none" strike="noStrike">
              <a:solidFill>
                <a:srgbClr val="000000"/>
              </a:solidFill>
              <a:latin typeface="Arial"/>
              <a:ea typeface="Arial"/>
              <a:cs typeface="Arial"/>
              <a:sym typeface="Arial"/>
            </a:endParaRPr>
          </a:p>
        </p:txBody>
      </p:sp>
      <p:sp>
        <p:nvSpPr>
          <p:cNvPr id="527" name="Google Shape;527;p38"/>
          <p:cNvSpPr/>
          <p:nvPr/>
        </p:nvSpPr>
        <p:spPr>
          <a:xfrm>
            <a:off x="218740" y="1326259"/>
            <a:ext cx="1215425" cy="2316325"/>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個人</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アスリート</a:t>
            </a:r>
            <a:endParaRPr/>
          </a:p>
        </p:txBody>
      </p:sp>
      <p:graphicFrame>
        <p:nvGraphicFramePr>
          <p:cNvPr id="528" name="Google Shape;528;p38"/>
          <p:cNvGraphicFramePr/>
          <p:nvPr/>
        </p:nvGraphicFramePr>
        <p:xfrm>
          <a:off x="1588168" y="1315129"/>
          <a:ext cx="3000000" cy="3000000"/>
        </p:xfrm>
        <a:graphic>
          <a:graphicData uri="http://schemas.openxmlformats.org/drawingml/2006/table">
            <a:tbl>
              <a:tblPr bandRow="1" firstRow="1">
                <a:noFill/>
                <a:tableStyleId>{C215A072-E57A-4514-9E70-B4794F795FC9}</a:tableStyleId>
              </a:tblPr>
              <a:tblGrid>
                <a:gridCol w="2256075"/>
                <a:gridCol w="3501075"/>
                <a:gridCol w="1672550"/>
                <a:gridCol w="3081075"/>
              </a:tblGrid>
              <a:tr h="523650">
                <a:tc>
                  <a:txBody>
                    <a:bodyPr/>
                    <a:lstStyle/>
                    <a:p>
                      <a:pPr indent="0" lvl="0" marL="0" marR="0" rtl="0" algn="ctr">
                        <a:spcBef>
                          <a:spcPts val="0"/>
                        </a:spcBef>
                        <a:spcAft>
                          <a:spcPts val="0"/>
                        </a:spcAft>
                        <a:buNone/>
                      </a:pPr>
                      <a:r>
                        <a:rPr lang="ja-JP" sz="1800" u="none" cap="none" strike="noStrike"/>
                        <a:t>プラン</a:t>
                      </a:r>
                      <a:endParaRPr/>
                    </a:p>
                  </a:txBody>
                  <a:tcPr marT="45725" marB="45725" marR="91450" marL="91450"/>
                </a:tc>
                <a:tc>
                  <a:txBody>
                    <a:bodyPr/>
                    <a:lstStyle/>
                    <a:p>
                      <a:pPr indent="0" lvl="0" marL="0" marR="0" rtl="0" algn="ctr">
                        <a:spcBef>
                          <a:spcPts val="0"/>
                        </a:spcBef>
                        <a:spcAft>
                          <a:spcPts val="0"/>
                        </a:spcAft>
                        <a:buNone/>
                      </a:pPr>
                      <a:r>
                        <a:rPr lang="ja-JP" sz="1800" u="none" cap="none" strike="noStrike"/>
                        <a:t>内容</a:t>
                      </a:r>
                      <a:endParaRPr/>
                    </a:p>
                  </a:txBody>
                  <a:tcPr marT="45725" marB="45725" marR="91450" marL="91450"/>
                </a:tc>
                <a:tc>
                  <a:txBody>
                    <a:bodyPr/>
                    <a:lstStyle/>
                    <a:p>
                      <a:pPr indent="0" lvl="0" marL="0" marR="0" rtl="0" algn="ctr">
                        <a:spcBef>
                          <a:spcPts val="0"/>
                        </a:spcBef>
                        <a:spcAft>
                          <a:spcPts val="0"/>
                        </a:spcAft>
                        <a:buNone/>
                      </a:pPr>
                      <a:r>
                        <a:rPr lang="ja-JP" sz="1800" u="none" cap="none" strike="noStrike"/>
                        <a:t>料金</a:t>
                      </a:r>
                      <a:endParaRPr sz="1800" u="none" cap="none" strike="noStrike"/>
                    </a:p>
                  </a:txBody>
                  <a:tcPr marT="45725" marB="45725" marR="91450" marL="91450"/>
                </a:tc>
                <a:tc>
                  <a:txBody>
                    <a:bodyPr/>
                    <a:lstStyle/>
                    <a:p>
                      <a:pPr indent="0" lvl="0" marL="0" marR="0" rtl="0" algn="ctr">
                        <a:spcBef>
                          <a:spcPts val="0"/>
                        </a:spcBef>
                        <a:spcAft>
                          <a:spcPts val="0"/>
                        </a:spcAft>
                        <a:buNone/>
                      </a:pPr>
                      <a:r>
                        <a:rPr lang="ja-JP" sz="1800" u="none" cap="none" strike="noStrike"/>
                        <a:t>補足</a:t>
                      </a:r>
                      <a:endParaRPr/>
                    </a:p>
                  </a:txBody>
                  <a:tcPr marT="45725" marB="45725" marR="91450" marL="91450"/>
                </a:tc>
              </a:tr>
              <a:tr h="523650">
                <a:tc>
                  <a:txBody>
                    <a:bodyPr/>
                    <a:lstStyle/>
                    <a:p>
                      <a:pPr indent="0" lvl="0" marL="0" marR="0" rtl="0" algn="l">
                        <a:spcBef>
                          <a:spcPts val="0"/>
                        </a:spcBef>
                        <a:spcAft>
                          <a:spcPts val="0"/>
                        </a:spcAft>
                        <a:buNone/>
                      </a:pPr>
                      <a:r>
                        <a:rPr lang="ja-JP" sz="1800" u="none" cap="none" strike="noStrike"/>
                        <a:t>スポット測定</a:t>
                      </a:r>
                      <a:endParaRPr/>
                    </a:p>
                  </a:txBody>
                  <a:tcPr marT="45725" marB="45725" marR="91450" marL="91450"/>
                </a:tc>
                <a:tc>
                  <a:txBody>
                    <a:bodyPr/>
                    <a:lstStyle/>
                    <a:p>
                      <a:pPr indent="0" lvl="0" marL="0" marR="0" rtl="0" algn="l">
                        <a:spcBef>
                          <a:spcPts val="0"/>
                        </a:spcBef>
                        <a:spcAft>
                          <a:spcPts val="0"/>
                        </a:spcAft>
                        <a:buNone/>
                      </a:pPr>
                      <a:r>
                        <a:rPr lang="ja-JP" sz="1800"/>
                        <a:t>1回測定＋フィードバック</a:t>
                      </a:r>
                      <a:endParaRPr/>
                    </a:p>
                  </a:txBody>
                  <a:tcPr marT="45725" marB="45725" marR="91450" marL="91450"/>
                </a:tc>
                <a:tc>
                  <a:txBody>
                    <a:bodyPr/>
                    <a:lstStyle/>
                    <a:p>
                      <a:pPr indent="0" lvl="0" marL="0" marR="0" rtl="0" algn="l">
                        <a:spcBef>
                          <a:spcPts val="0"/>
                        </a:spcBef>
                        <a:spcAft>
                          <a:spcPts val="0"/>
                        </a:spcAft>
                        <a:buNone/>
                      </a:pPr>
                      <a:r>
                        <a:rPr lang="ja-JP" sz="1800"/>
                        <a:t>¥6,000／回</a:t>
                      </a:r>
                      <a:endParaRPr/>
                    </a:p>
                  </a:txBody>
                  <a:tcPr marT="45725" marB="45725" marR="91450" marL="91450"/>
                </a:tc>
                <a:tc>
                  <a:txBody>
                    <a:bodyPr/>
                    <a:lstStyle/>
                    <a:p>
                      <a:pPr indent="0" lvl="0" marL="0" marR="0" rtl="0" algn="l">
                        <a:spcBef>
                          <a:spcPts val="0"/>
                        </a:spcBef>
                        <a:spcAft>
                          <a:spcPts val="0"/>
                        </a:spcAft>
                        <a:buNone/>
                      </a:pPr>
                      <a:r>
                        <a:rPr lang="ja-JP" sz="1800"/>
                        <a:t>初回体験や遠方ユーザ向け</a:t>
                      </a:r>
                      <a:endParaRPr/>
                    </a:p>
                  </a:txBody>
                  <a:tcPr marT="45725" marB="45725" marR="91450" marL="91450"/>
                </a:tc>
              </a:tr>
              <a:tr h="523650">
                <a:tc>
                  <a:txBody>
                    <a:bodyPr/>
                    <a:lstStyle/>
                    <a:p>
                      <a:pPr indent="0" lvl="0" marL="0" marR="0" rtl="0" algn="l">
                        <a:spcBef>
                          <a:spcPts val="0"/>
                        </a:spcBef>
                        <a:spcAft>
                          <a:spcPts val="0"/>
                        </a:spcAft>
                        <a:buNone/>
                      </a:pPr>
                      <a:r>
                        <a:rPr lang="ja-JP" sz="1800"/>
                        <a:t>ベーシック月額プラン</a:t>
                      </a:r>
                      <a:endParaRPr/>
                    </a:p>
                  </a:txBody>
                  <a:tcPr marT="45725" marB="45725" marR="91450" marL="91450"/>
                </a:tc>
                <a:tc>
                  <a:txBody>
                    <a:bodyPr/>
                    <a:lstStyle/>
                    <a:p>
                      <a:pPr indent="0" lvl="0" marL="0" marR="0" rtl="0" algn="l">
                        <a:spcBef>
                          <a:spcPts val="0"/>
                        </a:spcBef>
                        <a:spcAft>
                          <a:spcPts val="0"/>
                        </a:spcAft>
                        <a:buNone/>
                      </a:pPr>
                      <a:r>
                        <a:rPr lang="ja-JP" sz="1800"/>
                        <a:t>測定＋講義＋成長ダッシュボード</a:t>
                      </a:r>
                      <a:endParaRPr/>
                    </a:p>
                  </a:txBody>
                  <a:tcPr marT="45725" marB="45725" marR="91450" marL="91450"/>
                </a:tc>
                <a:tc>
                  <a:txBody>
                    <a:bodyPr/>
                    <a:lstStyle/>
                    <a:p>
                      <a:pPr indent="0" lvl="0" marL="0" marR="0" rtl="0" algn="l">
                        <a:spcBef>
                          <a:spcPts val="0"/>
                        </a:spcBef>
                        <a:spcAft>
                          <a:spcPts val="0"/>
                        </a:spcAft>
                        <a:buNone/>
                      </a:pPr>
                      <a:r>
                        <a:rPr lang="ja-JP" sz="1800"/>
                        <a:t>¥10,000／月</a:t>
                      </a:r>
                      <a:endParaRPr/>
                    </a:p>
                  </a:txBody>
                  <a:tcPr marT="45725" marB="45725" marR="91450" marL="91450"/>
                </a:tc>
                <a:tc>
                  <a:txBody>
                    <a:bodyPr/>
                    <a:lstStyle/>
                    <a:p>
                      <a:pPr indent="0" lvl="0" marL="0" marR="0" rtl="0" algn="l">
                        <a:spcBef>
                          <a:spcPts val="0"/>
                        </a:spcBef>
                        <a:spcAft>
                          <a:spcPts val="0"/>
                        </a:spcAft>
                        <a:buNone/>
                      </a:pPr>
                      <a:r>
                        <a:rPr lang="ja-JP" sz="1800"/>
                        <a:t>月2回の測定、講義</a:t>
                      </a:r>
                      <a:endParaRPr sz="1800"/>
                    </a:p>
                  </a:txBody>
                  <a:tcPr marT="45725" marB="45725" marR="91450" marL="91450"/>
                </a:tc>
              </a:tr>
              <a:tr h="523650">
                <a:tc>
                  <a:txBody>
                    <a:bodyPr/>
                    <a:lstStyle/>
                    <a:p>
                      <a:pPr indent="0" lvl="0" marL="0" marR="0" rtl="0" algn="l">
                        <a:spcBef>
                          <a:spcPts val="0"/>
                        </a:spcBef>
                        <a:spcAft>
                          <a:spcPts val="0"/>
                        </a:spcAft>
                        <a:buNone/>
                      </a:pPr>
                      <a:r>
                        <a:rPr lang="ja-JP" sz="1800"/>
                        <a:t>1Day合宿プラン</a:t>
                      </a:r>
                      <a:endParaRPr/>
                    </a:p>
                  </a:txBody>
                  <a:tcPr marT="45725" marB="45725" marR="91450" marL="91450"/>
                </a:tc>
                <a:tc>
                  <a:txBody>
                    <a:bodyPr/>
                    <a:lstStyle/>
                    <a:p>
                      <a:pPr indent="0" lvl="0" marL="0" marR="0" rtl="0" algn="l">
                        <a:spcBef>
                          <a:spcPts val="0"/>
                        </a:spcBef>
                        <a:spcAft>
                          <a:spcPts val="0"/>
                        </a:spcAft>
                        <a:buNone/>
                      </a:pPr>
                      <a:r>
                        <a:rPr lang="ja-JP" sz="1800"/>
                        <a:t>測定＋講義＋試合＋映像分析＋食事＋フィードバック</a:t>
                      </a:r>
                      <a:endParaRPr/>
                    </a:p>
                  </a:txBody>
                  <a:tcPr marT="45725" marB="45725" marR="91450" marL="91450"/>
                </a:tc>
                <a:tc>
                  <a:txBody>
                    <a:bodyPr/>
                    <a:lstStyle/>
                    <a:p>
                      <a:pPr indent="0" lvl="0" marL="0" marR="0" rtl="0" algn="l">
                        <a:spcBef>
                          <a:spcPts val="0"/>
                        </a:spcBef>
                        <a:spcAft>
                          <a:spcPts val="0"/>
                        </a:spcAft>
                        <a:buNone/>
                      </a:pPr>
                      <a:r>
                        <a:rPr lang="ja-JP" sz="1800"/>
                        <a:t>¥12,000／回</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graphicFrame>
        <p:nvGraphicFramePr>
          <p:cNvPr id="529" name="Google Shape;529;p38"/>
          <p:cNvGraphicFramePr/>
          <p:nvPr/>
        </p:nvGraphicFramePr>
        <p:xfrm>
          <a:off x="1588168" y="3960797"/>
          <a:ext cx="3000000" cy="3000000"/>
        </p:xfrm>
        <a:graphic>
          <a:graphicData uri="http://schemas.openxmlformats.org/drawingml/2006/table">
            <a:tbl>
              <a:tblPr bandRow="1" firstRow="1">
                <a:noFill/>
                <a:tableStyleId>{C215A072-E57A-4514-9E70-B4794F795FC9}</a:tableStyleId>
              </a:tblPr>
              <a:tblGrid>
                <a:gridCol w="2256075"/>
                <a:gridCol w="3408825"/>
                <a:gridCol w="2035300"/>
                <a:gridCol w="2810575"/>
              </a:tblGrid>
              <a:tr h="523650">
                <a:tc>
                  <a:txBody>
                    <a:bodyPr/>
                    <a:lstStyle/>
                    <a:p>
                      <a:pPr indent="0" lvl="0" marL="0" marR="0" rtl="0" algn="ctr">
                        <a:spcBef>
                          <a:spcPts val="0"/>
                        </a:spcBef>
                        <a:spcAft>
                          <a:spcPts val="0"/>
                        </a:spcAft>
                        <a:buNone/>
                      </a:pPr>
                      <a:r>
                        <a:rPr lang="ja-JP" sz="1800"/>
                        <a:t>プラン</a:t>
                      </a:r>
                      <a:endParaRPr/>
                    </a:p>
                  </a:txBody>
                  <a:tcPr marT="45725" marB="45725" marR="91450" marL="91450"/>
                </a:tc>
                <a:tc>
                  <a:txBody>
                    <a:bodyPr/>
                    <a:lstStyle/>
                    <a:p>
                      <a:pPr indent="0" lvl="0" marL="0" marR="0" rtl="0" algn="ctr">
                        <a:spcBef>
                          <a:spcPts val="0"/>
                        </a:spcBef>
                        <a:spcAft>
                          <a:spcPts val="0"/>
                        </a:spcAft>
                        <a:buNone/>
                      </a:pPr>
                      <a:r>
                        <a:rPr lang="ja-JP" sz="1800"/>
                        <a:t>内容</a:t>
                      </a:r>
                      <a:endParaRPr/>
                    </a:p>
                  </a:txBody>
                  <a:tcPr marT="45725" marB="45725" marR="91450" marL="91450"/>
                </a:tc>
                <a:tc>
                  <a:txBody>
                    <a:bodyPr/>
                    <a:lstStyle/>
                    <a:p>
                      <a:pPr indent="0" lvl="0" marL="0" marR="0" rtl="0" algn="ctr">
                        <a:spcBef>
                          <a:spcPts val="0"/>
                        </a:spcBef>
                        <a:spcAft>
                          <a:spcPts val="0"/>
                        </a:spcAft>
                        <a:buNone/>
                      </a:pPr>
                      <a:r>
                        <a:rPr lang="ja-JP" sz="1800"/>
                        <a:t>料金</a:t>
                      </a:r>
                      <a:endParaRPr sz="1800"/>
                    </a:p>
                  </a:txBody>
                  <a:tcPr marT="45725" marB="45725" marR="91450" marL="91450"/>
                </a:tc>
                <a:tc>
                  <a:txBody>
                    <a:bodyPr/>
                    <a:lstStyle/>
                    <a:p>
                      <a:pPr indent="0" lvl="0" marL="0" marR="0" rtl="0" algn="ctr">
                        <a:spcBef>
                          <a:spcPts val="0"/>
                        </a:spcBef>
                        <a:spcAft>
                          <a:spcPts val="0"/>
                        </a:spcAft>
                        <a:buNone/>
                      </a:pPr>
                      <a:r>
                        <a:rPr lang="ja-JP" sz="1800"/>
                        <a:t>補足</a:t>
                      </a:r>
                      <a:endParaRPr/>
                    </a:p>
                  </a:txBody>
                  <a:tcPr marT="45725" marB="45725" marR="91450" marL="91450"/>
                </a:tc>
              </a:tr>
              <a:tr h="523650">
                <a:tc>
                  <a:txBody>
                    <a:bodyPr/>
                    <a:lstStyle/>
                    <a:p>
                      <a:pPr indent="0" lvl="0" marL="0" marR="0" rtl="0" algn="l">
                        <a:spcBef>
                          <a:spcPts val="0"/>
                        </a:spcBef>
                        <a:spcAft>
                          <a:spcPts val="0"/>
                        </a:spcAft>
                        <a:buNone/>
                      </a:pPr>
                      <a:r>
                        <a:rPr lang="ja-JP" sz="1800"/>
                        <a:t>スポット1項目プラン</a:t>
                      </a:r>
                      <a:endParaRPr/>
                    </a:p>
                  </a:txBody>
                  <a:tcPr marT="45725" marB="45725" marR="91450" marL="91450"/>
                </a:tc>
                <a:tc>
                  <a:txBody>
                    <a:bodyPr/>
                    <a:lstStyle/>
                    <a:p>
                      <a:pPr indent="0" lvl="0" marL="0" marR="0" rtl="0" algn="l">
                        <a:spcBef>
                          <a:spcPts val="0"/>
                        </a:spcBef>
                        <a:spcAft>
                          <a:spcPts val="0"/>
                        </a:spcAft>
                        <a:buNone/>
                      </a:pPr>
                      <a:r>
                        <a:rPr lang="ja-JP" sz="1800"/>
                        <a:t>測定or講義or試合＋映像分析</a:t>
                      </a:r>
                      <a:endParaRPr sz="1800"/>
                    </a:p>
                    <a:p>
                      <a:pPr indent="0" lvl="0" marL="0" marR="0" rtl="0" algn="l">
                        <a:spcBef>
                          <a:spcPts val="0"/>
                        </a:spcBef>
                        <a:spcAft>
                          <a:spcPts val="0"/>
                        </a:spcAft>
                        <a:buNone/>
                      </a:pPr>
                      <a:r>
                        <a:rPr lang="ja-JP" sz="1800"/>
                        <a:t>＋フィードバック</a:t>
                      </a:r>
                      <a:endParaRPr sz="1800"/>
                    </a:p>
                  </a:txBody>
                  <a:tcPr marT="45725" marB="45725" marR="91450" marL="91450"/>
                </a:tc>
                <a:tc>
                  <a:txBody>
                    <a:bodyPr/>
                    <a:lstStyle/>
                    <a:p>
                      <a:pPr indent="0" lvl="0" marL="0" marR="0" rtl="0" algn="l">
                        <a:spcBef>
                          <a:spcPts val="0"/>
                        </a:spcBef>
                        <a:spcAft>
                          <a:spcPts val="0"/>
                        </a:spcAft>
                        <a:buNone/>
                      </a:pPr>
                      <a:r>
                        <a:rPr lang="ja-JP" sz="1800"/>
                        <a:t>¥5,000／人・回</a:t>
                      </a:r>
                      <a:endParaRPr/>
                    </a:p>
                  </a:txBody>
                  <a:tcPr marT="45725" marB="45725" marR="91450" marL="91450"/>
                </a:tc>
                <a:tc>
                  <a:txBody>
                    <a:bodyPr/>
                    <a:lstStyle/>
                    <a:p>
                      <a:pPr indent="0" lvl="0" marL="0" marR="0" rtl="0" algn="l">
                        <a:spcBef>
                          <a:spcPts val="0"/>
                        </a:spcBef>
                        <a:spcAft>
                          <a:spcPts val="0"/>
                        </a:spcAft>
                        <a:buNone/>
                      </a:pPr>
                      <a:r>
                        <a:rPr lang="ja-JP" sz="1800"/>
                        <a:t>初回体験や個別ニーズ</a:t>
                      </a:r>
                      <a:endParaRPr sz="1800"/>
                    </a:p>
                    <a:p>
                      <a:pPr indent="0" lvl="0" marL="0" marR="0" rtl="0" algn="l">
                        <a:spcBef>
                          <a:spcPts val="0"/>
                        </a:spcBef>
                        <a:spcAft>
                          <a:spcPts val="0"/>
                        </a:spcAft>
                        <a:buNone/>
                      </a:pPr>
                      <a:r>
                        <a:rPr lang="ja-JP" sz="1800"/>
                        <a:t>顕在化チーム向け</a:t>
                      </a:r>
                      <a:endParaRPr/>
                    </a:p>
                  </a:txBody>
                  <a:tcPr marT="45725" marB="45725" marR="91450" marL="91450"/>
                </a:tc>
              </a:tr>
              <a:tr h="523650">
                <a:tc>
                  <a:txBody>
                    <a:bodyPr/>
                    <a:lstStyle/>
                    <a:p>
                      <a:pPr indent="0" lvl="0" marL="0" marR="0" rtl="0" algn="l">
                        <a:spcBef>
                          <a:spcPts val="0"/>
                        </a:spcBef>
                        <a:spcAft>
                          <a:spcPts val="0"/>
                        </a:spcAft>
                        <a:buNone/>
                      </a:pPr>
                      <a:r>
                        <a:rPr lang="ja-JP" sz="1800"/>
                        <a:t>ベーシック月額プラン</a:t>
                      </a:r>
                      <a:endParaRPr/>
                    </a:p>
                  </a:txBody>
                  <a:tcPr marT="45725" marB="45725" marR="91450" marL="91450"/>
                </a:tc>
                <a:tc>
                  <a:txBody>
                    <a:bodyPr/>
                    <a:lstStyle/>
                    <a:p>
                      <a:pPr indent="0" lvl="0" marL="0" marR="0" rtl="0" algn="l">
                        <a:spcBef>
                          <a:spcPts val="0"/>
                        </a:spcBef>
                        <a:spcAft>
                          <a:spcPts val="0"/>
                        </a:spcAft>
                        <a:buNone/>
                      </a:pPr>
                      <a:r>
                        <a:rPr lang="ja-JP" sz="1800"/>
                        <a:t>測定＋講義＋成長ダッシュボード</a:t>
                      </a:r>
                      <a:endParaRPr/>
                    </a:p>
                  </a:txBody>
                  <a:tcPr marT="45725" marB="45725" marR="91450" marL="91450"/>
                </a:tc>
                <a:tc>
                  <a:txBody>
                    <a:bodyPr/>
                    <a:lstStyle/>
                    <a:p>
                      <a:pPr indent="0" lvl="0" marL="0" marR="0" rtl="0" algn="l">
                        <a:spcBef>
                          <a:spcPts val="0"/>
                        </a:spcBef>
                        <a:spcAft>
                          <a:spcPts val="0"/>
                        </a:spcAft>
                        <a:buNone/>
                      </a:pPr>
                      <a:r>
                        <a:rPr lang="ja-JP" sz="1800"/>
                        <a:t>¥8,000／人・月</a:t>
                      </a:r>
                      <a:endParaRPr/>
                    </a:p>
                  </a:txBody>
                  <a:tcPr marT="45725" marB="45725" marR="91450" marL="91450"/>
                </a:tc>
                <a:tc>
                  <a:txBody>
                    <a:bodyPr/>
                    <a:lstStyle/>
                    <a:p>
                      <a:pPr indent="0" lvl="0" marL="0" marR="0" rtl="0" algn="l">
                        <a:spcBef>
                          <a:spcPts val="0"/>
                        </a:spcBef>
                        <a:spcAft>
                          <a:spcPts val="0"/>
                        </a:spcAft>
                        <a:buNone/>
                      </a:pPr>
                      <a:r>
                        <a:rPr lang="ja-JP" sz="1800"/>
                        <a:t>月2回の測定、講義</a:t>
                      </a:r>
                      <a:endParaRPr/>
                    </a:p>
                  </a:txBody>
                  <a:tcPr marT="45725" marB="45725" marR="91450" marL="91450"/>
                </a:tc>
              </a:tr>
              <a:tr h="523650">
                <a:tc>
                  <a:txBody>
                    <a:bodyPr/>
                    <a:lstStyle/>
                    <a:p>
                      <a:pPr indent="0" lvl="0" marL="0" marR="0" rtl="0" algn="l">
                        <a:spcBef>
                          <a:spcPts val="0"/>
                        </a:spcBef>
                        <a:spcAft>
                          <a:spcPts val="0"/>
                        </a:spcAft>
                        <a:buNone/>
                      </a:pPr>
                      <a:r>
                        <a:rPr lang="ja-JP" sz="1800"/>
                        <a:t>1Day合宿プラン</a:t>
                      </a:r>
                      <a:endParaRPr/>
                    </a:p>
                  </a:txBody>
                  <a:tcPr marT="45725" marB="45725" marR="91450" marL="91450"/>
                </a:tc>
                <a:tc>
                  <a:txBody>
                    <a:bodyPr/>
                    <a:lstStyle/>
                    <a:p>
                      <a:pPr indent="0" lvl="0" marL="0" marR="0" rtl="0" algn="l">
                        <a:spcBef>
                          <a:spcPts val="0"/>
                        </a:spcBef>
                        <a:spcAft>
                          <a:spcPts val="0"/>
                        </a:spcAft>
                        <a:buNone/>
                      </a:pPr>
                      <a:r>
                        <a:rPr lang="ja-JP" sz="1800"/>
                        <a:t>測定＋講義＋試合＋映像分析＋食事＋フィードバック</a:t>
                      </a:r>
                      <a:endParaRPr sz="1800"/>
                    </a:p>
                  </a:txBody>
                  <a:tcPr marT="45725" marB="45725" marR="91450" marL="91450"/>
                </a:tc>
                <a:tc>
                  <a:txBody>
                    <a:bodyPr/>
                    <a:lstStyle/>
                    <a:p>
                      <a:pPr indent="0" lvl="0" marL="0" marR="0" rtl="0" algn="l">
                        <a:spcBef>
                          <a:spcPts val="0"/>
                        </a:spcBef>
                        <a:spcAft>
                          <a:spcPts val="0"/>
                        </a:spcAft>
                        <a:buNone/>
                      </a:pPr>
                      <a:r>
                        <a:rPr lang="ja-JP" sz="1800"/>
                        <a:t>¥10,000／人・回</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9"/>
          <p:cNvSpPr txBox="1"/>
          <p:nvPr>
            <p:ph type="title"/>
          </p:nvPr>
        </p:nvSpPr>
        <p:spPr>
          <a:xfrm>
            <a:off x="0" y="423953"/>
            <a:ext cx="12483965" cy="89117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sz="2000">
                <a:latin typeface="Arial"/>
                <a:ea typeface="Arial"/>
                <a:cs typeface="Arial"/>
                <a:sym typeface="Arial"/>
              </a:rPr>
              <a:t>展示会コストの代替価値：展示会1回100〜300万円、1/10以下でリアルユーザの体験とFBを提供</a:t>
            </a:r>
            <a:br>
              <a:rPr lang="ja-JP" sz="2000">
                <a:latin typeface="Arial"/>
                <a:ea typeface="Arial"/>
                <a:cs typeface="Arial"/>
                <a:sym typeface="Arial"/>
              </a:rPr>
            </a:br>
            <a:r>
              <a:rPr lang="ja-JP" sz="2000">
                <a:latin typeface="Arial"/>
                <a:ea typeface="Arial"/>
                <a:cs typeface="Arial"/>
                <a:sym typeface="Arial"/>
              </a:rPr>
              <a:t>スポーツ機器メーカーの粗利率は40〜60%が一般的→ 20〜30%の紹介料は十分吸収可能</a:t>
            </a:r>
            <a:endParaRPr/>
          </a:p>
        </p:txBody>
      </p:sp>
      <p:sp>
        <p:nvSpPr>
          <p:cNvPr id="535" name="Google Shape;535;p39"/>
          <p:cNvSpPr txBox="1"/>
          <p:nvPr/>
        </p:nvSpPr>
        <p:spPr>
          <a:xfrm>
            <a:off x="1" y="0"/>
            <a:ext cx="11560028" cy="293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E0E3A"/>
              </a:buClr>
              <a:buSzPts val="1200"/>
              <a:buFont typeface="Arial"/>
              <a:buNone/>
            </a:pPr>
            <a:r>
              <a:rPr b="1" i="0" lang="ja-JP" sz="1200" u="none" cap="none" strike="noStrike">
                <a:solidFill>
                  <a:srgbClr val="0E0E3A"/>
                </a:solidFill>
                <a:latin typeface="Arial"/>
                <a:ea typeface="Arial"/>
                <a:cs typeface="Arial"/>
                <a:sym typeface="Arial"/>
              </a:rPr>
              <a:t>商品説明｜ 価格表(企業)</a:t>
            </a:r>
            <a:endParaRPr b="1" i="0" sz="1200" u="none" cap="none" strike="noStrike">
              <a:solidFill>
                <a:srgbClr val="0E0E3A"/>
              </a:solidFill>
              <a:latin typeface="Arial"/>
              <a:ea typeface="Arial"/>
              <a:cs typeface="Arial"/>
              <a:sym typeface="Arial"/>
            </a:endParaRPr>
          </a:p>
        </p:txBody>
      </p:sp>
      <p:sp>
        <p:nvSpPr>
          <p:cNvPr id="536" name="Google Shape;536;p39"/>
          <p:cNvSpPr/>
          <p:nvPr/>
        </p:nvSpPr>
        <p:spPr>
          <a:xfrm>
            <a:off x="298383" y="3404510"/>
            <a:ext cx="1135782" cy="3045018"/>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成果報酬</a:t>
            </a:r>
            <a:endParaRPr/>
          </a:p>
        </p:txBody>
      </p:sp>
      <p:sp>
        <p:nvSpPr>
          <p:cNvPr id="537" name="Google Shape;537;p39"/>
          <p:cNvSpPr/>
          <p:nvPr/>
        </p:nvSpPr>
        <p:spPr>
          <a:xfrm>
            <a:off x="218740" y="1936184"/>
            <a:ext cx="1215425" cy="1097280"/>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基本</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プラン</a:t>
            </a:r>
            <a:endParaRPr b="0" i="0" sz="1400" u="none" cap="none" strike="noStrike">
              <a:solidFill>
                <a:srgbClr val="000000"/>
              </a:solidFill>
              <a:latin typeface="Arial"/>
              <a:ea typeface="Arial"/>
              <a:cs typeface="Arial"/>
              <a:sym typeface="Arial"/>
            </a:endParaRPr>
          </a:p>
        </p:txBody>
      </p:sp>
      <p:graphicFrame>
        <p:nvGraphicFramePr>
          <p:cNvPr id="538" name="Google Shape;538;p39"/>
          <p:cNvGraphicFramePr/>
          <p:nvPr/>
        </p:nvGraphicFramePr>
        <p:xfrm>
          <a:off x="1722923" y="3428999"/>
          <a:ext cx="3000000" cy="3000000"/>
        </p:xfrm>
        <a:graphic>
          <a:graphicData uri="http://schemas.openxmlformats.org/drawingml/2006/table">
            <a:tbl>
              <a:tblPr bandRow="1" firstRow="1">
                <a:noFill/>
                <a:tableStyleId>{C215A072-E57A-4514-9E70-B4794F795FC9}</a:tableStyleId>
              </a:tblPr>
              <a:tblGrid>
                <a:gridCol w="2136800"/>
                <a:gridCol w="1971250"/>
                <a:gridCol w="2109850"/>
                <a:gridCol w="1998200"/>
                <a:gridCol w="2054025"/>
              </a:tblGrid>
              <a:tr h="539850">
                <a:tc>
                  <a:txBody>
                    <a:bodyPr/>
                    <a:lstStyle/>
                    <a:p>
                      <a:pPr indent="0" lvl="0" marL="0" marR="0" rtl="0" algn="ctr">
                        <a:spcBef>
                          <a:spcPts val="0"/>
                        </a:spcBef>
                        <a:spcAft>
                          <a:spcPts val="0"/>
                        </a:spcAft>
                        <a:buNone/>
                      </a:pPr>
                      <a:r>
                        <a:rPr lang="ja-JP" sz="1800"/>
                        <a:t>プラン</a:t>
                      </a:r>
                      <a:endParaRPr/>
                    </a:p>
                  </a:txBody>
                  <a:tcPr marT="45725" marB="45725" marR="91450" marL="91450"/>
                </a:tc>
                <a:tc>
                  <a:txBody>
                    <a:bodyPr/>
                    <a:lstStyle/>
                    <a:p>
                      <a:pPr indent="0" lvl="0" marL="0" marR="0" rtl="0" algn="ctr">
                        <a:spcBef>
                          <a:spcPts val="0"/>
                        </a:spcBef>
                        <a:spcAft>
                          <a:spcPts val="0"/>
                        </a:spcAft>
                        <a:buNone/>
                      </a:pPr>
                      <a:r>
                        <a:rPr lang="ja-JP" sz="1800"/>
                        <a:t>SSVの関与レベル</a:t>
                      </a:r>
                      <a:endParaRPr/>
                    </a:p>
                  </a:txBody>
                  <a:tcPr marT="45725" marB="45725" marR="91450" marL="91450"/>
                </a:tc>
                <a:tc>
                  <a:txBody>
                    <a:bodyPr/>
                    <a:lstStyle/>
                    <a:p>
                      <a:pPr indent="0" lvl="0" marL="0" marR="0" rtl="0" algn="ctr">
                        <a:spcBef>
                          <a:spcPts val="0"/>
                        </a:spcBef>
                        <a:spcAft>
                          <a:spcPts val="0"/>
                        </a:spcAft>
                        <a:buNone/>
                      </a:pPr>
                      <a:r>
                        <a:rPr lang="ja-JP" sz="1800"/>
                        <a:t>企業の負担</a:t>
                      </a:r>
                      <a:endParaRPr sz="1800"/>
                    </a:p>
                  </a:txBody>
                  <a:tcPr marT="45725" marB="45725" marR="91450" marL="91450"/>
                </a:tc>
                <a:tc>
                  <a:txBody>
                    <a:bodyPr/>
                    <a:lstStyle/>
                    <a:p>
                      <a:pPr indent="0" lvl="0" marL="0" marR="0" rtl="0" algn="ctr">
                        <a:spcBef>
                          <a:spcPts val="0"/>
                        </a:spcBef>
                        <a:spcAft>
                          <a:spcPts val="0"/>
                        </a:spcAft>
                        <a:buNone/>
                      </a:pPr>
                      <a:r>
                        <a:rPr lang="ja-JP" sz="1800"/>
                        <a:t>成果報酬（紹介料）</a:t>
                      </a:r>
                      <a:endParaRPr sz="1800"/>
                    </a:p>
                  </a:txBody>
                  <a:tcPr marT="45725" marB="45725" marR="91450" marL="91450"/>
                </a:tc>
                <a:tc>
                  <a:txBody>
                    <a:bodyPr/>
                    <a:lstStyle/>
                    <a:p>
                      <a:pPr indent="0" lvl="0" marL="0" marR="0" rtl="0" algn="ctr">
                        <a:spcBef>
                          <a:spcPts val="0"/>
                        </a:spcBef>
                        <a:spcAft>
                          <a:spcPts val="0"/>
                        </a:spcAft>
                        <a:buNone/>
                      </a:pPr>
                      <a:r>
                        <a:rPr lang="ja-JP" sz="1800"/>
                        <a:t>向いている企業</a:t>
                      </a:r>
                      <a:endParaRPr sz="1800"/>
                    </a:p>
                  </a:txBody>
                  <a:tcPr marT="45725" marB="45725" marR="91450" marL="91450"/>
                </a:tc>
              </a:tr>
              <a:tr h="746475">
                <a:tc>
                  <a:txBody>
                    <a:bodyPr/>
                    <a:lstStyle/>
                    <a:p>
                      <a:pPr indent="0" lvl="0" marL="0" marR="0" rtl="0" algn="l">
                        <a:spcBef>
                          <a:spcPts val="0"/>
                        </a:spcBef>
                        <a:spcAft>
                          <a:spcPts val="0"/>
                        </a:spcAft>
                        <a:buNone/>
                      </a:pPr>
                      <a:r>
                        <a:rPr lang="ja-JP" sz="1800"/>
                        <a:t>ライト紹介プラン</a:t>
                      </a:r>
                      <a:endParaRPr/>
                    </a:p>
                  </a:txBody>
                  <a:tcPr marT="45725" marB="45725" marR="91450" marL="91450"/>
                </a:tc>
                <a:tc>
                  <a:txBody>
                    <a:bodyPr/>
                    <a:lstStyle/>
                    <a:p>
                      <a:pPr indent="0" lvl="0" marL="0" marR="0" rtl="0" algn="l">
                        <a:spcBef>
                          <a:spcPts val="0"/>
                        </a:spcBef>
                        <a:spcAft>
                          <a:spcPts val="0"/>
                        </a:spcAft>
                        <a:buNone/>
                      </a:pPr>
                      <a:r>
                        <a:rPr lang="ja-JP" sz="1800"/>
                        <a:t>上記記載のSSVが提供するもの</a:t>
                      </a:r>
                      <a:endParaRPr/>
                    </a:p>
                  </a:txBody>
                  <a:tcPr marT="45725" marB="45725" marR="91450" marL="91450"/>
                </a:tc>
                <a:tc>
                  <a:txBody>
                    <a:bodyPr/>
                    <a:lstStyle/>
                    <a:p>
                      <a:pPr indent="0" lvl="0" marL="0" marR="0" rtl="0" algn="l">
                        <a:spcBef>
                          <a:spcPts val="0"/>
                        </a:spcBef>
                        <a:spcAft>
                          <a:spcPts val="0"/>
                        </a:spcAft>
                        <a:buNone/>
                      </a:pPr>
                      <a:r>
                        <a:rPr lang="ja-JP" sz="1800"/>
                        <a:t>営業・デモは企業側</a:t>
                      </a:r>
                      <a:endParaRPr/>
                    </a:p>
                  </a:txBody>
                  <a:tcPr marT="45725" marB="45725" marR="91450" marL="91450"/>
                </a:tc>
                <a:tc>
                  <a:txBody>
                    <a:bodyPr/>
                    <a:lstStyle/>
                    <a:p>
                      <a:pPr indent="0" lvl="0" marL="0" marR="0" rtl="0" algn="l">
                        <a:spcBef>
                          <a:spcPts val="0"/>
                        </a:spcBef>
                        <a:spcAft>
                          <a:spcPts val="0"/>
                        </a:spcAft>
                        <a:buNone/>
                      </a:pPr>
                      <a:r>
                        <a:rPr lang="ja-JP" sz="1800"/>
                        <a:t>20%</a:t>
                      </a:r>
                      <a:endParaRPr sz="1800"/>
                    </a:p>
                  </a:txBody>
                  <a:tcPr marT="45725" marB="45725" marR="91450" marL="91450"/>
                </a:tc>
                <a:tc>
                  <a:txBody>
                    <a:bodyPr/>
                    <a:lstStyle/>
                    <a:p>
                      <a:pPr indent="0" lvl="0" marL="0" marR="0" rtl="0" algn="l">
                        <a:spcBef>
                          <a:spcPts val="0"/>
                        </a:spcBef>
                        <a:spcAft>
                          <a:spcPts val="0"/>
                        </a:spcAft>
                        <a:buNone/>
                      </a:pPr>
                      <a:r>
                        <a:rPr lang="ja-JP" sz="1800"/>
                        <a:t>営業力が強い企業</a:t>
                      </a:r>
                      <a:endParaRPr/>
                    </a:p>
                  </a:txBody>
                  <a:tcPr marT="45725" marB="45725" marR="91450" marL="91450"/>
                </a:tc>
              </a:tr>
              <a:tr h="746475">
                <a:tc>
                  <a:txBody>
                    <a:bodyPr/>
                    <a:lstStyle/>
                    <a:p>
                      <a:pPr indent="0" lvl="0" marL="0" marR="0" rtl="0" algn="l">
                        <a:spcBef>
                          <a:spcPts val="0"/>
                        </a:spcBef>
                        <a:spcAft>
                          <a:spcPts val="0"/>
                        </a:spcAft>
                        <a:buNone/>
                      </a:pPr>
                      <a:r>
                        <a:rPr lang="ja-JP" sz="1800"/>
                        <a:t>共同営業プラン</a:t>
                      </a:r>
                      <a:endParaRPr/>
                    </a:p>
                  </a:txBody>
                  <a:tcPr marT="45725" marB="45725" marR="91450" marL="91450"/>
                </a:tc>
                <a:tc>
                  <a:txBody>
                    <a:bodyPr/>
                    <a:lstStyle/>
                    <a:p>
                      <a:pPr indent="0" lvl="0" marL="0" marR="0" rtl="0" algn="l">
                        <a:spcBef>
                          <a:spcPts val="0"/>
                        </a:spcBef>
                        <a:spcAft>
                          <a:spcPts val="0"/>
                        </a:spcAft>
                        <a:buNone/>
                      </a:pPr>
                      <a:r>
                        <a:rPr lang="ja-JP" sz="1800"/>
                        <a:t>デモや体験会をSSVで共同で実施</a:t>
                      </a:r>
                      <a:endParaRPr/>
                    </a:p>
                  </a:txBody>
                  <a:tcPr marT="45725" marB="45725" marR="91450" marL="91450"/>
                </a:tc>
                <a:tc>
                  <a:txBody>
                    <a:bodyPr/>
                    <a:lstStyle/>
                    <a:p>
                      <a:pPr indent="0" lvl="0" marL="0" marR="0" rtl="0" algn="l">
                        <a:spcBef>
                          <a:spcPts val="0"/>
                        </a:spcBef>
                        <a:spcAft>
                          <a:spcPts val="0"/>
                        </a:spcAft>
                        <a:buNone/>
                      </a:pPr>
                      <a:r>
                        <a:rPr lang="ja-JP" sz="1800"/>
                        <a:t>営業は共同</a:t>
                      </a:r>
                      <a:endParaRPr/>
                    </a:p>
                  </a:txBody>
                  <a:tcPr marT="45725" marB="45725" marR="91450" marL="91450"/>
                </a:tc>
                <a:tc>
                  <a:txBody>
                    <a:bodyPr/>
                    <a:lstStyle/>
                    <a:p>
                      <a:pPr indent="0" lvl="0" marL="0" marR="0" rtl="0" algn="l">
                        <a:spcBef>
                          <a:spcPts val="0"/>
                        </a:spcBef>
                        <a:spcAft>
                          <a:spcPts val="0"/>
                        </a:spcAft>
                        <a:buNone/>
                      </a:pPr>
                      <a:r>
                        <a:rPr lang="ja-JP" sz="1800"/>
                        <a:t>25%</a:t>
                      </a:r>
                      <a:endParaRPr sz="1800"/>
                    </a:p>
                  </a:txBody>
                  <a:tcPr marT="45725" marB="45725" marR="91450" marL="91450"/>
                </a:tc>
                <a:tc>
                  <a:txBody>
                    <a:bodyPr/>
                    <a:lstStyle/>
                    <a:p>
                      <a:pPr indent="0" lvl="0" marL="0" marR="0" rtl="0" algn="l">
                        <a:spcBef>
                          <a:spcPts val="0"/>
                        </a:spcBef>
                        <a:spcAft>
                          <a:spcPts val="0"/>
                        </a:spcAft>
                        <a:buNone/>
                      </a:pPr>
                      <a:r>
                        <a:rPr lang="ja-JP" sz="1800"/>
                        <a:t>営業人員が不足</a:t>
                      </a:r>
                      <a:endParaRPr sz="1800"/>
                    </a:p>
                    <a:p>
                      <a:pPr indent="0" lvl="0" marL="0" marR="0" rtl="0" algn="l">
                        <a:spcBef>
                          <a:spcPts val="0"/>
                        </a:spcBef>
                        <a:spcAft>
                          <a:spcPts val="0"/>
                        </a:spcAft>
                        <a:buNone/>
                      </a:pPr>
                      <a:r>
                        <a:rPr lang="ja-JP" sz="1800"/>
                        <a:t>している企業</a:t>
                      </a:r>
                      <a:endParaRPr/>
                    </a:p>
                  </a:txBody>
                  <a:tcPr marT="45725" marB="45725" marR="91450" marL="91450"/>
                </a:tc>
              </a:tr>
              <a:tr h="972250">
                <a:tc>
                  <a:txBody>
                    <a:bodyPr/>
                    <a:lstStyle/>
                    <a:p>
                      <a:pPr indent="0" lvl="0" marL="0" marR="0" rtl="0" algn="l">
                        <a:spcBef>
                          <a:spcPts val="0"/>
                        </a:spcBef>
                        <a:spcAft>
                          <a:spcPts val="0"/>
                        </a:spcAft>
                        <a:buNone/>
                      </a:pPr>
                      <a:r>
                        <a:rPr lang="ja-JP" sz="1800"/>
                        <a:t>営業代行フルプラン</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ja-JP" sz="1800"/>
                        <a:t>デモや体験会だけでなく、学校側への意思決定説明</a:t>
                      </a:r>
                      <a:endParaRPr/>
                    </a:p>
                  </a:txBody>
                  <a:tcPr marT="45725" marB="45725" marR="91450" marL="91450"/>
                </a:tc>
                <a:tc>
                  <a:txBody>
                    <a:bodyPr/>
                    <a:lstStyle/>
                    <a:p>
                      <a:pPr indent="0" lvl="0" marL="0" marR="0" rtl="0" algn="l">
                        <a:spcBef>
                          <a:spcPts val="0"/>
                        </a:spcBef>
                        <a:spcAft>
                          <a:spcPts val="0"/>
                        </a:spcAft>
                        <a:buNone/>
                      </a:pPr>
                      <a:r>
                        <a:rPr lang="ja-JP" sz="1800"/>
                        <a:t>契約処理のみ</a:t>
                      </a:r>
                      <a:endParaRPr/>
                    </a:p>
                  </a:txBody>
                  <a:tcPr marT="45725" marB="45725" marR="91450" marL="91450"/>
                </a:tc>
                <a:tc>
                  <a:txBody>
                    <a:bodyPr/>
                    <a:lstStyle/>
                    <a:p>
                      <a:pPr indent="0" lvl="0" marL="0" marR="0" rtl="0" algn="l">
                        <a:spcBef>
                          <a:spcPts val="0"/>
                        </a:spcBef>
                        <a:spcAft>
                          <a:spcPts val="0"/>
                        </a:spcAft>
                        <a:buNone/>
                      </a:pPr>
                      <a:r>
                        <a:rPr lang="ja-JP" sz="1800"/>
                        <a:t>30%</a:t>
                      </a:r>
                      <a:endParaRPr sz="1800"/>
                    </a:p>
                  </a:txBody>
                  <a:tcPr marT="45725" marB="45725" marR="91450" marL="91450"/>
                </a:tc>
                <a:tc>
                  <a:txBody>
                    <a:bodyPr/>
                    <a:lstStyle/>
                    <a:p>
                      <a:pPr indent="0" lvl="0" marL="0" marR="0" rtl="0" algn="l">
                        <a:spcBef>
                          <a:spcPts val="0"/>
                        </a:spcBef>
                        <a:spcAft>
                          <a:spcPts val="0"/>
                        </a:spcAft>
                        <a:buNone/>
                      </a:pPr>
                      <a:r>
                        <a:rPr lang="ja-JP" sz="1800"/>
                        <a:t>展示会コストを</a:t>
                      </a:r>
                      <a:endParaRPr sz="1800"/>
                    </a:p>
                    <a:p>
                      <a:pPr indent="0" lvl="0" marL="0" marR="0" rtl="0" algn="l">
                        <a:spcBef>
                          <a:spcPts val="0"/>
                        </a:spcBef>
                        <a:spcAft>
                          <a:spcPts val="0"/>
                        </a:spcAft>
                        <a:buNone/>
                      </a:pPr>
                      <a:r>
                        <a:rPr lang="ja-JP" sz="1800"/>
                        <a:t>削減したい企業</a:t>
                      </a:r>
                      <a:endParaRPr/>
                    </a:p>
                  </a:txBody>
                  <a:tcPr marT="45725" marB="45725" marR="91450" marL="91450"/>
                </a:tc>
              </a:tr>
            </a:tbl>
          </a:graphicData>
        </a:graphic>
      </p:graphicFrame>
      <p:sp>
        <p:nvSpPr>
          <p:cNvPr id="539" name="Google Shape;539;p39"/>
          <p:cNvSpPr/>
          <p:nvPr/>
        </p:nvSpPr>
        <p:spPr>
          <a:xfrm>
            <a:off x="218741" y="1185325"/>
            <a:ext cx="1215426" cy="538127"/>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SSVが提供</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するもの</a:t>
            </a:r>
            <a:endParaRPr/>
          </a:p>
        </p:txBody>
      </p:sp>
      <p:sp>
        <p:nvSpPr>
          <p:cNvPr id="540" name="Google Shape;540;p39"/>
          <p:cNvSpPr/>
          <p:nvPr/>
        </p:nvSpPr>
        <p:spPr>
          <a:xfrm>
            <a:off x="1722923" y="1185325"/>
            <a:ext cx="10087275" cy="538127"/>
          </a:xfrm>
          <a:prstGeom prst="rect">
            <a:avLst/>
          </a:prstGeom>
          <a:solidFill>
            <a:schemeClr val="l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実証フィールド、ミーティングスペース、テストユーザ(個人アスリート、学校部活動)、弊社アスリートや社内への紹介</a:t>
            </a:r>
            <a:endParaRPr/>
          </a:p>
        </p:txBody>
      </p:sp>
      <p:graphicFrame>
        <p:nvGraphicFramePr>
          <p:cNvPr id="541" name="Google Shape;541;p39"/>
          <p:cNvGraphicFramePr/>
          <p:nvPr/>
        </p:nvGraphicFramePr>
        <p:xfrm>
          <a:off x="1722923" y="1925053"/>
          <a:ext cx="3000000" cy="3000000"/>
        </p:xfrm>
        <a:graphic>
          <a:graphicData uri="http://schemas.openxmlformats.org/drawingml/2006/table">
            <a:tbl>
              <a:tblPr bandRow="1" firstRow="1">
                <a:noFill/>
                <a:tableStyleId>{C215A072-E57A-4514-9E70-B4794F795FC9}</a:tableStyleId>
              </a:tblPr>
              <a:tblGrid>
                <a:gridCol w="3179600"/>
                <a:gridCol w="2765700"/>
                <a:gridCol w="4430750"/>
              </a:tblGrid>
              <a:tr h="254650">
                <a:tc>
                  <a:txBody>
                    <a:bodyPr/>
                    <a:lstStyle/>
                    <a:p>
                      <a:pPr indent="0" lvl="0" marL="0" marR="0" rtl="0" algn="ctr">
                        <a:spcBef>
                          <a:spcPts val="0"/>
                        </a:spcBef>
                        <a:spcAft>
                          <a:spcPts val="0"/>
                        </a:spcAft>
                        <a:buNone/>
                      </a:pPr>
                      <a:r>
                        <a:rPr lang="ja-JP" sz="1800"/>
                        <a:t>プラン</a:t>
                      </a:r>
                      <a:endParaRPr/>
                    </a:p>
                  </a:txBody>
                  <a:tcPr marT="45725" marB="45725" marR="91450" marL="91450"/>
                </a:tc>
                <a:tc>
                  <a:txBody>
                    <a:bodyPr/>
                    <a:lstStyle/>
                    <a:p>
                      <a:pPr indent="0" lvl="0" marL="0" marR="0" rtl="0" algn="ctr">
                        <a:spcBef>
                          <a:spcPts val="0"/>
                        </a:spcBef>
                        <a:spcAft>
                          <a:spcPts val="0"/>
                        </a:spcAft>
                        <a:buNone/>
                      </a:pPr>
                      <a:r>
                        <a:rPr lang="ja-JP" sz="1800"/>
                        <a:t>内容</a:t>
                      </a:r>
                      <a:endParaRPr/>
                    </a:p>
                  </a:txBody>
                  <a:tcPr marT="45725" marB="45725" marR="91450" marL="91450"/>
                </a:tc>
                <a:tc>
                  <a:txBody>
                    <a:bodyPr/>
                    <a:lstStyle/>
                    <a:p>
                      <a:pPr indent="0" lvl="0" marL="0" marR="0" rtl="0" algn="ctr">
                        <a:spcBef>
                          <a:spcPts val="0"/>
                        </a:spcBef>
                        <a:spcAft>
                          <a:spcPts val="0"/>
                        </a:spcAft>
                        <a:buNone/>
                      </a:pPr>
                      <a:r>
                        <a:rPr lang="ja-JP" sz="1800"/>
                        <a:t>料金</a:t>
                      </a:r>
                      <a:endParaRPr sz="1800"/>
                    </a:p>
                  </a:txBody>
                  <a:tcPr marT="45725" marB="45725" marR="91450" marL="91450"/>
                </a:tc>
              </a:tr>
              <a:tr h="331675">
                <a:tc>
                  <a:txBody>
                    <a:bodyPr/>
                    <a:lstStyle/>
                    <a:p>
                      <a:pPr indent="0" lvl="0" marL="0" marR="0" rtl="0" algn="l">
                        <a:spcBef>
                          <a:spcPts val="0"/>
                        </a:spcBef>
                        <a:spcAft>
                          <a:spcPts val="0"/>
                        </a:spcAft>
                        <a:buNone/>
                      </a:pPr>
                      <a:r>
                        <a:rPr lang="ja-JP" sz="1800"/>
                        <a:t>ユーザテスト・体験会(スポット)</a:t>
                      </a:r>
                      <a:endParaRPr sz="1800"/>
                    </a:p>
                  </a:txBody>
                  <a:tcPr marT="45725" marB="45725" marR="91450" marL="91450"/>
                </a:tc>
                <a:tc>
                  <a:txBody>
                    <a:bodyPr/>
                    <a:lstStyle/>
                    <a:p>
                      <a:pPr indent="0" lvl="0" marL="0" marR="0" rtl="0" algn="l">
                        <a:spcBef>
                          <a:spcPts val="0"/>
                        </a:spcBef>
                        <a:spcAft>
                          <a:spcPts val="0"/>
                        </a:spcAft>
                        <a:buNone/>
                      </a:pPr>
                      <a:r>
                        <a:rPr lang="ja-JP" sz="1800"/>
                        <a:t>ユーザテスト、顧客FB提供</a:t>
                      </a:r>
                      <a:endParaRPr/>
                    </a:p>
                  </a:txBody>
                  <a:tcPr marT="45725" marB="45725" marR="91450" marL="91450"/>
                </a:tc>
                <a:tc>
                  <a:txBody>
                    <a:bodyPr/>
                    <a:lstStyle/>
                    <a:p>
                      <a:pPr indent="0" lvl="0" marL="0" marR="0" rtl="0" algn="l">
                        <a:spcBef>
                          <a:spcPts val="0"/>
                        </a:spcBef>
                        <a:spcAft>
                          <a:spcPts val="0"/>
                        </a:spcAft>
                        <a:buNone/>
                      </a:pPr>
                      <a:r>
                        <a:rPr lang="ja-JP" sz="1800"/>
                        <a:t>1回10〜20万円(参加者1人につき5,000円)</a:t>
                      </a:r>
                      <a:endParaRPr sz="1800"/>
                    </a:p>
                  </a:txBody>
                  <a:tcPr marT="45725" marB="45725" marR="91450" marL="91450"/>
                </a:tc>
              </a:tr>
              <a:tr h="331675">
                <a:tc>
                  <a:txBody>
                    <a:bodyPr/>
                    <a:lstStyle/>
                    <a:p>
                      <a:pPr indent="0" lvl="0" marL="0" marR="0" rtl="0" algn="l">
                        <a:spcBef>
                          <a:spcPts val="0"/>
                        </a:spcBef>
                        <a:spcAft>
                          <a:spcPts val="0"/>
                        </a:spcAft>
                        <a:buNone/>
                      </a:pPr>
                      <a:r>
                        <a:rPr lang="ja-JP" sz="1800"/>
                        <a:t>プログラム導入</a:t>
                      </a:r>
                      <a:endParaRPr/>
                    </a:p>
                  </a:txBody>
                  <a:tcPr marT="45725" marB="45725" marR="91450" marL="91450"/>
                </a:tc>
                <a:tc>
                  <a:txBody>
                    <a:bodyPr/>
                    <a:lstStyle/>
                    <a:p>
                      <a:pPr indent="0" lvl="0" marL="0" marR="0" rtl="0" algn="l">
                        <a:spcBef>
                          <a:spcPts val="0"/>
                        </a:spcBef>
                        <a:spcAft>
                          <a:spcPts val="0"/>
                        </a:spcAft>
                        <a:buNone/>
                      </a:pPr>
                      <a:r>
                        <a:rPr lang="ja-JP" sz="1800"/>
                        <a:t>商品プログラムへの導入</a:t>
                      </a:r>
                      <a:endParaRPr/>
                    </a:p>
                  </a:txBody>
                  <a:tcPr marT="45725" marB="45725" marR="91450" marL="91450"/>
                </a:tc>
                <a:tc>
                  <a:txBody>
                    <a:bodyPr/>
                    <a:lstStyle/>
                    <a:p>
                      <a:pPr indent="0" lvl="0" marL="0" marR="0" rtl="0" algn="l">
                        <a:spcBef>
                          <a:spcPts val="0"/>
                        </a:spcBef>
                        <a:spcAft>
                          <a:spcPts val="0"/>
                        </a:spcAft>
                        <a:buNone/>
                      </a:pPr>
                      <a:r>
                        <a:rPr lang="ja-JP" sz="1800"/>
                        <a:t>無料(“宣伝費”として機器・講義を無償提供)</a:t>
                      </a:r>
                      <a:endParaRPr sz="1800"/>
                    </a:p>
                  </a:txBody>
                  <a:tcPr marT="45725" marB="45725" marR="91450" marL="9145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0"/>
          <p:cNvSpPr txBox="1"/>
          <p:nvPr>
            <p:ph type="title"/>
          </p:nvPr>
        </p:nvSpPr>
        <p:spPr>
          <a:xfrm>
            <a:off x="-58117" y="-43904"/>
            <a:ext cx="10177131" cy="4476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E0E3A"/>
              </a:buClr>
              <a:buSzPts val="1200"/>
              <a:buFont typeface="Arial"/>
              <a:buNone/>
            </a:pPr>
            <a:r>
              <a:rPr lang="ja-JP" sz="1200">
                <a:latin typeface="Arial"/>
                <a:ea typeface="Arial"/>
                <a:cs typeface="Arial"/>
                <a:sym typeface="Arial"/>
              </a:rPr>
              <a:t>商品説明</a:t>
            </a:r>
            <a:endParaRPr/>
          </a:p>
        </p:txBody>
      </p:sp>
      <p:sp>
        <p:nvSpPr>
          <p:cNvPr id="547" name="Google Shape;547;p40"/>
          <p:cNvSpPr txBox="1"/>
          <p:nvPr>
            <p:ph idx="2" type="body"/>
          </p:nvPr>
        </p:nvSpPr>
        <p:spPr>
          <a:xfrm>
            <a:off x="711200" y="451968"/>
            <a:ext cx="10972800" cy="52322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400"/>
              </a:spcBef>
              <a:spcAft>
                <a:spcPts val="0"/>
              </a:spcAft>
              <a:buClr>
                <a:srgbClr val="336600"/>
              </a:buClr>
              <a:buSzPts val="2000"/>
              <a:buFont typeface="Arial"/>
              <a:buNone/>
            </a:pPr>
            <a:r>
              <a:rPr lang="ja-JP" sz="2400"/>
              <a:t>1Dayパワー＆ムーブメント合宿以外にもカスタマイズ可能</a:t>
            </a:r>
            <a:endParaRPr/>
          </a:p>
        </p:txBody>
      </p:sp>
      <p:sp>
        <p:nvSpPr>
          <p:cNvPr id="548" name="Google Shape;548;p40"/>
          <p:cNvSpPr txBox="1"/>
          <p:nvPr/>
        </p:nvSpPr>
        <p:spPr>
          <a:xfrm>
            <a:off x="922867" y="1060463"/>
            <a:ext cx="11295157" cy="447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ja-JP" sz="1800" u="none" cap="none" strike="noStrike">
                <a:solidFill>
                  <a:srgbClr val="0E0E3A"/>
                </a:solidFill>
                <a:latin typeface="Arial"/>
                <a:ea typeface="Arial"/>
                <a:cs typeface="Arial"/>
                <a:sym typeface="Arial"/>
              </a:rPr>
              <a:t>チームやアスリートのニーズに合わせてプログラムを変更可能</a:t>
            </a:r>
            <a:endParaRPr/>
          </a:p>
        </p:txBody>
      </p:sp>
      <p:graphicFrame>
        <p:nvGraphicFramePr>
          <p:cNvPr id="549" name="Google Shape;549;p40"/>
          <p:cNvGraphicFramePr/>
          <p:nvPr/>
        </p:nvGraphicFramePr>
        <p:xfrm>
          <a:off x="91944" y="1773056"/>
          <a:ext cx="3000000" cy="3000000"/>
        </p:xfrm>
        <a:graphic>
          <a:graphicData uri="http://schemas.openxmlformats.org/drawingml/2006/table">
            <a:tbl>
              <a:tblPr>
                <a:noFill/>
                <a:tableStyleId>{19C17DD4-D237-4C3E-9B93-DF56EEFBEE23}</a:tableStyleId>
              </a:tblPr>
              <a:tblGrid>
                <a:gridCol w="3000150"/>
                <a:gridCol w="9007975"/>
              </a:tblGrid>
              <a:tr h="617050">
                <a:tc>
                  <a:txBody>
                    <a:bodyPr/>
                    <a:lstStyle/>
                    <a:p>
                      <a:pPr indent="0" lvl="0" marL="0" marR="0" rtl="0" algn="ctr">
                        <a:lnSpc>
                          <a:spcPct val="100000"/>
                        </a:lnSpc>
                        <a:spcBef>
                          <a:spcPts val="0"/>
                        </a:spcBef>
                        <a:spcAft>
                          <a:spcPts val="0"/>
                        </a:spcAft>
                        <a:buClr>
                          <a:srgbClr val="000000"/>
                        </a:buClr>
                        <a:buSzPts val="1600"/>
                        <a:buFont typeface="Arial"/>
                        <a:buNone/>
                      </a:pPr>
                      <a:r>
                        <a:rPr b="0" lang="ja-JP" sz="1600" u="none" cap="none" strike="noStrike">
                          <a:solidFill>
                            <a:schemeClr val="dk1"/>
                          </a:solidFill>
                        </a:rPr>
                        <a:t>プログラム名</a:t>
                      </a:r>
                      <a:endParaRPr/>
                    </a:p>
                  </a:txBody>
                  <a:tcPr marT="45725" marB="45725" marR="91450" marL="91450" anchor="ctr">
                    <a:lnL cap="flat" cmpd="sng" w="9525">
                      <a:solidFill>
                        <a:srgbClr val="DAE5F1"/>
                      </a:solidFill>
                      <a:prstDash val="solid"/>
                      <a:round/>
                      <a:headEnd len="sm" w="sm" type="none"/>
                      <a:tailEnd len="sm" w="sm" type="none"/>
                    </a:lnL>
                    <a:lnR cap="flat" cmpd="sng" w="9525">
                      <a:solidFill>
                        <a:srgbClr val="DAE5F1"/>
                      </a:solidFill>
                      <a:prstDash val="solid"/>
                      <a:round/>
                      <a:headEnd len="sm" w="sm" type="none"/>
                      <a:tailEnd len="sm" w="sm" type="none"/>
                    </a:lnR>
                    <a:lnT cap="flat" cmpd="sng" w="9525">
                      <a:solidFill>
                        <a:srgbClr val="DAE5F1"/>
                      </a:solidFill>
                      <a:prstDash val="solid"/>
                      <a:round/>
                      <a:headEnd len="sm" w="sm" type="none"/>
                      <a:tailEnd len="sm" w="sm" type="none"/>
                    </a:lnT>
                    <a:lnB cap="flat" cmpd="sng" w="9525">
                      <a:solidFill>
                        <a:srgbClr val="DAE5F1"/>
                      </a:solidFill>
                      <a:prstDash val="solid"/>
                      <a:round/>
                      <a:headEnd len="sm" w="sm" type="none"/>
                      <a:tailEnd len="sm" w="sm" type="none"/>
                    </a:lnB>
                    <a:solidFill>
                      <a:srgbClr val="BFBFBF"/>
                    </a:solidFill>
                  </a:tcPr>
                </a:tc>
                <a:tc>
                  <a:txBody>
                    <a:bodyPr/>
                    <a:lstStyle/>
                    <a:p>
                      <a:pPr indent="0" lvl="0" marL="0" marR="0" rtl="0" algn="ctr">
                        <a:lnSpc>
                          <a:spcPct val="100000"/>
                        </a:lnSpc>
                        <a:spcBef>
                          <a:spcPts val="0"/>
                        </a:spcBef>
                        <a:spcAft>
                          <a:spcPts val="0"/>
                        </a:spcAft>
                        <a:buClr>
                          <a:srgbClr val="000000"/>
                        </a:buClr>
                        <a:buSzPts val="1600"/>
                        <a:buFont typeface="Noto Sans Symbols"/>
                        <a:buNone/>
                      </a:pPr>
                      <a:r>
                        <a:rPr b="1" lang="ja-JP" sz="1600" u="none" cap="none" strike="noStrike">
                          <a:solidFill>
                            <a:schemeClr val="dk1"/>
                          </a:solidFill>
                        </a:rPr>
                        <a:t>一日の流れ</a:t>
                      </a:r>
                      <a:endParaRPr b="1" sz="1600" u="none" cap="none" strike="noStrike">
                        <a:solidFill>
                          <a:schemeClr val="dk1"/>
                        </a:solidFill>
                      </a:endParaRPr>
                    </a:p>
                  </a:txBody>
                  <a:tcPr marT="45725" marB="45725" marR="91450" marL="91450" anchor="ctr">
                    <a:lnL cap="flat" cmpd="sng" w="9525">
                      <a:solidFill>
                        <a:srgbClr val="DAE5F1"/>
                      </a:solidFill>
                      <a:prstDash val="solid"/>
                      <a:round/>
                      <a:headEnd len="sm" w="sm" type="none"/>
                      <a:tailEnd len="sm" w="sm" type="none"/>
                    </a:lnL>
                    <a:lnR cap="flat" cmpd="sng" w="9525">
                      <a:solidFill>
                        <a:srgbClr val="DAE5F1"/>
                      </a:solidFill>
                      <a:prstDash val="solid"/>
                      <a:round/>
                      <a:headEnd len="sm" w="sm" type="none"/>
                      <a:tailEnd len="sm" w="sm" type="none"/>
                    </a:lnR>
                    <a:lnT cap="flat" cmpd="sng" w="9525">
                      <a:solidFill>
                        <a:srgbClr val="DAE5F1"/>
                      </a:solidFill>
                      <a:prstDash val="solid"/>
                      <a:round/>
                      <a:headEnd len="sm" w="sm" type="none"/>
                      <a:tailEnd len="sm" w="sm" type="none"/>
                    </a:lnT>
                    <a:lnB cap="flat" cmpd="sng" w="9525">
                      <a:solidFill>
                        <a:srgbClr val="DAE5F1"/>
                      </a:solidFill>
                      <a:prstDash val="solid"/>
                      <a:round/>
                      <a:headEnd len="sm" w="sm" type="none"/>
                      <a:tailEnd len="sm" w="sm" type="none"/>
                    </a:lnB>
                    <a:solidFill>
                      <a:srgbClr val="BFBFBF"/>
                    </a:solidFill>
                  </a:tcPr>
                </a:tc>
              </a:tr>
              <a:tr h="890675">
                <a:tc>
                  <a:txBody>
                    <a:bodyPr/>
                    <a:lstStyle/>
                    <a:p>
                      <a:pPr indent="0" lvl="0" marL="0" marR="0" rtl="0" algn="ctr">
                        <a:lnSpc>
                          <a:spcPct val="100000"/>
                        </a:lnSpc>
                        <a:spcBef>
                          <a:spcPts val="0"/>
                        </a:spcBef>
                        <a:spcAft>
                          <a:spcPts val="0"/>
                        </a:spcAft>
                        <a:buClr>
                          <a:srgbClr val="000000"/>
                        </a:buClr>
                        <a:buSzPts val="1600"/>
                        <a:buFont typeface="Arial"/>
                        <a:buNone/>
                      </a:pPr>
                      <a:r>
                        <a:rPr b="0" lang="ja-JP" sz="1600" u="none" cap="none" strike="noStrike">
                          <a:solidFill>
                            <a:schemeClr val="dk1"/>
                          </a:solidFill>
                        </a:rPr>
                        <a:t>パワー＆ムーブメント1day合宿</a:t>
                      </a:r>
                      <a:endParaRPr/>
                    </a:p>
                  </a:txBody>
                  <a:tcPr marT="45725" marB="45725" marR="91450" marL="91450" anchor="ctr">
                    <a:lnL cap="flat" cmpd="sng" w="9525">
                      <a:solidFill>
                        <a:srgbClr val="DAE5F1"/>
                      </a:solidFill>
                      <a:prstDash val="solid"/>
                      <a:round/>
                      <a:headEnd len="sm" w="sm" type="none"/>
                      <a:tailEnd len="sm" w="sm" type="none"/>
                    </a:lnL>
                    <a:lnR cap="flat" cmpd="sng" w="9525">
                      <a:solidFill>
                        <a:srgbClr val="DAE5F1"/>
                      </a:solidFill>
                      <a:prstDash val="solid"/>
                      <a:round/>
                      <a:headEnd len="sm" w="sm" type="none"/>
                      <a:tailEnd len="sm" w="sm" type="none"/>
                    </a:lnR>
                    <a:lnT cap="flat" cmpd="sng" w="9525">
                      <a:solidFill>
                        <a:srgbClr val="DAE5F1"/>
                      </a:solidFill>
                      <a:prstDash val="solid"/>
                      <a:round/>
                      <a:headEnd len="sm" w="sm" type="none"/>
                      <a:tailEnd len="sm" w="sm" type="none"/>
                    </a:lnT>
                    <a:lnB cap="flat" cmpd="sng" w="9525">
                      <a:solidFill>
                        <a:srgbClr val="DAE5F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Noto Sans Symbols"/>
                        <a:buNone/>
                      </a:pPr>
                      <a:r>
                        <a:rPr b="1" lang="ja-JP" sz="1600" u="none" cap="none" strike="noStrike">
                          <a:solidFill>
                            <a:srgbClr val="0070C0"/>
                          </a:solidFill>
                        </a:rPr>
                        <a:t>（午前）スピード＆アジリティ測定→(昼)プロ仕様食＆メンタル講習→(午後)実践:試合＆データ解析　</a:t>
                      </a:r>
                      <a:endParaRPr b="1" sz="1600" u="none" cap="none" strike="noStrike">
                        <a:solidFill>
                          <a:srgbClr val="0070C0"/>
                        </a:solidFill>
                      </a:endParaRPr>
                    </a:p>
                  </a:txBody>
                  <a:tcPr marT="45725" marB="45725" marR="91450" marL="91450" anchor="ctr">
                    <a:lnL cap="flat" cmpd="sng" w="9525">
                      <a:solidFill>
                        <a:srgbClr val="DAE5F1"/>
                      </a:solidFill>
                      <a:prstDash val="solid"/>
                      <a:round/>
                      <a:headEnd len="sm" w="sm" type="none"/>
                      <a:tailEnd len="sm" w="sm" type="none"/>
                    </a:lnL>
                    <a:lnR cap="flat" cmpd="sng" w="9525">
                      <a:solidFill>
                        <a:srgbClr val="DAE5F1"/>
                      </a:solidFill>
                      <a:prstDash val="solid"/>
                      <a:round/>
                      <a:headEnd len="sm" w="sm" type="none"/>
                      <a:tailEnd len="sm" w="sm" type="none"/>
                    </a:lnR>
                    <a:lnT cap="flat" cmpd="sng" w="9525">
                      <a:solidFill>
                        <a:srgbClr val="DAE5F1"/>
                      </a:solidFill>
                      <a:prstDash val="solid"/>
                      <a:round/>
                      <a:headEnd len="sm" w="sm" type="none"/>
                      <a:tailEnd len="sm" w="sm" type="none"/>
                    </a:lnT>
                    <a:lnB cap="flat" cmpd="sng" w="9525">
                      <a:solidFill>
                        <a:srgbClr val="DAE5F1"/>
                      </a:solidFill>
                      <a:prstDash val="solid"/>
                      <a:round/>
                      <a:headEnd len="sm" w="sm" type="none"/>
                      <a:tailEnd len="sm" w="sm" type="none"/>
                    </a:lnB>
                    <a:solidFill>
                      <a:srgbClr val="FFFFFF"/>
                    </a:solidFill>
                  </a:tcPr>
                </a:tc>
              </a:tr>
              <a:tr h="817225">
                <a:tc>
                  <a:txBody>
                    <a:bodyPr/>
                    <a:lstStyle/>
                    <a:p>
                      <a:pPr indent="0" lvl="0" marL="0" marR="0" rtl="0" algn="ctr">
                        <a:lnSpc>
                          <a:spcPct val="100000"/>
                        </a:lnSpc>
                        <a:spcBef>
                          <a:spcPts val="0"/>
                        </a:spcBef>
                        <a:spcAft>
                          <a:spcPts val="0"/>
                        </a:spcAft>
                        <a:buClr>
                          <a:srgbClr val="000000"/>
                        </a:buClr>
                        <a:buSzPts val="1600"/>
                        <a:buFont typeface="Arial"/>
                        <a:buNone/>
                      </a:pPr>
                      <a:r>
                        <a:rPr b="0" lang="ja-JP" sz="1600" u="none" cap="none" strike="noStrike">
                          <a:solidFill>
                            <a:schemeClr val="dk1"/>
                          </a:solidFill>
                        </a:rPr>
                        <a:t>モビリティ クリニック1Day</a:t>
                      </a:r>
                      <a:endParaRPr b="0" sz="1600" u="none" cap="none" strike="noStrike">
                        <a:solidFill>
                          <a:schemeClr val="dk1"/>
                        </a:solidFill>
                      </a:endParaRPr>
                    </a:p>
                  </a:txBody>
                  <a:tcPr marT="45725" marB="45725" marR="91450" marL="91450" anchor="ctr">
                    <a:lnL cap="flat" cmpd="sng" w="9525">
                      <a:solidFill>
                        <a:srgbClr val="DAE5F1"/>
                      </a:solidFill>
                      <a:prstDash val="solid"/>
                      <a:round/>
                      <a:headEnd len="sm" w="sm" type="none"/>
                      <a:tailEnd len="sm" w="sm" type="none"/>
                    </a:lnL>
                    <a:lnR cap="flat" cmpd="sng" w="9525">
                      <a:solidFill>
                        <a:srgbClr val="DAE5F1"/>
                      </a:solidFill>
                      <a:prstDash val="solid"/>
                      <a:round/>
                      <a:headEnd len="sm" w="sm" type="none"/>
                      <a:tailEnd len="sm" w="sm" type="none"/>
                    </a:lnR>
                    <a:lnT cap="flat" cmpd="sng" w="9525">
                      <a:solidFill>
                        <a:srgbClr val="DAE5F1"/>
                      </a:solidFill>
                      <a:prstDash val="solid"/>
                      <a:round/>
                      <a:headEnd len="sm" w="sm" type="none"/>
                      <a:tailEnd len="sm" w="sm" type="none"/>
                    </a:lnT>
                    <a:lnB cap="flat" cmpd="sng" w="9525">
                      <a:solidFill>
                        <a:srgbClr val="DAE5F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Noto Sans Symbols"/>
                        <a:buNone/>
                      </a:pPr>
                      <a:r>
                        <a:rPr b="1" lang="ja-JP" sz="1600" u="none" cap="none" strike="noStrike">
                          <a:solidFill>
                            <a:srgbClr val="0070C0"/>
                          </a:solidFill>
                        </a:rPr>
                        <a:t>（午前）柔軟性＆安定性測定→(昼)集中力食＆ヨガ講習→(午後)実践：測定結果を元にヨガ・動作指導)</a:t>
                      </a:r>
                      <a:endParaRPr/>
                    </a:p>
                  </a:txBody>
                  <a:tcPr marT="45725" marB="45725" marR="91450" marL="91450" anchor="ctr">
                    <a:lnL cap="flat" cmpd="sng" w="9525">
                      <a:solidFill>
                        <a:srgbClr val="DAE5F1"/>
                      </a:solidFill>
                      <a:prstDash val="solid"/>
                      <a:round/>
                      <a:headEnd len="sm" w="sm" type="none"/>
                      <a:tailEnd len="sm" w="sm" type="none"/>
                    </a:lnL>
                    <a:lnR cap="flat" cmpd="sng" w="9525">
                      <a:solidFill>
                        <a:srgbClr val="DAE5F1"/>
                      </a:solidFill>
                      <a:prstDash val="solid"/>
                      <a:round/>
                      <a:headEnd len="sm" w="sm" type="none"/>
                      <a:tailEnd len="sm" w="sm" type="none"/>
                    </a:lnR>
                    <a:lnT cap="flat" cmpd="sng" w="9525">
                      <a:solidFill>
                        <a:srgbClr val="DAE5F1"/>
                      </a:solidFill>
                      <a:prstDash val="solid"/>
                      <a:round/>
                      <a:headEnd len="sm" w="sm" type="none"/>
                      <a:tailEnd len="sm" w="sm" type="none"/>
                    </a:lnT>
                    <a:lnB cap="flat" cmpd="sng" w="9525">
                      <a:solidFill>
                        <a:srgbClr val="DAE5F1"/>
                      </a:solidFill>
                      <a:prstDash val="solid"/>
                      <a:round/>
                      <a:headEnd len="sm" w="sm" type="none"/>
                      <a:tailEnd len="sm" w="sm" type="none"/>
                    </a:lnB>
                    <a:solidFill>
                      <a:srgbClr val="FFFFFF"/>
                    </a:solidFill>
                  </a:tcPr>
                </a:tc>
              </a:tr>
              <a:tr h="890675">
                <a:tc>
                  <a:txBody>
                    <a:bodyPr/>
                    <a:lstStyle/>
                    <a:p>
                      <a:pPr indent="0" lvl="0" marL="0" marR="0" rtl="0" algn="ctr">
                        <a:lnSpc>
                          <a:spcPct val="100000"/>
                        </a:lnSpc>
                        <a:spcBef>
                          <a:spcPts val="0"/>
                        </a:spcBef>
                        <a:spcAft>
                          <a:spcPts val="0"/>
                        </a:spcAft>
                        <a:buClr>
                          <a:srgbClr val="000000"/>
                        </a:buClr>
                        <a:buSzPts val="1600"/>
                        <a:buFont typeface="Arial"/>
                        <a:buNone/>
                      </a:pPr>
                      <a:r>
                        <a:rPr b="0" lang="ja-JP" sz="1600" u="none" cap="none" strike="noStrike">
                          <a:solidFill>
                            <a:schemeClr val="dk1"/>
                          </a:solidFill>
                        </a:rPr>
                        <a:t>疲労管理・ケガ予防</a:t>
                      </a:r>
                      <a:endParaRPr b="0" sz="1600" u="none" cap="none" strike="noStrike">
                        <a:solidFill>
                          <a:schemeClr val="dk1"/>
                        </a:solidFill>
                      </a:endParaRPr>
                    </a:p>
                    <a:p>
                      <a:pPr indent="0" lvl="0" marL="0" marR="0" rtl="0" algn="ctr">
                        <a:lnSpc>
                          <a:spcPct val="100000"/>
                        </a:lnSpc>
                        <a:spcBef>
                          <a:spcPts val="0"/>
                        </a:spcBef>
                        <a:spcAft>
                          <a:spcPts val="0"/>
                        </a:spcAft>
                        <a:buClr>
                          <a:srgbClr val="000000"/>
                        </a:buClr>
                        <a:buSzPts val="1600"/>
                        <a:buFont typeface="Arial"/>
                        <a:buNone/>
                      </a:pPr>
                      <a:r>
                        <a:rPr b="0" lang="ja-JP" sz="1600" u="none" cap="none" strike="noStrike">
                          <a:solidFill>
                            <a:schemeClr val="dk1"/>
                          </a:solidFill>
                        </a:rPr>
                        <a:t>スリープ＆リカバリー 1Day</a:t>
                      </a:r>
                      <a:endParaRPr b="0" sz="1600" u="none" cap="none" strike="noStrike">
                        <a:solidFill>
                          <a:schemeClr val="dk1"/>
                        </a:solidFill>
                      </a:endParaRPr>
                    </a:p>
                  </a:txBody>
                  <a:tcPr marT="45725" marB="45725" marR="91450" marL="91450" anchor="ctr">
                    <a:lnL cap="flat" cmpd="sng" w="9525">
                      <a:solidFill>
                        <a:srgbClr val="DAE5F1"/>
                      </a:solidFill>
                      <a:prstDash val="solid"/>
                      <a:round/>
                      <a:headEnd len="sm" w="sm" type="none"/>
                      <a:tailEnd len="sm" w="sm" type="none"/>
                    </a:lnL>
                    <a:lnR cap="flat" cmpd="sng" w="9525">
                      <a:solidFill>
                        <a:srgbClr val="DAE5F1"/>
                      </a:solidFill>
                      <a:prstDash val="solid"/>
                      <a:round/>
                      <a:headEnd len="sm" w="sm" type="none"/>
                      <a:tailEnd len="sm" w="sm" type="none"/>
                    </a:lnR>
                    <a:lnT cap="flat" cmpd="sng" w="9525">
                      <a:solidFill>
                        <a:srgbClr val="DAE5F1"/>
                      </a:solidFill>
                      <a:prstDash val="solid"/>
                      <a:round/>
                      <a:headEnd len="sm" w="sm" type="none"/>
                      <a:tailEnd len="sm" w="sm" type="none"/>
                    </a:lnT>
                    <a:lnB cap="flat" cmpd="sng" w="9525">
                      <a:solidFill>
                        <a:srgbClr val="DAE5F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Noto Sans Symbols"/>
                        <a:buNone/>
                      </a:pPr>
                      <a:r>
                        <a:rPr b="1" lang="ja-JP" sz="1600" u="none" cap="none" strike="noStrike">
                          <a:solidFill>
                            <a:srgbClr val="0070C0"/>
                          </a:solidFill>
                        </a:rPr>
                        <a:t>（午前）睡眠スコア＆疲労度測定→(昼)疲労回復食＆睡眠指導→(午後)実践：回復、呼吸法・ストレッチ）</a:t>
                      </a:r>
                      <a:endParaRPr b="1" sz="1600" u="none" cap="none" strike="noStrike">
                        <a:solidFill>
                          <a:srgbClr val="0070C0"/>
                        </a:solidFill>
                      </a:endParaRPr>
                    </a:p>
                  </a:txBody>
                  <a:tcPr marT="45725" marB="45725" marR="91450" marL="91450" anchor="ctr">
                    <a:lnL cap="flat" cmpd="sng" w="9525">
                      <a:solidFill>
                        <a:srgbClr val="DAE5F1"/>
                      </a:solidFill>
                      <a:prstDash val="solid"/>
                      <a:round/>
                      <a:headEnd len="sm" w="sm" type="none"/>
                      <a:tailEnd len="sm" w="sm" type="none"/>
                    </a:lnL>
                    <a:lnR cap="flat" cmpd="sng" w="9525">
                      <a:solidFill>
                        <a:srgbClr val="DAE5F1"/>
                      </a:solidFill>
                      <a:prstDash val="solid"/>
                      <a:round/>
                      <a:headEnd len="sm" w="sm" type="none"/>
                      <a:tailEnd len="sm" w="sm" type="none"/>
                    </a:lnR>
                    <a:lnT cap="flat" cmpd="sng" w="9525">
                      <a:solidFill>
                        <a:srgbClr val="DAE5F1"/>
                      </a:solidFill>
                      <a:prstDash val="solid"/>
                      <a:round/>
                      <a:headEnd len="sm" w="sm" type="none"/>
                      <a:tailEnd len="sm" w="sm" type="none"/>
                    </a:lnT>
                    <a:lnB cap="flat" cmpd="sng" w="9525">
                      <a:solidFill>
                        <a:srgbClr val="DAE5F1"/>
                      </a:solidFill>
                      <a:prstDash val="solid"/>
                      <a:round/>
                      <a:headEnd len="sm" w="sm" type="none"/>
                      <a:tailEnd len="sm" w="sm" type="none"/>
                    </a:lnB>
                    <a:solidFill>
                      <a:srgbClr val="FFFFFF"/>
                    </a:solidFill>
                  </a:tcPr>
                </a:tc>
              </a:tr>
              <a:tr h="890675">
                <a:tc>
                  <a:txBody>
                    <a:bodyPr/>
                    <a:lstStyle/>
                    <a:p>
                      <a:pPr indent="0" lvl="0" marL="0" marR="0" rtl="0" algn="ctr">
                        <a:lnSpc>
                          <a:spcPct val="100000"/>
                        </a:lnSpc>
                        <a:spcBef>
                          <a:spcPts val="0"/>
                        </a:spcBef>
                        <a:spcAft>
                          <a:spcPts val="0"/>
                        </a:spcAft>
                        <a:buClr>
                          <a:srgbClr val="000000"/>
                        </a:buClr>
                        <a:buSzPts val="1600"/>
                        <a:buFont typeface="Arial"/>
                        <a:buNone/>
                      </a:pPr>
                      <a:r>
                        <a:rPr b="0" lang="ja-JP" sz="1600" u="none" cap="none" strike="noStrike">
                          <a:solidFill>
                            <a:schemeClr val="dk1"/>
                          </a:solidFill>
                        </a:rPr>
                        <a:t>栄養・体組成ドック</a:t>
                      </a:r>
                      <a:endParaRPr b="0" sz="1600" u="none" cap="none" strike="noStrike">
                        <a:solidFill>
                          <a:schemeClr val="dk1"/>
                        </a:solidFill>
                      </a:endParaRPr>
                    </a:p>
                    <a:p>
                      <a:pPr indent="0" lvl="0" marL="0" marR="0" rtl="0" algn="ctr">
                        <a:lnSpc>
                          <a:spcPct val="100000"/>
                        </a:lnSpc>
                        <a:spcBef>
                          <a:spcPts val="0"/>
                        </a:spcBef>
                        <a:spcAft>
                          <a:spcPts val="0"/>
                        </a:spcAft>
                        <a:buClr>
                          <a:srgbClr val="000000"/>
                        </a:buClr>
                        <a:buSzPts val="1600"/>
                        <a:buFont typeface="Arial"/>
                        <a:buNone/>
                      </a:pPr>
                      <a:r>
                        <a:rPr b="0" lang="ja-JP" sz="1600" u="none" cap="none" strike="noStrike">
                          <a:solidFill>
                            <a:schemeClr val="dk1"/>
                          </a:solidFill>
                        </a:rPr>
                        <a:t>健康増進　1day</a:t>
                      </a:r>
                      <a:endParaRPr b="0" sz="1600" u="none" cap="none" strike="noStrike">
                        <a:solidFill>
                          <a:schemeClr val="dk1"/>
                        </a:solidFill>
                      </a:endParaRPr>
                    </a:p>
                  </a:txBody>
                  <a:tcPr marT="45725" marB="45725" marR="91450" marL="91450" anchor="ctr">
                    <a:lnL cap="flat" cmpd="sng" w="9525">
                      <a:solidFill>
                        <a:srgbClr val="DAE5F1"/>
                      </a:solidFill>
                      <a:prstDash val="solid"/>
                      <a:round/>
                      <a:headEnd len="sm" w="sm" type="none"/>
                      <a:tailEnd len="sm" w="sm" type="none"/>
                    </a:lnL>
                    <a:lnR cap="flat" cmpd="sng" w="9525">
                      <a:solidFill>
                        <a:srgbClr val="DAE5F1"/>
                      </a:solidFill>
                      <a:prstDash val="solid"/>
                      <a:round/>
                      <a:headEnd len="sm" w="sm" type="none"/>
                      <a:tailEnd len="sm" w="sm" type="none"/>
                    </a:lnR>
                    <a:lnT cap="flat" cmpd="sng" w="9525">
                      <a:solidFill>
                        <a:srgbClr val="DAE5F1"/>
                      </a:solidFill>
                      <a:prstDash val="solid"/>
                      <a:round/>
                      <a:headEnd len="sm" w="sm" type="none"/>
                      <a:tailEnd len="sm" w="sm" type="none"/>
                    </a:lnT>
                    <a:lnB cap="flat" cmpd="sng" w="9525">
                      <a:solidFill>
                        <a:srgbClr val="DAE5F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Noto Sans Symbols"/>
                        <a:buNone/>
                      </a:pPr>
                      <a:r>
                        <a:rPr b="1" lang="ja-JP" sz="1600" u="none" cap="none" strike="noStrike">
                          <a:solidFill>
                            <a:srgbClr val="0070C0"/>
                          </a:solidFill>
                        </a:rPr>
                        <a:t>(午前）体組成・発汗テスト測定→(昼)健康食＆栄養指導→(午後)実践：1週間分の食事テンプレと個別栄養処方箋＋次回測定計画策定</a:t>
                      </a:r>
                      <a:endParaRPr b="1" sz="1600" u="none" cap="none" strike="noStrike">
                        <a:solidFill>
                          <a:srgbClr val="0070C0"/>
                        </a:solidFill>
                      </a:endParaRPr>
                    </a:p>
                  </a:txBody>
                  <a:tcPr marT="45725" marB="45725" marR="91450" marL="91450" anchor="ctr">
                    <a:lnL cap="flat" cmpd="sng" w="9525">
                      <a:solidFill>
                        <a:srgbClr val="DAE5F1"/>
                      </a:solidFill>
                      <a:prstDash val="solid"/>
                      <a:round/>
                      <a:headEnd len="sm" w="sm" type="none"/>
                      <a:tailEnd len="sm" w="sm" type="none"/>
                    </a:lnL>
                    <a:lnR cap="flat" cmpd="sng" w="9525">
                      <a:solidFill>
                        <a:srgbClr val="DAE5F1"/>
                      </a:solidFill>
                      <a:prstDash val="solid"/>
                      <a:round/>
                      <a:headEnd len="sm" w="sm" type="none"/>
                      <a:tailEnd len="sm" w="sm" type="none"/>
                    </a:lnR>
                    <a:lnT cap="flat" cmpd="sng" w="9525">
                      <a:solidFill>
                        <a:srgbClr val="DAE5F1"/>
                      </a:solidFill>
                      <a:prstDash val="solid"/>
                      <a:round/>
                      <a:headEnd len="sm" w="sm" type="none"/>
                      <a:tailEnd len="sm" w="sm" type="none"/>
                    </a:lnT>
                    <a:lnB cap="flat" cmpd="sng" w="9525">
                      <a:solidFill>
                        <a:srgbClr val="DAE5F1"/>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431375" y="358784"/>
            <a:ext cx="10177131" cy="447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213" name="Google Shape;213;p23"/>
          <p:cNvSpPr txBox="1"/>
          <p:nvPr>
            <p:ph idx="1" type="body"/>
          </p:nvPr>
        </p:nvSpPr>
        <p:spPr>
          <a:xfrm>
            <a:off x="609600" y="2060848"/>
            <a:ext cx="10972800" cy="4065316"/>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400"/>
              </a:spcBef>
              <a:spcAft>
                <a:spcPts val="0"/>
              </a:spcAft>
              <a:buClr>
                <a:srgbClr val="0E0E3A"/>
              </a:buClr>
              <a:buSzPts val="2000"/>
              <a:buFont typeface="Arial"/>
              <a:buNone/>
            </a:pPr>
            <a:r>
              <a:t/>
            </a:r>
            <a:endParaRPr/>
          </a:p>
        </p:txBody>
      </p:sp>
      <p:sp>
        <p:nvSpPr>
          <p:cNvPr id="214" name="Google Shape;214;p23"/>
          <p:cNvSpPr txBox="1"/>
          <p:nvPr>
            <p:ph idx="2" type="body"/>
          </p:nvPr>
        </p:nvSpPr>
        <p:spPr>
          <a:xfrm>
            <a:off x="609600" y="1052737"/>
            <a:ext cx="10972800" cy="792088"/>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400"/>
              </a:spcBef>
              <a:spcAft>
                <a:spcPts val="0"/>
              </a:spcAft>
              <a:buClr>
                <a:srgbClr val="336600"/>
              </a:buClr>
              <a:buSzPts val="2000"/>
              <a:buFont typeface="Arial"/>
              <a:buNone/>
            </a:pPr>
            <a:r>
              <a:t/>
            </a:r>
            <a:endParaRPr/>
          </a:p>
        </p:txBody>
      </p:sp>
      <p:pic>
        <p:nvPicPr>
          <p:cNvPr id="215" name="Google Shape;215;p23"/>
          <p:cNvPicPr preferRelativeResize="0"/>
          <p:nvPr/>
        </p:nvPicPr>
        <p:blipFill rotWithShape="1">
          <a:blip r:embed="rId3">
            <a:alphaModFix/>
          </a:blip>
          <a:srcRect b="0" l="0" r="0" t="0"/>
          <a:stretch/>
        </p:blipFill>
        <p:spPr>
          <a:xfrm>
            <a:off x="0" y="161403"/>
            <a:ext cx="12192000" cy="653519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1"/>
          <p:cNvSpPr txBox="1"/>
          <p:nvPr>
            <p:ph type="title"/>
          </p:nvPr>
        </p:nvSpPr>
        <p:spPr>
          <a:xfrm>
            <a:off x="0" y="0"/>
            <a:ext cx="10177131" cy="447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ja-JP" sz="2000">
                <a:latin typeface="Arial"/>
                <a:ea typeface="Arial"/>
                <a:cs typeface="Arial"/>
                <a:sym typeface="Arial"/>
              </a:rPr>
              <a:t>ロードマップ</a:t>
            </a:r>
            <a:endParaRPr/>
          </a:p>
        </p:txBody>
      </p:sp>
      <p:sp>
        <p:nvSpPr>
          <p:cNvPr id="555" name="Google Shape;555;p41"/>
          <p:cNvSpPr txBox="1"/>
          <p:nvPr/>
        </p:nvSpPr>
        <p:spPr>
          <a:xfrm>
            <a:off x="2430475" y="495225"/>
            <a:ext cx="7549286" cy="41971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b="1" i="0" lang="ja-JP" sz="2200" u="none" cap="none" strike="noStrike">
                <a:solidFill>
                  <a:srgbClr val="1F2937"/>
                </a:solidFill>
                <a:latin typeface="Arial"/>
                <a:ea typeface="Arial"/>
                <a:cs typeface="Arial"/>
                <a:sym typeface="Arial"/>
              </a:rPr>
              <a:t>Setagaya Sports Valley 事業展開ロードマップ</a:t>
            </a:r>
            <a:endParaRPr b="0" i="0" sz="2200" u="none" cap="none" strike="noStrike">
              <a:solidFill>
                <a:srgbClr val="000000"/>
              </a:solidFill>
              <a:latin typeface="Arial"/>
              <a:ea typeface="Arial"/>
              <a:cs typeface="Arial"/>
              <a:sym typeface="Arial"/>
            </a:endParaRPr>
          </a:p>
        </p:txBody>
      </p:sp>
      <p:sp>
        <p:nvSpPr>
          <p:cNvPr id="556" name="Google Shape;556;p41"/>
          <p:cNvSpPr txBox="1"/>
          <p:nvPr/>
        </p:nvSpPr>
        <p:spPr>
          <a:xfrm>
            <a:off x="1840382" y="1053923"/>
            <a:ext cx="8511235" cy="24780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00"/>
              <a:buFont typeface="Arial"/>
              <a:buNone/>
            </a:pPr>
            <a:r>
              <a:rPr b="0" i="0" lang="ja-JP" sz="1300" u="none" cap="none" strike="noStrike">
                <a:solidFill>
                  <a:srgbClr val="4B5563"/>
                </a:solidFill>
                <a:latin typeface="Arial"/>
                <a:ea typeface="Arial"/>
                <a:cs typeface="Arial"/>
                <a:sym typeface="Arial"/>
              </a:rPr>
              <a:t>スポーツ・健康・医療を統合するデータを基盤とした、インキュベーション・フィールドの構築</a:t>
            </a:r>
            <a:endParaRPr b="0" i="0" sz="1300" u="none" cap="none" strike="noStrike">
              <a:solidFill>
                <a:srgbClr val="000000"/>
              </a:solidFill>
              <a:latin typeface="Arial"/>
              <a:ea typeface="Arial"/>
              <a:cs typeface="Arial"/>
              <a:sym typeface="Arial"/>
            </a:endParaRPr>
          </a:p>
        </p:txBody>
      </p:sp>
      <p:sp>
        <p:nvSpPr>
          <p:cNvPr id="557" name="Google Shape;557;p41"/>
          <p:cNvSpPr/>
          <p:nvPr/>
        </p:nvSpPr>
        <p:spPr>
          <a:xfrm>
            <a:off x="1238098" y="2048964"/>
            <a:ext cx="3047695" cy="3372781"/>
          </a:xfrm>
          <a:prstGeom prst="roundRect">
            <a:avLst>
              <a:gd fmla="val 1125" name="adj"/>
            </a:avLst>
          </a:prstGeom>
          <a:solidFill>
            <a:srgbClr val="FFFFFF"/>
          </a:solidFill>
          <a:ln>
            <a:noFill/>
          </a:ln>
          <a:effectLst>
            <a:outerShdw blurRad="190500" rotWithShape="0" algn="bl" dir="5400000" dist="38100">
              <a:srgbClr val="000000">
                <a:alpha val="980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1"/>
          <p:cNvSpPr txBox="1"/>
          <p:nvPr/>
        </p:nvSpPr>
        <p:spPr>
          <a:xfrm>
            <a:off x="2436876" y="1893516"/>
            <a:ext cx="786384" cy="24780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00"/>
              <a:buFont typeface="Arial"/>
              <a:buNone/>
            </a:pPr>
            <a:r>
              <a:rPr b="1" i="0" lang="ja-JP" sz="1300" u="none" cap="none" strike="noStrike">
                <a:solidFill>
                  <a:srgbClr val="FFFFFF"/>
                </a:solidFill>
                <a:latin typeface="Arial"/>
                <a:ea typeface="Arial"/>
                <a:cs typeface="Arial"/>
                <a:sym typeface="Arial"/>
              </a:rPr>
              <a:t>Phase 1</a:t>
            </a:r>
            <a:endParaRPr b="0" i="0" sz="1300" u="none" cap="none" strike="noStrike">
              <a:solidFill>
                <a:srgbClr val="000000"/>
              </a:solidFill>
              <a:latin typeface="Arial"/>
              <a:ea typeface="Arial"/>
              <a:cs typeface="Arial"/>
              <a:sym typeface="Arial"/>
            </a:endParaRPr>
          </a:p>
        </p:txBody>
      </p:sp>
      <p:sp>
        <p:nvSpPr>
          <p:cNvPr id="559" name="Google Shape;559;p41"/>
          <p:cNvSpPr txBox="1"/>
          <p:nvPr/>
        </p:nvSpPr>
        <p:spPr>
          <a:xfrm>
            <a:off x="1643403" y="2250132"/>
            <a:ext cx="2237084" cy="228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E40AF"/>
                </a:solidFill>
                <a:latin typeface="Arial"/>
                <a:ea typeface="Arial"/>
                <a:cs typeface="Arial"/>
                <a:sym typeface="Arial"/>
              </a:rPr>
              <a:t>常設ラボ化とデータ収集</a:t>
            </a:r>
            <a:endParaRPr b="0" i="0" sz="1400" u="none" cap="none" strike="noStrike">
              <a:solidFill>
                <a:srgbClr val="000000"/>
              </a:solidFill>
              <a:latin typeface="Arial"/>
              <a:ea typeface="Arial"/>
              <a:cs typeface="Arial"/>
              <a:sym typeface="Arial"/>
            </a:endParaRPr>
          </a:p>
        </p:txBody>
      </p:sp>
      <p:sp>
        <p:nvSpPr>
          <p:cNvPr id="560" name="Google Shape;560;p41"/>
          <p:cNvSpPr txBox="1"/>
          <p:nvPr/>
        </p:nvSpPr>
        <p:spPr>
          <a:xfrm>
            <a:off x="1370998" y="2679900"/>
            <a:ext cx="2815594" cy="244628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rgbClr val="000000"/>
                </a:solidFill>
                <a:latin typeface="Arial"/>
                <a:ea typeface="Arial"/>
                <a:cs typeface="Arial"/>
                <a:sym typeface="Arial"/>
              </a:rPr>
              <a:t>【アクション】</a:t>
            </a:r>
            <a:endParaRPr/>
          </a:p>
          <a:p>
            <a:pPr indent="-171450" lvl="0" marL="171450" marR="0" rtl="0" algn="l">
              <a:lnSpc>
                <a:spcPct val="100000"/>
              </a:lnSpc>
              <a:spcBef>
                <a:spcPts val="600"/>
              </a:spcBef>
              <a:spcAft>
                <a:spcPts val="0"/>
              </a:spcAft>
              <a:buClr>
                <a:srgbClr val="000000"/>
              </a:buClr>
              <a:buSzPts val="1100"/>
              <a:buFont typeface="Arial"/>
              <a:buChar char="•"/>
            </a:pPr>
            <a:r>
              <a:rPr b="0" i="0" lang="ja-JP" sz="1100" u="none" cap="none" strike="noStrike">
                <a:solidFill>
                  <a:srgbClr val="000000"/>
                </a:solidFill>
                <a:latin typeface="Arial"/>
                <a:ea typeface="Arial"/>
                <a:cs typeface="Arial"/>
                <a:sym typeface="Arial"/>
              </a:rPr>
              <a:t>Qs-Gardenを常設の実証フィールドとして確立</a:t>
            </a:r>
            <a:endParaRPr b="0" i="0" sz="11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100"/>
              <a:buFont typeface="Arial"/>
              <a:buChar char="•"/>
            </a:pPr>
            <a:r>
              <a:rPr b="0" i="0" lang="ja-JP" sz="1100" u="none" cap="none" strike="noStrike">
                <a:solidFill>
                  <a:srgbClr val="000000"/>
                </a:solidFill>
                <a:latin typeface="Arial"/>
                <a:ea typeface="Arial"/>
                <a:cs typeface="Arial"/>
                <a:sym typeface="Arial"/>
              </a:rPr>
              <a:t>テック企業の機器を活用し、利用者のデータを徹底的に収集</a:t>
            </a:r>
            <a:endParaRPr b="0" i="0" sz="11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100"/>
              <a:buFont typeface="Arial"/>
              <a:buChar char="•"/>
            </a:pPr>
            <a:r>
              <a:rPr b="0" i="0" lang="ja-JP" sz="1100" u="none" cap="none" strike="noStrike">
                <a:solidFill>
                  <a:srgbClr val="000000"/>
                </a:solidFill>
                <a:latin typeface="Arial"/>
                <a:ea typeface="Arial"/>
                <a:cs typeface="Arial"/>
                <a:sym typeface="Arial"/>
              </a:rPr>
              <a:t>利用者のデータ分析と改善を繰り返しValley OSの基礎を構築</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100"/>
              <a:buFont typeface="Arial"/>
              <a:buNone/>
            </a:pPr>
            <a:r>
              <a:rPr b="0" i="0" lang="ja-JP" sz="1100" u="none" cap="none" strike="noStrike">
                <a:solidFill>
                  <a:srgbClr val="000000"/>
                </a:solidFill>
                <a:latin typeface="Arial"/>
                <a:ea typeface="Arial"/>
                <a:cs typeface="Arial"/>
                <a:sym typeface="Arial"/>
              </a:rPr>
              <a:t>【価値】</a:t>
            </a:r>
            <a:endParaRPr b="0" i="0" sz="11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100"/>
              <a:buFont typeface="Arial"/>
              <a:buChar char="•"/>
            </a:pPr>
            <a:r>
              <a:rPr b="0" i="0" lang="ja-JP" sz="1100" u="none" cap="none" strike="noStrike">
                <a:solidFill>
                  <a:srgbClr val="000000"/>
                </a:solidFill>
                <a:latin typeface="Arial"/>
                <a:ea typeface="Arial"/>
                <a:cs typeface="Arial"/>
                <a:sym typeface="Arial"/>
              </a:rPr>
              <a:t>企業：「実証フィールド」と「エビデンス」の確保</a:t>
            </a:r>
            <a:endParaRPr b="0" i="0" sz="11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100"/>
              <a:buFont typeface="Arial"/>
              <a:buChar char="•"/>
            </a:pPr>
            <a:r>
              <a:rPr b="0" i="0" lang="ja-JP" sz="1100" u="none" cap="none" strike="noStrike">
                <a:solidFill>
                  <a:srgbClr val="000000"/>
                </a:solidFill>
                <a:latin typeface="Arial"/>
                <a:ea typeface="Arial"/>
                <a:cs typeface="Arial"/>
                <a:sym typeface="Arial"/>
              </a:rPr>
              <a:t>利用者：パワー×ムーブメントをデータドリブンに成長させられる</a:t>
            </a:r>
            <a:endParaRPr b="0" i="0" sz="1100" u="none" cap="none" strike="noStrike">
              <a:solidFill>
                <a:srgbClr val="000000"/>
              </a:solidFill>
              <a:latin typeface="Arial"/>
              <a:ea typeface="Arial"/>
              <a:cs typeface="Arial"/>
              <a:sym typeface="Arial"/>
            </a:endParaRPr>
          </a:p>
          <a:p>
            <a:pPr indent="-101600" lvl="0" marL="171450" marR="0" rtl="0" algn="l">
              <a:lnSpc>
                <a:spcPct val="100000"/>
              </a:lnSpc>
              <a:spcBef>
                <a:spcPts val="60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1" name="Google Shape;561;p41"/>
          <p:cNvSpPr/>
          <p:nvPr/>
        </p:nvSpPr>
        <p:spPr>
          <a:xfrm>
            <a:off x="4572000" y="2048964"/>
            <a:ext cx="3047695" cy="3372781"/>
          </a:xfrm>
          <a:prstGeom prst="roundRect">
            <a:avLst>
              <a:gd fmla="val 1125" name="adj"/>
            </a:avLst>
          </a:prstGeom>
          <a:solidFill>
            <a:srgbClr val="FFFFFF"/>
          </a:solidFill>
          <a:ln>
            <a:noFill/>
          </a:ln>
          <a:effectLst>
            <a:outerShdw blurRad="190500" rotWithShape="0" algn="bl" dir="5400000" dist="38100">
              <a:srgbClr val="000000">
                <a:alpha val="9803"/>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1"/>
          <p:cNvSpPr txBox="1"/>
          <p:nvPr/>
        </p:nvSpPr>
        <p:spPr>
          <a:xfrm>
            <a:off x="5770778" y="1893516"/>
            <a:ext cx="786384" cy="24780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00"/>
              <a:buFont typeface="Arial"/>
              <a:buNone/>
            </a:pPr>
            <a:r>
              <a:rPr b="1" i="0" lang="ja-JP" sz="1300" u="none" cap="none" strike="noStrike">
                <a:solidFill>
                  <a:srgbClr val="FFFFFF"/>
                </a:solidFill>
                <a:latin typeface="Arial"/>
                <a:ea typeface="Arial"/>
                <a:cs typeface="Arial"/>
                <a:sym typeface="Arial"/>
              </a:rPr>
              <a:t>Phase 2</a:t>
            </a:r>
            <a:endParaRPr b="0" i="0" sz="1300" u="none" cap="none" strike="noStrike">
              <a:solidFill>
                <a:srgbClr val="000000"/>
              </a:solidFill>
              <a:latin typeface="Arial"/>
              <a:ea typeface="Arial"/>
              <a:cs typeface="Arial"/>
              <a:sym typeface="Arial"/>
            </a:endParaRPr>
          </a:p>
        </p:txBody>
      </p:sp>
      <p:sp>
        <p:nvSpPr>
          <p:cNvPr id="563" name="Google Shape;563;p41"/>
          <p:cNvSpPr txBox="1"/>
          <p:nvPr/>
        </p:nvSpPr>
        <p:spPr>
          <a:xfrm>
            <a:off x="4793817" y="2250132"/>
            <a:ext cx="2604061" cy="228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E40AF"/>
                </a:solidFill>
                <a:latin typeface="Arial"/>
                <a:ea typeface="Arial"/>
                <a:cs typeface="Arial"/>
                <a:sym typeface="Arial"/>
              </a:rPr>
              <a:t>データ×べニュー</a:t>
            </a:r>
            <a:br>
              <a:rPr b="1" i="0" lang="ja-JP" sz="1400" u="none" cap="none" strike="noStrike">
                <a:solidFill>
                  <a:srgbClr val="1E40AF"/>
                </a:solidFill>
                <a:latin typeface="Arial"/>
                <a:ea typeface="Arial"/>
                <a:cs typeface="Arial"/>
                <a:sym typeface="Arial"/>
              </a:rPr>
            </a:br>
            <a:r>
              <a:rPr b="1" i="0" lang="ja-JP" sz="1400" u="none" cap="none" strike="noStrike">
                <a:solidFill>
                  <a:srgbClr val="1E40AF"/>
                </a:solidFill>
                <a:latin typeface="Arial"/>
                <a:ea typeface="Arial"/>
                <a:cs typeface="Arial"/>
                <a:sym typeface="Arial"/>
              </a:rPr>
              <a:t>プラットフォームとしての整理</a:t>
            </a:r>
            <a:endParaRPr b="0" i="0" sz="1400" u="none" cap="none" strike="noStrike">
              <a:solidFill>
                <a:srgbClr val="000000"/>
              </a:solidFill>
              <a:latin typeface="Arial"/>
              <a:ea typeface="Arial"/>
              <a:cs typeface="Arial"/>
              <a:sym typeface="Arial"/>
            </a:endParaRPr>
          </a:p>
        </p:txBody>
      </p:sp>
      <p:sp>
        <p:nvSpPr>
          <p:cNvPr id="564" name="Google Shape;564;p41"/>
          <p:cNvSpPr/>
          <p:nvPr/>
        </p:nvSpPr>
        <p:spPr>
          <a:xfrm>
            <a:off x="7905901" y="2048964"/>
            <a:ext cx="3047695" cy="3372781"/>
          </a:xfrm>
          <a:prstGeom prst="roundRect">
            <a:avLst>
              <a:gd fmla="val 1125" name="adj"/>
            </a:avLst>
          </a:prstGeom>
          <a:solidFill>
            <a:srgbClr val="FFFFFF"/>
          </a:solidFill>
          <a:ln>
            <a:noFill/>
          </a:ln>
          <a:effectLst>
            <a:outerShdw blurRad="190500" rotWithShape="0" algn="bl" dir="5400000" dist="38100">
              <a:srgbClr val="000000">
                <a:alpha val="980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1"/>
          <p:cNvSpPr txBox="1"/>
          <p:nvPr/>
        </p:nvSpPr>
        <p:spPr>
          <a:xfrm>
            <a:off x="9104681" y="1893516"/>
            <a:ext cx="786384" cy="24780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00"/>
              <a:buFont typeface="Arial"/>
              <a:buNone/>
            </a:pPr>
            <a:r>
              <a:rPr b="1" i="0" lang="ja-JP" sz="1300" u="none" cap="none" strike="noStrike">
                <a:solidFill>
                  <a:srgbClr val="FFFFFF"/>
                </a:solidFill>
                <a:latin typeface="Arial"/>
                <a:ea typeface="Arial"/>
                <a:cs typeface="Arial"/>
                <a:sym typeface="Arial"/>
              </a:rPr>
              <a:t>Phase 3</a:t>
            </a:r>
            <a:endParaRPr b="0" i="0" sz="1300" u="none" cap="none" strike="noStrike">
              <a:solidFill>
                <a:srgbClr val="000000"/>
              </a:solidFill>
              <a:latin typeface="Arial"/>
              <a:ea typeface="Arial"/>
              <a:cs typeface="Arial"/>
              <a:sym typeface="Arial"/>
            </a:endParaRPr>
          </a:p>
        </p:txBody>
      </p:sp>
      <p:sp>
        <p:nvSpPr>
          <p:cNvPr id="566" name="Google Shape;566;p41"/>
          <p:cNvSpPr txBox="1"/>
          <p:nvPr/>
        </p:nvSpPr>
        <p:spPr>
          <a:xfrm>
            <a:off x="8405507" y="2250132"/>
            <a:ext cx="2048482" cy="228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E40AF"/>
                </a:solidFill>
                <a:latin typeface="Arial"/>
                <a:ea typeface="Arial"/>
                <a:cs typeface="Arial"/>
                <a:sym typeface="Arial"/>
              </a:rPr>
              <a:t>他都市・施設への</a:t>
            </a:r>
            <a:endParaRPr b="1" i="0" sz="1400" u="none" cap="none" strike="noStrike">
              <a:solidFill>
                <a:srgbClr val="1E40A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1E40AF"/>
                </a:solidFill>
                <a:latin typeface="Arial"/>
                <a:ea typeface="Arial"/>
                <a:cs typeface="Arial"/>
                <a:sym typeface="Arial"/>
              </a:rPr>
              <a:t>本格展開</a:t>
            </a:r>
            <a:endParaRPr b="0" i="0" sz="1400" u="none" cap="none" strike="noStrike">
              <a:solidFill>
                <a:srgbClr val="000000"/>
              </a:solidFill>
              <a:latin typeface="Arial"/>
              <a:ea typeface="Arial"/>
              <a:cs typeface="Arial"/>
              <a:sym typeface="Arial"/>
            </a:endParaRPr>
          </a:p>
        </p:txBody>
      </p:sp>
      <p:sp>
        <p:nvSpPr>
          <p:cNvPr id="567" name="Google Shape;567;p41"/>
          <p:cNvSpPr/>
          <p:nvPr/>
        </p:nvSpPr>
        <p:spPr>
          <a:xfrm>
            <a:off x="1238098" y="5622913"/>
            <a:ext cx="9715499" cy="434081"/>
          </a:xfrm>
          <a:prstGeom prst="roundRect">
            <a:avLst>
              <a:gd fmla="val 17441" name="adj"/>
            </a:avLst>
          </a:prstGeom>
          <a:gradFill>
            <a:gsLst>
              <a:gs pos="0">
                <a:srgbClr val="0A216B"/>
              </a:gs>
              <a:gs pos="50000">
                <a:srgbClr val="0F309B"/>
              </a:gs>
              <a:gs pos="100000">
                <a:srgbClr val="133AB9"/>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FFFFFF"/>
                </a:solidFill>
                <a:latin typeface="Arial"/>
                <a:ea typeface="Arial"/>
                <a:cs typeface="Arial"/>
                <a:sym typeface="Arial"/>
              </a:rPr>
              <a:t>Valley OS（データ収集・分析基盤）</a:t>
            </a:r>
            <a:endParaRPr/>
          </a:p>
        </p:txBody>
      </p:sp>
      <p:sp>
        <p:nvSpPr>
          <p:cNvPr id="568" name="Google Shape;568;p41"/>
          <p:cNvSpPr/>
          <p:nvPr/>
        </p:nvSpPr>
        <p:spPr>
          <a:xfrm>
            <a:off x="1238097" y="1614883"/>
            <a:ext cx="3140789" cy="434081"/>
          </a:xfrm>
          <a:prstGeom prst="homePlate">
            <a:avLst>
              <a:gd fmla="val 21428" name="adj"/>
            </a:avLst>
          </a:prstGeom>
          <a:gradFill>
            <a:gsLst>
              <a:gs pos="0">
                <a:srgbClr val="0A216B"/>
              </a:gs>
              <a:gs pos="50000">
                <a:srgbClr val="0F309B"/>
              </a:gs>
              <a:gs pos="100000">
                <a:srgbClr val="133AB9"/>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FFFFFF"/>
                </a:solidFill>
                <a:latin typeface="Arial"/>
                <a:ea typeface="Arial"/>
                <a:cs typeface="Arial"/>
                <a:sym typeface="Arial"/>
              </a:rPr>
              <a:t>Phase 1　実証・深化</a:t>
            </a:r>
            <a:endParaRPr/>
          </a:p>
        </p:txBody>
      </p:sp>
      <p:sp>
        <p:nvSpPr>
          <p:cNvPr id="569" name="Google Shape;569;p41"/>
          <p:cNvSpPr/>
          <p:nvPr/>
        </p:nvSpPr>
        <p:spPr>
          <a:xfrm>
            <a:off x="4571999" y="1614883"/>
            <a:ext cx="3140789" cy="434081"/>
          </a:xfrm>
          <a:prstGeom prst="homePlate">
            <a:avLst>
              <a:gd fmla="val 21428"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FFFFFF"/>
                </a:solidFill>
                <a:latin typeface="Arial"/>
                <a:ea typeface="Arial"/>
                <a:cs typeface="Arial"/>
                <a:sym typeface="Arial"/>
              </a:rPr>
              <a:t>Phase 2　標準化・連携</a:t>
            </a:r>
            <a:endParaRPr/>
          </a:p>
        </p:txBody>
      </p:sp>
      <p:sp>
        <p:nvSpPr>
          <p:cNvPr id="570" name="Google Shape;570;p41"/>
          <p:cNvSpPr/>
          <p:nvPr/>
        </p:nvSpPr>
        <p:spPr>
          <a:xfrm>
            <a:off x="7905901" y="1614883"/>
            <a:ext cx="3140789" cy="434081"/>
          </a:xfrm>
          <a:prstGeom prst="homePlate">
            <a:avLst>
              <a:gd fmla="val 21428"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FFFFFF"/>
                </a:solidFill>
                <a:latin typeface="Arial"/>
                <a:ea typeface="Arial"/>
                <a:cs typeface="Arial"/>
                <a:sym typeface="Arial"/>
              </a:rPr>
              <a:t>Phase 3　展開</a:t>
            </a:r>
            <a:endParaRPr/>
          </a:p>
        </p:txBody>
      </p:sp>
      <p:sp>
        <p:nvSpPr>
          <p:cNvPr id="571" name="Google Shape;571;p41"/>
          <p:cNvSpPr txBox="1"/>
          <p:nvPr/>
        </p:nvSpPr>
        <p:spPr>
          <a:xfrm>
            <a:off x="4704592" y="2679900"/>
            <a:ext cx="2782509" cy="244628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rgbClr val="000000"/>
                </a:solidFill>
                <a:latin typeface="Arial"/>
                <a:ea typeface="Arial"/>
                <a:cs typeface="Arial"/>
                <a:sym typeface="Arial"/>
              </a:rPr>
              <a:t>【アクション】</a:t>
            </a:r>
            <a:endParaRPr/>
          </a:p>
          <a:p>
            <a:pPr indent="-171450" lvl="0" marL="171450" marR="0" rtl="0" algn="l">
              <a:lnSpc>
                <a:spcPct val="100000"/>
              </a:lnSpc>
              <a:spcBef>
                <a:spcPts val="600"/>
              </a:spcBef>
              <a:spcAft>
                <a:spcPts val="0"/>
              </a:spcAft>
              <a:buClr>
                <a:srgbClr val="000000"/>
              </a:buClr>
              <a:buSzPts val="1100"/>
              <a:buFont typeface="Arial"/>
              <a:buChar char="•"/>
            </a:pPr>
            <a:r>
              <a:rPr b="0" i="0" lang="ja-JP" sz="1100" u="none" cap="none" strike="noStrike">
                <a:solidFill>
                  <a:srgbClr val="000000"/>
                </a:solidFill>
                <a:latin typeface="Arial"/>
                <a:ea typeface="Arial"/>
                <a:cs typeface="Arial"/>
                <a:sym typeface="Arial"/>
              </a:rPr>
              <a:t>評価・効果が高い機器や練習メニュー等の組み合わせを「導入パッケージ」として整理</a:t>
            </a:r>
            <a:endParaRPr b="0" i="0" sz="11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100"/>
              <a:buFont typeface="Arial"/>
              <a:buChar char="•"/>
            </a:pPr>
            <a:r>
              <a:rPr b="0" i="0" lang="ja-JP" sz="1100" u="none" cap="none" strike="noStrike">
                <a:solidFill>
                  <a:srgbClr val="000000"/>
                </a:solidFill>
                <a:latin typeface="Arial"/>
                <a:ea typeface="Arial"/>
                <a:cs typeface="Arial"/>
                <a:sym typeface="Arial"/>
              </a:rPr>
              <a:t>提携クリニックとの連携による医療データとの相乗効果の確認</a:t>
            </a:r>
            <a:endParaRPr b="0" i="0" sz="11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100"/>
              <a:buFont typeface="Arial"/>
              <a:buChar char="•"/>
            </a:pPr>
            <a:r>
              <a:rPr b="0" i="0" lang="ja-JP" sz="1100" u="none" cap="none" strike="noStrike">
                <a:solidFill>
                  <a:srgbClr val="000000"/>
                </a:solidFill>
                <a:latin typeface="Arial"/>
                <a:ea typeface="Arial"/>
                <a:cs typeface="Arial"/>
                <a:sym typeface="Arial"/>
              </a:rPr>
              <a:t>パイロット展開として他施設でも試験運用</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100"/>
              <a:buFont typeface="Arial"/>
              <a:buNone/>
            </a:pPr>
            <a:r>
              <a:rPr b="0" i="0" lang="ja-JP" sz="1100" u="none" cap="none" strike="noStrike">
                <a:solidFill>
                  <a:srgbClr val="000000"/>
                </a:solidFill>
                <a:latin typeface="Arial"/>
                <a:ea typeface="Arial"/>
                <a:cs typeface="Arial"/>
                <a:sym typeface="Arial"/>
              </a:rPr>
              <a:t>【価値】</a:t>
            </a:r>
            <a:endParaRPr b="0" i="0" sz="11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100"/>
              <a:buFont typeface="Arial"/>
              <a:buChar char="•"/>
            </a:pPr>
            <a:r>
              <a:rPr b="0" i="0" lang="ja-JP" sz="1100" u="none" cap="none" strike="noStrike">
                <a:solidFill>
                  <a:srgbClr val="000000"/>
                </a:solidFill>
                <a:latin typeface="Arial"/>
                <a:ea typeface="Arial"/>
                <a:cs typeface="Arial"/>
                <a:sym typeface="Arial"/>
              </a:rPr>
              <a:t>企業：SSVの販売カタログに載る（営業代行）および導入実績の増加</a:t>
            </a:r>
            <a:endParaRPr b="0" i="0" sz="11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100"/>
              <a:buFont typeface="Arial"/>
              <a:buChar char="•"/>
            </a:pPr>
            <a:r>
              <a:rPr b="0" i="0" lang="ja-JP" sz="1100" u="none" cap="none" strike="noStrike">
                <a:solidFill>
                  <a:srgbClr val="000000"/>
                </a:solidFill>
                <a:latin typeface="Arial"/>
                <a:ea typeface="Arial"/>
                <a:cs typeface="Arial"/>
                <a:sym typeface="Arial"/>
              </a:rPr>
              <a:t>利用者：充実した改善プログラムの実践と、効果の高いパッケージの体験</a:t>
            </a:r>
            <a:endParaRPr b="0" i="0" sz="1100" u="none" cap="none" strike="noStrike">
              <a:solidFill>
                <a:srgbClr val="000000"/>
              </a:solidFill>
              <a:latin typeface="Arial"/>
              <a:ea typeface="Arial"/>
              <a:cs typeface="Arial"/>
              <a:sym typeface="Arial"/>
            </a:endParaRPr>
          </a:p>
        </p:txBody>
      </p:sp>
      <p:sp>
        <p:nvSpPr>
          <p:cNvPr id="572" name="Google Shape;572;p41"/>
          <p:cNvSpPr txBox="1"/>
          <p:nvPr/>
        </p:nvSpPr>
        <p:spPr>
          <a:xfrm>
            <a:off x="8038493" y="2679900"/>
            <a:ext cx="2782509" cy="244628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rgbClr val="000000"/>
                </a:solidFill>
                <a:latin typeface="Arial"/>
                <a:ea typeface="Arial"/>
                <a:cs typeface="Arial"/>
                <a:sym typeface="Arial"/>
              </a:rPr>
              <a:t>【アクション】</a:t>
            </a:r>
            <a:endParaRPr/>
          </a:p>
          <a:p>
            <a:pPr indent="-171450" lvl="0" marL="171450" marR="0" rtl="0" algn="l">
              <a:lnSpc>
                <a:spcPct val="100000"/>
              </a:lnSpc>
              <a:spcBef>
                <a:spcPts val="600"/>
              </a:spcBef>
              <a:spcAft>
                <a:spcPts val="0"/>
              </a:spcAft>
              <a:buClr>
                <a:srgbClr val="000000"/>
              </a:buClr>
              <a:buSzPts val="1100"/>
              <a:buFont typeface="Arial"/>
              <a:buChar char="•"/>
            </a:pPr>
            <a:r>
              <a:rPr b="0" i="0" lang="ja-JP" sz="1100" u="none" cap="none" strike="noStrike">
                <a:solidFill>
                  <a:srgbClr val="000000"/>
                </a:solidFill>
                <a:latin typeface="Arial"/>
                <a:ea typeface="Arial"/>
                <a:cs typeface="Arial"/>
                <a:sym typeface="Arial"/>
              </a:rPr>
              <a:t>全国の自治体や施設へ、「Valley OS + 機器・プログラムパッケージ」を展開</a:t>
            </a:r>
            <a:endParaRPr b="0" i="0" sz="11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100"/>
              <a:buFont typeface="Arial"/>
              <a:buChar char="•"/>
            </a:pPr>
            <a:r>
              <a:rPr b="0" i="0" lang="ja-JP" sz="1100" u="none" cap="none" strike="noStrike">
                <a:solidFill>
                  <a:srgbClr val="000000"/>
                </a:solidFill>
                <a:latin typeface="Arial"/>
                <a:ea typeface="Arial"/>
                <a:cs typeface="Arial"/>
                <a:sym typeface="Arial"/>
              </a:rPr>
              <a:t>スタジアムだけでなく提携施設を通じて「予防サービス」や「健康増進型保険」の提供</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100"/>
              <a:buFont typeface="Arial"/>
              <a:buNone/>
            </a:pPr>
            <a:r>
              <a:rPr b="0" i="0" lang="ja-JP" sz="1100" u="none" cap="none" strike="noStrike">
                <a:solidFill>
                  <a:srgbClr val="000000"/>
                </a:solidFill>
                <a:latin typeface="Arial"/>
                <a:ea typeface="Arial"/>
                <a:cs typeface="Arial"/>
                <a:sym typeface="Arial"/>
              </a:rPr>
              <a:t>【価値】</a:t>
            </a:r>
            <a:endParaRPr b="0" i="0" sz="11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100"/>
              <a:buFont typeface="Arial"/>
              <a:buChar char="•"/>
            </a:pPr>
            <a:r>
              <a:rPr b="0" i="0" lang="ja-JP" sz="1100" u="none" cap="none" strike="noStrike">
                <a:solidFill>
                  <a:srgbClr val="000000"/>
                </a:solidFill>
                <a:latin typeface="Arial"/>
                <a:ea typeface="Arial"/>
                <a:cs typeface="Arial"/>
                <a:sym typeface="Arial"/>
              </a:rPr>
              <a:t>企業：全国の導入施設への一括販路拡大（営業チャネル化）。膨大な実証データへの有料アクセス。</a:t>
            </a:r>
            <a:endParaRPr b="0" i="0" sz="11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100"/>
              <a:buFont typeface="Arial"/>
              <a:buChar char="•"/>
            </a:pPr>
            <a:r>
              <a:rPr b="0" i="0" lang="ja-JP" sz="1100" u="none" cap="none" strike="noStrike">
                <a:solidFill>
                  <a:srgbClr val="000000"/>
                </a:solidFill>
                <a:latin typeface="Arial"/>
                <a:ea typeface="Arial"/>
                <a:cs typeface="Arial"/>
                <a:sym typeface="Arial"/>
              </a:rPr>
              <a:t>利用者：どこでも同じ基準・機器でデータを計測・管理できる環境</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
          <p:cNvSpPr txBox="1"/>
          <p:nvPr>
            <p:ph type="title"/>
          </p:nvPr>
        </p:nvSpPr>
        <p:spPr>
          <a:xfrm>
            <a:off x="431375" y="358784"/>
            <a:ext cx="10177131" cy="4476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ja-JP"/>
              <a:t>ミッション・ビジョン・バリュー</a:t>
            </a:r>
            <a:endParaRPr/>
          </a:p>
        </p:txBody>
      </p:sp>
      <p:sp>
        <p:nvSpPr>
          <p:cNvPr id="578" name="Google Shape;578;p9"/>
          <p:cNvSpPr txBox="1"/>
          <p:nvPr/>
        </p:nvSpPr>
        <p:spPr>
          <a:xfrm>
            <a:off x="5182324" y="1902797"/>
            <a:ext cx="7089886" cy="45858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ja-JP" sz="2000" u="none" cap="none" strike="noStrike">
                <a:solidFill>
                  <a:srgbClr val="000000"/>
                </a:solidFill>
                <a:highlight>
                  <a:srgbClr val="00FFFF"/>
                </a:highlight>
                <a:latin typeface="Arial"/>
                <a:ea typeface="Arial"/>
                <a:cs typeface="Arial"/>
                <a:sym typeface="Arial"/>
              </a:rPr>
              <a:t>環境が、夢を選ばない社会へ。　“No Dream Left Behind.”</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ja-JP" sz="1600" u="none" cap="none" strike="noStrike">
                <a:solidFill>
                  <a:srgbClr val="000000"/>
                </a:solidFill>
                <a:latin typeface="Arial"/>
                <a:ea typeface="Arial"/>
                <a:cs typeface="Arial"/>
                <a:sym typeface="Arial"/>
              </a:rPr>
              <a:t>生まれた場所、家庭の状況、指導環境の違いによって、誰かの可能性が閉ざされることのない社会をつくる。すべての人に、公平な育成の機会と、挑戦する権利を届ける。</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ja-JP" sz="2000" u="none" cap="none" strike="noStrike">
                <a:solidFill>
                  <a:srgbClr val="000000"/>
                </a:solidFill>
                <a:highlight>
                  <a:srgbClr val="00FFFF"/>
                </a:highlight>
                <a:latin typeface="Arial"/>
                <a:ea typeface="Arial"/>
                <a:cs typeface="Arial"/>
                <a:sym typeface="Arial"/>
              </a:rPr>
              <a:t>最先端を、みんなの手に。　“Access to the Future.”</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ja-JP" sz="1600" u="none" cap="none" strike="noStrike">
                <a:solidFill>
                  <a:srgbClr val="000000"/>
                </a:solidFill>
                <a:latin typeface="Arial"/>
                <a:ea typeface="Arial"/>
                <a:cs typeface="Arial"/>
                <a:sym typeface="Arial"/>
              </a:rPr>
              <a:t>これまで一部の強豪校やトップアスリートに限られていたスポーツ・ヘルスケアの最先端をすべての人が当たり前に使える社会インフラへと変えていく。</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ja-JP" sz="2000" u="none" cap="none" strike="noStrike">
                <a:solidFill>
                  <a:srgbClr val="000000"/>
                </a:solidFill>
                <a:highlight>
                  <a:srgbClr val="00FFFF"/>
                </a:highlight>
                <a:latin typeface="Arial"/>
                <a:ea typeface="Arial"/>
                <a:cs typeface="Arial"/>
                <a:sym typeface="Arial"/>
              </a:rPr>
              <a:t>好奇心を、力に。　“Curiosity into Power.”</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ja-JP" sz="1600" u="none" cap="none" strike="noStrike">
                <a:solidFill>
                  <a:srgbClr val="000000"/>
                </a:solidFill>
                <a:latin typeface="Arial"/>
                <a:ea typeface="Arial"/>
                <a:cs typeface="Arial"/>
                <a:sym typeface="Arial"/>
              </a:rPr>
              <a:t>誰もが持つ「やってみたい」という小さな好奇心を尊重し、科学とデータでその背中を押す。好奇心こそが未来を切り開く力になると信じて行動する。</a:t>
            </a:r>
            <a:endParaRPr/>
          </a:p>
        </p:txBody>
      </p:sp>
      <p:pic>
        <p:nvPicPr>
          <p:cNvPr descr="サステナビリティ | 豊桑産業株式会社【岐阜県各務原市】木材加工の専門会社" id="579" name="Google Shape;579;p9"/>
          <p:cNvPicPr preferRelativeResize="0"/>
          <p:nvPr/>
        </p:nvPicPr>
        <p:blipFill rotWithShape="1">
          <a:blip r:embed="rId3">
            <a:alphaModFix/>
          </a:blip>
          <a:srcRect b="0" l="0" r="0" t="0"/>
          <a:stretch/>
        </p:blipFill>
        <p:spPr>
          <a:xfrm>
            <a:off x="245879" y="1126155"/>
            <a:ext cx="4936445" cy="5221705"/>
          </a:xfrm>
          <a:prstGeom prst="rect">
            <a:avLst/>
          </a:prstGeom>
          <a:noFill/>
          <a:ln>
            <a:noFill/>
          </a:ln>
        </p:spPr>
      </p:pic>
      <p:cxnSp>
        <p:nvCxnSpPr>
          <p:cNvPr id="580" name="Google Shape;580;p9"/>
          <p:cNvCxnSpPr/>
          <p:nvPr/>
        </p:nvCxnSpPr>
        <p:spPr>
          <a:xfrm flipH="1" rot="10800000">
            <a:off x="3397718" y="2136808"/>
            <a:ext cx="1784606" cy="654518"/>
          </a:xfrm>
          <a:prstGeom prst="straightConnector1">
            <a:avLst/>
          </a:prstGeom>
          <a:noFill/>
          <a:ln cap="flat" cmpd="sng" w="9525">
            <a:solidFill>
              <a:srgbClr val="4A7DBA"/>
            </a:solidFill>
            <a:prstDash val="solid"/>
            <a:round/>
            <a:headEnd len="sm" w="sm" type="none"/>
            <a:tailEnd len="sm" w="sm" type="none"/>
          </a:ln>
        </p:spPr>
      </p:cxnSp>
      <p:cxnSp>
        <p:nvCxnSpPr>
          <p:cNvPr id="581" name="Google Shape;581;p9"/>
          <p:cNvCxnSpPr/>
          <p:nvPr/>
        </p:nvCxnSpPr>
        <p:spPr>
          <a:xfrm flipH="1" rot="10800000">
            <a:off x="3522846" y="3915075"/>
            <a:ext cx="1659478" cy="280657"/>
          </a:xfrm>
          <a:prstGeom prst="straightConnector1">
            <a:avLst/>
          </a:prstGeom>
          <a:noFill/>
          <a:ln cap="flat" cmpd="sng" w="9525">
            <a:solidFill>
              <a:srgbClr val="4A7DBA"/>
            </a:solidFill>
            <a:prstDash val="solid"/>
            <a:round/>
            <a:headEnd len="sm" w="sm" type="none"/>
            <a:tailEnd len="sm" w="sm" type="none"/>
          </a:ln>
        </p:spPr>
      </p:cxnSp>
      <p:cxnSp>
        <p:nvCxnSpPr>
          <p:cNvPr id="582" name="Google Shape;582;p9"/>
          <p:cNvCxnSpPr/>
          <p:nvPr/>
        </p:nvCxnSpPr>
        <p:spPr>
          <a:xfrm flipH="1" rot="10800000">
            <a:off x="3522846" y="5533013"/>
            <a:ext cx="1659478" cy="280646"/>
          </a:xfrm>
          <a:prstGeom prst="straightConnector1">
            <a:avLst/>
          </a:prstGeom>
          <a:noFill/>
          <a:ln cap="flat" cmpd="sng" w="9525">
            <a:solidFill>
              <a:srgbClr val="4A7DBA"/>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2"/>
          <p:cNvSpPr txBox="1"/>
          <p:nvPr>
            <p:ph type="title"/>
          </p:nvPr>
        </p:nvSpPr>
        <p:spPr>
          <a:xfrm>
            <a:off x="431375" y="358784"/>
            <a:ext cx="10177131" cy="447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588" name="Google Shape;588;p42"/>
          <p:cNvSpPr txBox="1"/>
          <p:nvPr>
            <p:ph idx="1" type="body"/>
          </p:nvPr>
        </p:nvSpPr>
        <p:spPr>
          <a:xfrm>
            <a:off x="609600" y="1448781"/>
            <a:ext cx="10972800" cy="4065316"/>
          </a:xfrm>
          <a:prstGeom prst="rect">
            <a:avLst/>
          </a:prstGeom>
          <a:noFill/>
          <a:ln>
            <a:noFill/>
          </a:ln>
        </p:spPr>
        <p:txBody>
          <a:bodyPr anchorCtr="0" anchor="t" bIns="45700" lIns="91425" spcFirstLastPara="1" rIns="91425" wrap="square" tIns="45700">
            <a:noAutofit/>
          </a:bodyPr>
          <a:lstStyle/>
          <a:p>
            <a:pPr indent="-355600" lvl="0" marL="457200" marR="0" rtl="0" algn="l">
              <a:lnSpc>
                <a:spcPct val="100000"/>
              </a:lnSpc>
              <a:spcBef>
                <a:spcPts val="400"/>
              </a:spcBef>
              <a:spcAft>
                <a:spcPts val="0"/>
              </a:spcAft>
              <a:buClr>
                <a:srgbClr val="0E0E3A"/>
              </a:buClr>
              <a:buSzPts val="2000"/>
              <a:buFont typeface="Arial"/>
              <a:buChar char="•"/>
            </a:pPr>
            <a:r>
              <a:rPr lang="ja-JP"/>
              <a:t>課題について、それぞれの顧客毎にペルソナ、ジョブ、実現できない理由、不満を抜粋し、共感してもらう</a:t>
            </a:r>
            <a:endParaRPr/>
          </a:p>
          <a:p>
            <a:pPr indent="-355600" lvl="0" marL="457200" marR="0" rtl="0" algn="l">
              <a:lnSpc>
                <a:spcPct val="100000"/>
              </a:lnSpc>
              <a:spcBef>
                <a:spcPts val="400"/>
              </a:spcBef>
              <a:spcAft>
                <a:spcPts val="0"/>
              </a:spcAft>
              <a:buClr>
                <a:srgbClr val="0E0E3A"/>
              </a:buClr>
              <a:buSzPts val="2000"/>
              <a:buFont typeface="Arial"/>
              <a:buChar char="•"/>
            </a:pPr>
            <a:r>
              <a:rPr lang="ja-JP"/>
              <a:t>プログラムの詳細、具体的なユースケースの説明</a:t>
            </a:r>
            <a:endParaRPr/>
          </a:p>
          <a:p>
            <a:pPr indent="-355600" lvl="0" marL="457200" marR="0" rtl="0" algn="l">
              <a:lnSpc>
                <a:spcPct val="100000"/>
              </a:lnSpc>
              <a:spcBef>
                <a:spcPts val="400"/>
              </a:spcBef>
              <a:spcAft>
                <a:spcPts val="0"/>
              </a:spcAft>
              <a:buClr>
                <a:srgbClr val="0E0E3A"/>
              </a:buClr>
              <a:buSzPts val="2000"/>
              <a:buFont typeface="Arial"/>
              <a:buChar char="•"/>
            </a:pPr>
            <a:r>
              <a:rPr lang="ja-JP"/>
              <a:t>UI・UX：インタビューに向けた画像や動画のプロト</a:t>
            </a:r>
            <a:endParaRPr/>
          </a:p>
          <a:p>
            <a:pPr indent="-355600" lvl="0" marL="457200" marR="0" rtl="0" algn="l">
              <a:lnSpc>
                <a:spcPct val="100000"/>
              </a:lnSpc>
              <a:spcBef>
                <a:spcPts val="400"/>
              </a:spcBef>
              <a:spcAft>
                <a:spcPts val="0"/>
              </a:spcAft>
              <a:buClr>
                <a:srgbClr val="0E0E3A"/>
              </a:buClr>
              <a:buSzPts val="2000"/>
              <a:buFont typeface="Arial"/>
              <a:buChar char="•"/>
            </a:pPr>
            <a:r>
              <a:rPr lang="ja-JP"/>
              <a:t>プログラムのコストとアプリ化についての詳細化</a:t>
            </a:r>
            <a:endParaRPr/>
          </a:p>
          <a:p>
            <a:pPr indent="-355600" lvl="0" marL="457200" marR="0" rtl="0" algn="l">
              <a:lnSpc>
                <a:spcPct val="100000"/>
              </a:lnSpc>
              <a:spcBef>
                <a:spcPts val="400"/>
              </a:spcBef>
              <a:spcAft>
                <a:spcPts val="0"/>
              </a:spcAft>
              <a:buClr>
                <a:srgbClr val="0E0E3A"/>
              </a:buClr>
              <a:buSzPts val="2000"/>
              <a:buFont typeface="Arial"/>
              <a:buChar char="•"/>
            </a:pPr>
            <a:r>
              <a:rPr lang="ja-JP"/>
              <a:t>各フェーズでの開発コスト、投資とリターンを精緻化</a:t>
            </a:r>
            <a:endParaRPr/>
          </a:p>
        </p:txBody>
      </p:sp>
      <p:sp>
        <p:nvSpPr>
          <p:cNvPr id="589" name="Google Shape;589;p42"/>
          <p:cNvSpPr txBox="1"/>
          <p:nvPr>
            <p:ph idx="2" type="body"/>
          </p:nvPr>
        </p:nvSpPr>
        <p:spPr>
          <a:xfrm>
            <a:off x="609600" y="1052737"/>
            <a:ext cx="10972800" cy="792088"/>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400"/>
              </a:spcBef>
              <a:spcAft>
                <a:spcPts val="0"/>
              </a:spcAft>
              <a:buClr>
                <a:srgbClr val="336600"/>
              </a:buClr>
              <a:buSzPts val="2000"/>
              <a:buFont typeface="Arial"/>
              <a:buNone/>
            </a:pPr>
            <a:r>
              <a:rPr lang="ja-JP"/>
              <a:t>Day1の宿題</a:t>
            </a:r>
            <a:endParaRPr/>
          </a:p>
        </p:txBody>
      </p:sp>
      <p:sp>
        <p:nvSpPr>
          <p:cNvPr id="590" name="Google Shape;590;p42"/>
          <p:cNvSpPr txBox="1"/>
          <p:nvPr/>
        </p:nvSpPr>
        <p:spPr>
          <a:xfrm>
            <a:off x="609600" y="4145799"/>
            <a:ext cx="10972800" cy="4065316"/>
          </a:xfrm>
          <a:prstGeom prst="rect">
            <a:avLst/>
          </a:prstGeom>
          <a:noFill/>
          <a:ln>
            <a:noFill/>
          </a:ln>
        </p:spPr>
        <p:txBody>
          <a:bodyPr anchorCtr="0" anchor="t" bIns="45700" lIns="91425" spcFirstLastPara="1" rIns="91425" wrap="square" tIns="45700">
            <a:noAutofit/>
          </a:bodyPr>
          <a:lstStyle/>
          <a:p>
            <a:pPr indent="-355600" lvl="0" marL="457200" marR="0" rtl="0" algn="l">
              <a:lnSpc>
                <a:spcPct val="100000"/>
              </a:lnSpc>
              <a:spcBef>
                <a:spcPts val="400"/>
              </a:spcBef>
              <a:spcAft>
                <a:spcPts val="0"/>
              </a:spcAft>
              <a:buClr>
                <a:srgbClr val="0E0E3A"/>
              </a:buClr>
              <a:buSzPts val="2000"/>
              <a:buFont typeface="Arial"/>
              <a:buChar char="•"/>
            </a:pPr>
            <a:r>
              <a:rPr b="0" i="0" lang="ja-JP" sz="2000" u="none" cap="none" strike="noStrike">
                <a:solidFill>
                  <a:srgbClr val="0E0E3A"/>
                </a:solidFill>
                <a:latin typeface="Arial"/>
                <a:ea typeface="Arial"/>
                <a:cs typeface="Arial"/>
                <a:sym typeface="Arial"/>
              </a:rPr>
              <a:t>類似サービスとの差異について、「セミプロ層・一般層が対象」「共有施設モデルで低コスト」と記載いただいていますが、具体的な価格帯や既存の民間トレーニング施設との違いをより明確にしていただけると良かったです。</a:t>
            </a:r>
            <a:endParaRPr/>
          </a:p>
          <a:p>
            <a:pPr indent="-355600" lvl="0" marL="457200" marR="0" rtl="0" algn="l">
              <a:lnSpc>
                <a:spcPct val="100000"/>
              </a:lnSpc>
              <a:spcBef>
                <a:spcPts val="400"/>
              </a:spcBef>
              <a:spcAft>
                <a:spcPts val="0"/>
              </a:spcAft>
              <a:buClr>
                <a:srgbClr val="0E0E3A"/>
              </a:buClr>
              <a:buSzPts val="2000"/>
              <a:buFont typeface="Arial"/>
              <a:buChar char="•"/>
            </a:pPr>
            <a:r>
              <a:rPr b="0" i="0" lang="ja-JP" sz="2000" u="none" cap="none" strike="noStrike">
                <a:solidFill>
                  <a:srgbClr val="0E0E3A"/>
                </a:solidFill>
                <a:latin typeface="Arial"/>
                <a:ea typeface="Arial"/>
                <a:cs typeface="Arial"/>
                <a:sym typeface="Arial"/>
              </a:rPr>
              <a:t>実現性の面では、複数企業が参画希望とのことですが、施設改修の規模や初期投資額、収益化までの具体的な道筋をもう少し詳しく示していただけると説得力が増すと思います。特にデータ二次利用ビジネスについては、個人情報保護の観点やマネタイズの仕組みに触れていただけると良かったです。</a:t>
            </a:r>
            <a:endParaRPr/>
          </a:p>
        </p:txBody>
      </p:sp>
      <p:sp>
        <p:nvSpPr>
          <p:cNvPr id="591" name="Google Shape;591;p42"/>
          <p:cNvSpPr txBox="1"/>
          <p:nvPr/>
        </p:nvSpPr>
        <p:spPr>
          <a:xfrm>
            <a:off x="609600" y="3749755"/>
            <a:ext cx="10972800" cy="792088"/>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400"/>
              </a:spcBef>
              <a:spcAft>
                <a:spcPts val="0"/>
              </a:spcAft>
              <a:buClr>
                <a:srgbClr val="336600"/>
              </a:buClr>
              <a:buSzPts val="2000"/>
              <a:buFont typeface="Arial"/>
              <a:buNone/>
            </a:pPr>
            <a:r>
              <a:rPr b="1" i="0" lang="ja-JP" sz="2000" u="none" cap="none" strike="noStrike">
                <a:solidFill>
                  <a:srgbClr val="336600"/>
                </a:solidFill>
                <a:latin typeface="Arial"/>
                <a:ea typeface="Arial"/>
                <a:cs typeface="Arial"/>
                <a:sym typeface="Arial"/>
              </a:rPr>
              <a:t>エントリーシートのフィードバック</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3"/>
          <p:cNvSpPr txBox="1"/>
          <p:nvPr>
            <p:ph type="title"/>
          </p:nvPr>
        </p:nvSpPr>
        <p:spPr>
          <a:xfrm>
            <a:off x="74914" y="22007"/>
            <a:ext cx="10177131" cy="4476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E0E3A"/>
              </a:buClr>
              <a:buSzPts val="1200"/>
              <a:buFont typeface="Arial"/>
              <a:buNone/>
            </a:pPr>
            <a:r>
              <a:rPr lang="ja-JP" sz="1200">
                <a:latin typeface="Arial"/>
                <a:ea typeface="Arial"/>
                <a:cs typeface="Arial"/>
                <a:sym typeface="Arial"/>
              </a:rPr>
              <a:t>顧客と課題(個人：地方出身の大学でプロを目指す大学生)</a:t>
            </a:r>
            <a:endParaRPr sz="1200">
              <a:latin typeface="Arial"/>
              <a:ea typeface="Arial"/>
              <a:cs typeface="Arial"/>
              <a:sym typeface="Arial"/>
            </a:endParaRPr>
          </a:p>
        </p:txBody>
      </p:sp>
      <p:sp>
        <p:nvSpPr>
          <p:cNvPr id="597" name="Google Shape;597;p43"/>
          <p:cNvSpPr txBox="1"/>
          <p:nvPr>
            <p:ph idx="1" type="body"/>
          </p:nvPr>
        </p:nvSpPr>
        <p:spPr>
          <a:xfrm>
            <a:off x="0" y="1117015"/>
            <a:ext cx="12743848" cy="3739099"/>
          </a:xfrm>
          <a:prstGeom prst="rect">
            <a:avLst/>
          </a:prstGeom>
          <a:noFill/>
          <a:ln>
            <a:noFill/>
          </a:ln>
        </p:spPr>
        <p:txBody>
          <a:bodyPr anchorCtr="0" anchor="t" bIns="45700" lIns="91425" spcFirstLastPara="1" rIns="91425" wrap="square" tIns="45700">
            <a:noAutofit/>
          </a:bodyPr>
          <a:lstStyle/>
          <a:p>
            <a:pPr indent="0" lvl="0" marL="101600" rtl="0" algn="l">
              <a:lnSpc>
                <a:spcPct val="100000"/>
              </a:lnSpc>
              <a:spcBef>
                <a:spcPts val="400"/>
              </a:spcBef>
              <a:spcAft>
                <a:spcPts val="0"/>
              </a:spcAft>
              <a:buSzPts val="2000"/>
              <a:buNone/>
            </a:pPr>
            <a:r>
              <a:rPr b="1" lang="ja-JP" sz="1600" u="sng"/>
              <a:t>主な属性と特徴</a:t>
            </a:r>
            <a:endParaRPr b="1" sz="1600" u="sng"/>
          </a:p>
          <a:p>
            <a:pPr indent="0" lvl="0" marL="101600" rtl="0" algn="l">
              <a:lnSpc>
                <a:spcPct val="100000"/>
              </a:lnSpc>
              <a:spcBef>
                <a:spcPts val="400"/>
              </a:spcBef>
              <a:spcAft>
                <a:spcPts val="0"/>
              </a:spcAft>
              <a:buSzPts val="2000"/>
              <a:buNone/>
            </a:pPr>
            <a:r>
              <a:rPr b="1" lang="ja-JP" sz="1600"/>
              <a:t>・中高時代主将として全国大会出場</a:t>
            </a:r>
            <a:endParaRPr b="1" sz="1600"/>
          </a:p>
          <a:p>
            <a:pPr indent="0" lvl="0" marL="101600" rtl="0" algn="l">
              <a:lnSpc>
                <a:spcPct val="100000"/>
              </a:lnSpc>
              <a:spcBef>
                <a:spcPts val="400"/>
              </a:spcBef>
              <a:spcAft>
                <a:spcPts val="0"/>
              </a:spcAft>
              <a:buSzPts val="2000"/>
              <a:buNone/>
            </a:pPr>
            <a:r>
              <a:rPr b="1" lang="ja-JP" sz="1600"/>
              <a:t>・地方出身</a:t>
            </a:r>
            <a:endParaRPr b="1" sz="1600"/>
          </a:p>
          <a:p>
            <a:pPr indent="0" lvl="0" marL="101600" rtl="0" algn="l">
              <a:lnSpc>
                <a:spcPct val="100000"/>
              </a:lnSpc>
              <a:spcBef>
                <a:spcPts val="400"/>
              </a:spcBef>
              <a:spcAft>
                <a:spcPts val="0"/>
              </a:spcAft>
              <a:buSzPts val="2000"/>
              <a:buNone/>
            </a:pPr>
            <a:r>
              <a:rPr b="1" lang="ja-JP" sz="1600"/>
              <a:t>・プロサッカー選手を夢に見て、</a:t>
            </a:r>
            <a:endParaRPr b="1" sz="1600"/>
          </a:p>
          <a:p>
            <a:pPr indent="0" lvl="0" marL="101600" rtl="0" algn="l">
              <a:lnSpc>
                <a:spcPct val="100000"/>
              </a:lnSpc>
              <a:spcBef>
                <a:spcPts val="400"/>
              </a:spcBef>
              <a:spcAft>
                <a:spcPts val="0"/>
              </a:spcAft>
              <a:buSzPts val="2000"/>
              <a:buNone/>
            </a:pPr>
            <a:r>
              <a:rPr b="1" lang="ja-JP" sz="1600"/>
              <a:t>親元を離れて東京の強豪大学へ入学</a:t>
            </a:r>
            <a:endParaRPr b="1" sz="1600"/>
          </a:p>
          <a:p>
            <a:pPr indent="0" lvl="0" marL="101600" rtl="0" algn="l">
              <a:lnSpc>
                <a:spcPct val="100000"/>
              </a:lnSpc>
              <a:spcBef>
                <a:spcPts val="400"/>
              </a:spcBef>
              <a:spcAft>
                <a:spcPts val="0"/>
              </a:spcAft>
              <a:buSzPts val="2000"/>
              <a:buNone/>
            </a:pPr>
            <a:r>
              <a:t/>
            </a:r>
            <a:endParaRPr b="1" sz="1600"/>
          </a:p>
          <a:p>
            <a:pPr indent="0" lvl="0" marL="101600" rtl="0" algn="l">
              <a:lnSpc>
                <a:spcPct val="100000"/>
              </a:lnSpc>
              <a:spcBef>
                <a:spcPts val="400"/>
              </a:spcBef>
              <a:spcAft>
                <a:spcPts val="0"/>
              </a:spcAft>
              <a:buSzPts val="2000"/>
              <a:buNone/>
            </a:pPr>
            <a:r>
              <a:rPr b="1" lang="ja-JP" sz="1600"/>
              <a:t>・大学で一人暮らし</a:t>
            </a:r>
            <a:endParaRPr b="1" sz="1600"/>
          </a:p>
          <a:p>
            <a:pPr indent="0" lvl="0" marL="101600" rtl="0" algn="l">
              <a:lnSpc>
                <a:spcPct val="100000"/>
              </a:lnSpc>
              <a:spcBef>
                <a:spcPts val="400"/>
              </a:spcBef>
              <a:spcAft>
                <a:spcPts val="0"/>
              </a:spcAft>
              <a:buSzPts val="2000"/>
              <a:buNone/>
            </a:pPr>
            <a:r>
              <a:rPr b="1" lang="ja-JP" sz="1600"/>
              <a:t>・大学進学後は度重なる怪我に悩む</a:t>
            </a:r>
            <a:endParaRPr b="1" sz="1600"/>
          </a:p>
          <a:p>
            <a:pPr indent="0" lvl="0" marL="101600" rtl="0" algn="l">
              <a:lnSpc>
                <a:spcPct val="100000"/>
              </a:lnSpc>
              <a:spcBef>
                <a:spcPts val="400"/>
              </a:spcBef>
              <a:spcAft>
                <a:spcPts val="0"/>
              </a:spcAft>
              <a:buSzPts val="2000"/>
              <a:buNone/>
            </a:pPr>
            <a:r>
              <a:rPr b="1" lang="ja-JP" sz="1600"/>
              <a:t>・身体能力測定でチームで最下位</a:t>
            </a:r>
            <a:endParaRPr b="1" sz="1600"/>
          </a:p>
          <a:p>
            <a:pPr indent="0" lvl="0" marL="101600" rtl="0" algn="l">
              <a:lnSpc>
                <a:spcPct val="100000"/>
              </a:lnSpc>
              <a:spcBef>
                <a:spcPts val="400"/>
              </a:spcBef>
              <a:spcAft>
                <a:spcPts val="0"/>
              </a:spcAft>
              <a:buSzPts val="2000"/>
              <a:buNone/>
            </a:pPr>
            <a:r>
              <a:rPr b="1" lang="ja-JP" sz="1600"/>
              <a:t>・メンタル不調で学校の授業参加にも影響</a:t>
            </a:r>
            <a:endParaRPr b="1" sz="1600"/>
          </a:p>
          <a:p>
            <a:pPr indent="0" lvl="0" marL="101600" rtl="0" algn="l">
              <a:lnSpc>
                <a:spcPct val="100000"/>
              </a:lnSpc>
              <a:spcBef>
                <a:spcPts val="400"/>
              </a:spcBef>
              <a:spcAft>
                <a:spcPts val="0"/>
              </a:spcAft>
              <a:buSzPts val="2000"/>
              <a:buNone/>
            </a:pPr>
            <a:r>
              <a:t/>
            </a:r>
            <a:endParaRPr b="1" sz="1600"/>
          </a:p>
          <a:p>
            <a:pPr indent="0" lvl="0" marL="101600" rtl="0" algn="l">
              <a:lnSpc>
                <a:spcPct val="100000"/>
              </a:lnSpc>
              <a:spcBef>
                <a:spcPts val="400"/>
              </a:spcBef>
              <a:spcAft>
                <a:spcPts val="0"/>
              </a:spcAft>
              <a:buSzPts val="2000"/>
              <a:buNone/>
            </a:pPr>
            <a:r>
              <a:rPr b="1" lang="ja-JP" sz="1600" u="sng"/>
              <a:t>ペルソナ特有の背景</a:t>
            </a:r>
            <a:endParaRPr b="1" sz="1600" u="sng"/>
          </a:p>
          <a:p>
            <a:pPr indent="0" lvl="0" marL="101600" rtl="0" algn="l">
              <a:lnSpc>
                <a:spcPct val="100000"/>
              </a:lnSpc>
              <a:spcBef>
                <a:spcPts val="400"/>
              </a:spcBef>
              <a:spcAft>
                <a:spcPts val="0"/>
              </a:spcAft>
              <a:buSzPts val="2000"/>
              <a:buNone/>
            </a:pPr>
            <a:r>
              <a:rPr b="1" lang="ja-JP" sz="1600">
                <a:solidFill>
                  <a:schemeClr val="dk1"/>
                </a:solidFill>
                <a:latin typeface="Arial"/>
                <a:ea typeface="Arial"/>
                <a:cs typeface="Arial"/>
                <a:sym typeface="Arial"/>
              </a:rPr>
              <a:t>「怪我が続く原因がわからないまま、治っても再発し、成長の機会を失った」</a:t>
            </a:r>
            <a:endParaRPr b="1" sz="1600">
              <a:solidFill>
                <a:schemeClr val="dk1"/>
              </a:solidFill>
              <a:latin typeface="Arial"/>
              <a:ea typeface="Arial"/>
              <a:cs typeface="Arial"/>
              <a:sym typeface="Arial"/>
            </a:endParaRPr>
          </a:p>
          <a:p>
            <a:pPr indent="0" lvl="0" marL="101600" rtl="0" algn="l">
              <a:lnSpc>
                <a:spcPct val="100000"/>
              </a:lnSpc>
              <a:spcBef>
                <a:spcPts val="400"/>
              </a:spcBef>
              <a:spcAft>
                <a:spcPts val="0"/>
              </a:spcAft>
              <a:buSzPts val="2000"/>
              <a:buNone/>
            </a:pPr>
            <a:r>
              <a:rPr b="1" lang="ja-JP" sz="1600">
                <a:solidFill>
                  <a:schemeClr val="dk1"/>
                </a:solidFill>
                <a:latin typeface="Arial"/>
                <a:ea typeface="Arial"/>
                <a:cs typeface="Arial"/>
                <a:sym typeface="Arial"/>
              </a:rPr>
              <a:t>「自分がなぜ伸びないのか、何が弱点なのか、どうすれば改善できるのかが分からない状態だった」</a:t>
            </a:r>
            <a:endParaRPr b="1" sz="1600">
              <a:solidFill>
                <a:schemeClr val="dk1"/>
              </a:solidFill>
              <a:latin typeface="Arial"/>
              <a:ea typeface="Arial"/>
              <a:cs typeface="Arial"/>
              <a:sym typeface="Arial"/>
            </a:endParaRPr>
          </a:p>
          <a:p>
            <a:pPr indent="0" lvl="0" marL="101600" rtl="0" algn="l">
              <a:lnSpc>
                <a:spcPct val="100000"/>
              </a:lnSpc>
              <a:spcBef>
                <a:spcPts val="400"/>
              </a:spcBef>
              <a:spcAft>
                <a:spcPts val="0"/>
              </a:spcAft>
              <a:buSzPts val="2000"/>
              <a:buNone/>
            </a:pPr>
            <a:r>
              <a:rPr b="1" lang="ja-JP" sz="1600">
                <a:solidFill>
                  <a:schemeClr val="dk1"/>
                </a:solidFill>
                <a:latin typeface="Arial"/>
                <a:ea typeface="Arial"/>
                <a:cs typeface="Arial"/>
                <a:sym typeface="Arial"/>
              </a:rPr>
              <a:t>「努力したのに、報われなかった」（という“深い挫折感”）</a:t>
            </a:r>
            <a:endParaRPr b="1" sz="1600">
              <a:solidFill>
                <a:schemeClr val="dk1"/>
              </a:solidFill>
              <a:latin typeface="Arial"/>
              <a:ea typeface="Arial"/>
              <a:cs typeface="Arial"/>
              <a:sym typeface="Arial"/>
            </a:endParaRPr>
          </a:p>
        </p:txBody>
      </p:sp>
      <p:pic>
        <p:nvPicPr>
          <p:cNvPr id="598" name="Google Shape;598;p43"/>
          <p:cNvPicPr preferRelativeResize="0"/>
          <p:nvPr/>
        </p:nvPicPr>
        <p:blipFill rotWithShape="1">
          <a:blip r:embed="rId3">
            <a:alphaModFix/>
          </a:blip>
          <a:srcRect b="0" l="0" r="0" t="0"/>
          <a:stretch/>
        </p:blipFill>
        <p:spPr>
          <a:xfrm>
            <a:off x="6321986" y="879529"/>
            <a:ext cx="2122506" cy="2549471"/>
          </a:xfrm>
          <a:prstGeom prst="rect">
            <a:avLst/>
          </a:prstGeom>
          <a:noFill/>
          <a:ln>
            <a:noFill/>
          </a:ln>
        </p:spPr>
      </p:pic>
      <p:sp>
        <p:nvSpPr>
          <p:cNvPr id="599" name="Google Shape;599;p43"/>
          <p:cNvSpPr/>
          <p:nvPr/>
        </p:nvSpPr>
        <p:spPr>
          <a:xfrm>
            <a:off x="8928100" y="270023"/>
            <a:ext cx="2966850" cy="1171319"/>
          </a:xfrm>
          <a:custGeom>
            <a:rect b="b" l="l" r="r" t="t"/>
            <a:pathLst>
              <a:path extrusionOk="0" h="120000" w="120000">
                <a:moveTo>
                  <a:pt x="0" y="0"/>
                </a:moveTo>
                <a:lnTo>
                  <a:pt x="120000" y="0"/>
                </a:lnTo>
                <a:lnTo>
                  <a:pt x="120000" y="120000"/>
                </a:lnTo>
                <a:lnTo>
                  <a:pt x="0" y="120000"/>
                </a:lnTo>
                <a:close/>
              </a:path>
              <a:path extrusionOk="0" fill="none" h="120000" w="120000">
                <a:moveTo>
                  <a:pt x="-426" y="22097"/>
                </a:moveTo>
                <a:lnTo>
                  <a:pt x="-10469" y="22153"/>
                </a:lnTo>
                <a:lnTo>
                  <a:pt x="-38430" y="91180"/>
                </a:lnTo>
              </a:path>
            </a:pathLst>
          </a:custGeom>
          <a:solidFill>
            <a:srgbClr val="F2DADA"/>
          </a:solidFill>
          <a:ln cap="flat" cmpd="sng" w="254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ja-JP" sz="1100" u="none" cap="none" strike="noStrike">
                <a:solidFill>
                  <a:srgbClr val="000000"/>
                </a:solidFill>
                <a:latin typeface="Arial"/>
                <a:ea typeface="Arial"/>
                <a:cs typeface="Arial"/>
                <a:sym typeface="Arial"/>
              </a:rPr>
              <a:t>ジョブ例</a:t>
            </a:r>
            <a:r>
              <a:rPr b="0" i="0" lang="ja-JP"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100" u="none" cap="none" strike="noStrike">
                <a:solidFill>
                  <a:schemeClr val="dk1"/>
                </a:solidFill>
                <a:latin typeface="Arial"/>
                <a:ea typeface="Arial"/>
                <a:cs typeface="Arial"/>
                <a:sym typeface="Arial"/>
              </a:rPr>
              <a:t>成長のボトルネックを正しく特定し、自分に必要な改善を明確にしたい</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ja-JP" sz="1050" u="none" cap="none" strike="noStrike">
                <a:solidFill>
                  <a:srgbClr val="FF0000"/>
                </a:solidFill>
                <a:latin typeface="Arial"/>
                <a:ea typeface="Arial"/>
                <a:cs typeface="Arial"/>
                <a:sym typeface="Arial"/>
              </a:rPr>
              <a:t>これは単なる成長意欲ではなく </a:t>
            </a:r>
            <a:r>
              <a:rPr b="1" i="0" lang="ja-JP" sz="1050" u="sng" cap="none" strike="noStrike">
                <a:solidFill>
                  <a:srgbClr val="FF0000"/>
                </a:solidFill>
                <a:latin typeface="Arial"/>
                <a:ea typeface="Arial"/>
                <a:cs typeface="Arial"/>
                <a:sym typeface="Arial"/>
              </a:rPr>
              <a:t>“劣等感 × 焦り × 機会損失”</a:t>
            </a:r>
            <a:r>
              <a:rPr b="0" i="0" lang="ja-JP" sz="1050" u="none" cap="none" strike="noStrike">
                <a:solidFill>
                  <a:srgbClr val="FF0000"/>
                </a:solidFill>
                <a:latin typeface="Arial"/>
                <a:ea typeface="Arial"/>
                <a:cs typeface="Arial"/>
                <a:sym typeface="Arial"/>
              </a:rPr>
              <a:t> が重なる非常に強いPain</a:t>
            </a:r>
            <a:endParaRPr b="0" i="0" sz="1050" u="none" cap="none" strike="noStrike">
              <a:solidFill>
                <a:srgbClr val="FF0000"/>
              </a:solidFill>
              <a:latin typeface="Arial"/>
              <a:ea typeface="Arial"/>
              <a:cs typeface="Arial"/>
              <a:sym typeface="Arial"/>
            </a:endParaRPr>
          </a:p>
        </p:txBody>
      </p:sp>
      <p:sp>
        <p:nvSpPr>
          <p:cNvPr id="600" name="Google Shape;600;p43"/>
          <p:cNvSpPr/>
          <p:nvPr/>
        </p:nvSpPr>
        <p:spPr>
          <a:xfrm>
            <a:off x="3263902" y="469682"/>
            <a:ext cx="2781725" cy="886421"/>
          </a:xfrm>
          <a:custGeom>
            <a:rect b="b" l="l" r="r" t="t"/>
            <a:pathLst>
              <a:path extrusionOk="0" h="120000" w="120000">
                <a:moveTo>
                  <a:pt x="0" y="0"/>
                </a:moveTo>
                <a:lnTo>
                  <a:pt x="120000" y="0"/>
                </a:lnTo>
                <a:lnTo>
                  <a:pt x="120000" y="120000"/>
                </a:lnTo>
                <a:lnTo>
                  <a:pt x="0" y="120000"/>
                </a:lnTo>
                <a:close/>
              </a:path>
              <a:path extrusionOk="0" fill="none" h="120000" w="120000">
                <a:moveTo>
                  <a:pt x="120307" y="59780"/>
                </a:moveTo>
                <a:lnTo>
                  <a:pt x="131153" y="60742"/>
                </a:lnTo>
                <a:lnTo>
                  <a:pt x="144152" y="97206"/>
                </a:lnTo>
              </a:path>
            </a:pathLst>
          </a:custGeom>
          <a:solidFill>
            <a:srgbClr val="F2DADA"/>
          </a:solidFill>
          <a:ln cap="flat" cmpd="sng" w="254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ja-JP" sz="1050" u="none" cap="none" strike="noStrike">
                <a:solidFill>
                  <a:srgbClr val="000000"/>
                </a:solidFill>
                <a:latin typeface="Arial"/>
                <a:ea typeface="Arial"/>
                <a:cs typeface="Arial"/>
                <a:sym typeface="Arial"/>
              </a:rPr>
              <a:t>ジョブ例</a:t>
            </a:r>
            <a:r>
              <a:rPr b="0" i="0" lang="ja-JP" sz="1050" u="none" cap="none" strike="noStrike">
                <a:solidFill>
                  <a:schemeClr val="dk1"/>
                </a:solidFill>
                <a:latin typeface="Arial"/>
                <a:ea typeface="Arial"/>
                <a:cs typeface="Arial"/>
                <a:sym typeface="Arial"/>
              </a:rPr>
              <a:t>：</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050" u="none" cap="none" strike="noStrike">
                <a:solidFill>
                  <a:schemeClr val="dk1"/>
                </a:solidFill>
                <a:latin typeface="Arial"/>
                <a:ea typeface="Arial"/>
                <a:cs typeface="Arial"/>
                <a:sym typeface="Arial"/>
              </a:rPr>
              <a:t>怪我を繰り返す本当の原因を知り、成長を妨げるリスクを取り除きたい</a:t>
            </a:r>
            <a:endParaRPr b="1"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ja-JP" sz="1000" u="none" cap="none" strike="noStrike">
                <a:solidFill>
                  <a:srgbClr val="FF0000"/>
                </a:solidFill>
                <a:latin typeface="Arial"/>
                <a:ea typeface="Arial"/>
                <a:cs typeface="Arial"/>
                <a:sym typeface="Arial"/>
              </a:rPr>
              <a:t>これは </a:t>
            </a:r>
            <a:r>
              <a:rPr b="1" i="0" lang="ja-JP" sz="1000" u="sng" cap="none" strike="noStrike">
                <a:solidFill>
                  <a:srgbClr val="FF0000"/>
                </a:solidFill>
                <a:latin typeface="Arial"/>
                <a:ea typeface="Arial"/>
                <a:cs typeface="Arial"/>
                <a:sym typeface="Arial"/>
              </a:rPr>
              <a:t>競技人生を失う恐怖＝切迫度MAX</a:t>
            </a:r>
            <a:r>
              <a:rPr b="0" i="0" lang="ja-JP" sz="1000" u="none" cap="none" strike="noStrike">
                <a:solidFill>
                  <a:srgbClr val="FF0000"/>
                </a:solidFill>
                <a:latin typeface="Arial"/>
                <a:ea typeface="Arial"/>
                <a:cs typeface="Arial"/>
                <a:sym typeface="Arial"/>
              </a:rPr>
              <a:t>。</a:t>
            </a:r>
            <a:endParaRPr/>
          </a:p>
        </p:txBody>
      </p:sp>
      <p:sp>
        <p:nvSpPr>
          <p:cNvPr id="601" name="Google Shape;601;p43"/>
          <p:cNvSpPr/>
          <p:nvPr/>
        </p:nvSpPr>
        <p:spPr>
          <a:xfrm>
            <a:off x="8928098" y="2443810"/>
            <a:ext cx="3263901" cy="1097554"/>
          </a:xfrm>
          <a:custGeom>
            <a:rect b="b" l="l" r="r" t="t"/>
            <a:pathLst>
              <a:path extrusionOk="0" h="120000" w="120000">
                <a:moveTo>
                  <a:pt x="0" y="0"/>
                </a:moveTo>
                <a:lnTo>
                  <a:pt x="120000" y="0"/>
                </a:lnTo>
                <a:lnTo>
                  <a:pt x="120000" y="120000"/>
                </a:lnTo>
                <a:lnTo>
                  <a:pt x="0" y="120000"/>
                </a:lnTo>
                <a:close/>
              </a:path>
              <a:path extrusionOk="0" fill="none" h="120000" w="120000">
                <a:moveTo>
                  <a:pt x="-426" y="22097"/>
                </a:moveTo>
                <a:lnTo>
                  <a:pt x="-10469" y="22153"/>
                </a:lnTo>
                <a:lnTo>
                  <a:pt x="-20220" y="13289"/>
                </a:lnTo>
              </a:path>
            </a:pathLst>
          </a:custGeom>
          <a:solidFill>
            <a:srgbClr val="F2DADA"/>
          </a:solidFill>
          <a:ln cap="flat" cmpd="sng" w="254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ja-JP" sz="1100" u="none" cap="none" strike="noStrike">
                <a:solidFill>
                  <a:srgbClr val="000000"/>
                </a:solidFill>
                <a:latin typeface="Arial"/>
                <a:ea typeface="Arial"/>
                <a:cs typeface="Arial"/>
                <a:sym typeface="Arial"/>
              </a:rPr>
              <a:t>ジョブ例</a:t>
            </a:r>
            <a:r>
              <a:rPr b="0" i="0" lang="ja-JP"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100" u="none" cap="none" strike="noStrike">
                <a:solidFill>
                  <a:schemeClr val="dk1"/>
                </a:solidFill>
                <a:latin typeface="Arial"/>
                <a:ea typeface="Arial"/>
                <a:cs typeface="Arial"/>
                <a:sym typeface="Arial"/>
              </a:rPr>
              <a:t>不安・怪我・不調による悪循環から抜け出し、自信を持ってプレーしたい</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ja-JP" sz="1050" u="none" cap="none" strike="noStrike">
                <a:solidFill>
                  <a:srgbClr val="FF0000"/>
                </a:solidFill>
                <a:latin typeface="Arial"/>
                <a:ea typeface="Arial"/>
                <a:cs typeface="Arial"/>
                <a:sym typeface="Arial"/>
              </a:rPr>
              <a:t>これは“成長と成果”に関わる最も根源的なジョブ</a:t>
            </a:r>
            <a:endParaRPr/>
          </a:p>
        </p:txBody>
      </p:sp>
      <p:sp>
        <p:nvSpPr>
          <p:cNvPr id="602" name="Google Shape;602;p43"/>
          <p:cNvSpPr txBox="1"/>
          <p:nvPr/>
        </p:nvSpPr>
        <p:spPr>
          <a:xfrm>
            <a:off x="4835473" y="3938133"/>
            <a:ext cx="743143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JP" sz="1800" u="none" cap="none" strike="noStrike">
                <a:solidFill>
                  <a:srgbClr val="0E0E3A"/>
                </a:solidFill>
                <a:latin typeface="Arial"/>
                <a:ea typeface="Arial"/>
                <a:cs typeface="Arial"/>
                <a:sym typeface="Arial"/>
              </a:rPr>
              <a:t>ジョブ：努力が正しいのか分からず不安。怪我せず本気で成長したい</a:t>
            </a:r>
            <a:endParaRPr/>
          </a:p>
        </p:txBody>
      </p:sp>
      <p:sp>
        <p:nvSpPr>
          <p:cNvPr id="603" name="Google Shape;603;p43"/>
          <p:cNvSpPr txBox="1"/>
          <p:nvPr/>
        </p:nvSpPr>
        <p:spPr>
          <a:xfrm>
            <a:off x="924321" y="6018986"/>
            <a:ext cx="64589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JP" sz="1800" u="none" cap="none" strike="noStrike">
                <a:solidFill>
                  <a:srgbClr val="0E0E3A"/>
                </a:solidFill>
                <a:latin typeface="Arial"/>
                <a:ea typeface="Arial"/>
                <a:cs typeface="Arial"/>
                <a:sym typeface="Arial"/>
              </a:rPr>
              <a:t>競技人生の短さ × 怪我不安 × 成長焦り</a:t>
            </a:r>
            <a:endParaRPr/>
          </a:p>
        </p:txBody>
      </p:sp>
      <p:sp>
        <p:nvSpPr>
          <p:cNvPr id="604" name="Google Shape;604;p43"/>
          <p:cNvSpPr/>
          <p:nvPr/>
        </p:nvSpPr>
        <p:spPr>
          <a:xfrm>
            <a:off x="6888997" y="3541363"/>
            <a:ext cx="813661" cy="369332"/>
          </a:xfrm>
          <a:prstGeom prst="downArrow">
            <a:avLst>
              <a:gd fmla="val 50000" name="adj1"/>
              <a:gd fmla="val 50000" name="adj2"/>
            </a:avLst>
          </a:prstGeom>
          <a:solidFill>
            <a:schemeClr val="accen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05" name="Google Shape;605;p43"/>
          <p:cNvSpPr/>
          <p:nvPr/>
        </p:nvSpPr>
        <p:spPr>
          <a:xfrm>
            <a:off x="2580469" y="5674428"/>
            <a:ext cx="813661" cy="369332"/>
          </a:xfrm>
          <a:prstGeom prst="downArrow">
            <a:avLst>
              <a:gd fmla="val 50000" name="adj1"/>
              <a:gd fmla="val 50000" name="adj2"/>
            </a:avLst>
          </a:prstGeom>
          <a:solidFill>
            <a:schemeClr val="accen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44"/>
          <p:cNvSpPr txBox="1"/>
          <p:nvPr>
            <p:ph idx="1" type="body"/>
          </p:nvPr>
        </p:nvSpPr>
        <p:spPr>
          <a:xfrm>
            <a:off x="323995" y="261382"/>
            <a:ext cx="11510085" cy="28727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0253F"/>
              </a:buClr>
              <a:buSzPts val="2300"/>
              <a:buNone/>
            </a:pPr>
            <a:r>
              <a:rPr lang="ja-JP"/>
              <a:t>ビジネスモデルコア（顧客：個人アスリート）</a:t>
            </a:r>
            <a:endParaRPr/>
          </a:p>
        </p:txBody>
      </p:sp>
      <p:sp>
        <p:nvSpPr>
          <p:cNvPr id="611" name="Google Shape;611;p44"/>
          <p:cNvSpPr txBox="1"/>
          <p:nvPr>
            <p:ph idx="2" type="body"/>
          </p:nvPr>
        </p:nvSpPr>
        <p:spPr>
          <a:xfrm>
            <a:off x="734529" y="1669402"/>
            <a:ext cx="4570716" cy="5944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E0E3A"/>
              </a:buClr>
              <a:buSzPts val="1000"/>
              <a:buNone/>
            </a:pPr>
            <a:r>
              <a:rPr lang="ja-JP"/>
              <a:t>①成長のボトルネックを正しく特定し、自分に必要な改善を明確にできる</a:t>
            </a:r>
            <a:endParaRPr/>
          </a:p>
          <a:p>
            <a:pPr indent="0" lvl="0" marL="0" rtl="0" algn="l">
              <a:lnSpc>
                <a:spcPct val="100000"/>
              </a:lnSpc>
              <a:spcBef>
                <a:spcPts val="0"/>
              </a:spcBef>
              <a:spcAft>
                <a:spcPts val="0"/>
              </a:spcAft>
              <a:buClr>
                <a:srgbClr val="0E0E3A"/>
              </a:buClr>
              <a:buSzPts val="1000"/>
              <a:buNone/>
            </a:pPr>
            <a:r>
              <a:rPr lang="ja-JP"/>
              <a:t>②不安・怪我・不調による悪循環から抜け出し、自信を持ってプレーできる</a:t>
            </a:r>
            <a:endParaRPr/>
          </a:p>
          <a:p>
            <a:pPr indent="0" lvl="0" marL="0" rtl="0" algn="l">
              <a:lnSpc>
                <a:spcPct val="100000"/>
              </a:lnSpc>
              <a:spcBef>
                <a:spcPts val="0"/>
              </a:spcBef>
              <a:spcAft>
                <a:spcPts val="0"/>
              </a:spcAft>
              <a:buClr>
                <a:srgbClr val="0E0E3A"/>
              </a:buClr>
              <a:buSzPts val="1000"/>
              <a:buNone/>
            </a:pPr>
            <a:r>
              <a:rPr lang="ja-JP"/>
              <a:t>③成長を科学的に実感できる</a:t>
            </a:r>
            <a:endParaRPr/>
          </a:p>
        </p:txBody>
      </p:sp>
      <p:sp>
        <p:nvSpPr>
          <p:cNvPr id="612" name="Google Shape;612;p44"/>
          <p:cNvSpPr txBox="1"/>
          <p:nvPr>
            <p:ph idx="3" type="body"/>
          </p:nvPr>
        </p:nvSpPr>
        <p:spPr>
          <a:xfrm>
            <a:off x="734529" y="2509911"/>
            <a:ext cx="2679790" cy="160932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00"/>
              <a:buNone/>
            </a:pPr>
            <a:r>
              <a:rPr lang="ja-JP"/>
              <a:t>SETAGAYA Sports Valleyは、トップアスリートだけでなく誰もが最先端のスポーツ科学とヘルスケアを体験できるイノベーション型スポーツ施設です。自社施設 SETAGAYA QS-GARDEN（天然芝グラウンド・ミーティングルーム） を活用し、測定・トレーニング・栄養指導を継続的に提供。スポット利用にとどまらず、部活動や個人に科学的支援を届け、怪我予防と成長実感を伴うハイパフォーマンスを実現します。</a:t>
            </a:r>
            <a:endParaRPr/>
          </a:p>
        </p:txBody>
      </p:sp>
      <p:sp>
        <p:nvSpPr>
          <p:cNvPr id="613" name="Google Shape;613;p44"/>
          <p:cNvSpPr txBox="1"/>
          <p:nvPr>
            <p:ph idx="4" type="body"/>
          </p:nvPr>
        </p:nvSpPr>
        <p:spPr>
          <a:xfrm>
            <a:off x="731521" y="4365345"/>
            <a:ext cx="4570716" cy="1138810"/>
          </a:xfrm>
          <a:prstGeom prst="rect">
            <a:avLst/>
          </a:prstGeom>
          <a:noFill/>
          <a:ln>
            <a:noFill/>
          </a:ln>
        </p:spPr>
        <p:txBody>
          <a:bodyPr anchorCtr="0" anchor="t" bIns="45700" lIns="91425" spcFirstLastPara="1" rIns="91425" wrap="square" tIns="45700">
            <a:noAutofit/>
          </a:bodyPr>
          <a:lstStyle/>
          <a:p>
            <a:pPr indent="-107950" lvl="0" marL="171450" rtl="0" algn="l">
              <a:lnSpc>
                <a:spcPct val="100000"/>
              </a:lnSpc>
              <a:spcBef>
                <a:spcPts val="0"/>
              </a:spcBef>
              <a:spcAft>
                <a:spcPts val="0"/>
              </a:spcAft>
              <a:buClr>
                <a:srgbClr val="0E0E3A"/>
              </a:buClr>
              <a:buSzPts val="1000"/>
              <a:buFont typeface="Arial"/>
              <a:buNone/>
            </a:pPr>
            <a:r>
              <a:rPr lang="ja-JP"/>
              <a:t>①科学的測定＋包括データ収集</a:t>
            </a:r>
            <a:endParaRPr/>
          </a:p>
          <a:p>
            <a:pPr indent="-107950" lvl="0" marL="171450" rtl="0" algn="l">
              <a:lnSpc>
                <a:spcPct val="100000"/>
              </a:lnSpc>
              <a:spcBef>
                <a:spcPts val="0"/>
              </a:spcBef>
              <a:spcAft>
                <a:spcPts val="0"/>
              </a:spcAft>
              <a:buClr>
                <a:srgbClr val="0E0E3A"/>
              </a:buClr>
              <a:buSzPts val="1000"/>
              <a:buFont typeface="Arial"/>
              <a:buNone/>
            </a:pPr>
            <a:r>
              <a:rPr lang="ja-JP"/>
              <a:t>姿勢・動作・筋力などを簡易測定</a:t>
            </a:r>
            <a:endParaRPr/>
          </a:p>
          <a:p>
            <a:pPr indent="-107950" lvl="0" marL="171450" rtl="0" algn="l">
              <a:lnSpc>
                <a:spcPct val="100000"/>
              </a:lnSpc>
              <a:spcBef>
                <a:spcPts val="0"/>
              </a:spcBef>
              <a:spcAft>
                <a:spcPts val="0"/>
              </a:spcAft>
              <a:buClr>
                <a:srgbClr val="0E0E3A"/>
              </a:buClr>
              <a:buSzPts val="1000"/>
              <a:buFont typeface="Arial"/>
              <a:buNone/>
            </a:pPr>
            <a:r>
              <a:rPr lang="ja-JP"/>
              <a:t>② 個別トレーニング＆予防プランの提示</a:t>
            </a:r>
            <a:endParaRPr/>
          </a:p>
          <a:p>
            <a:pPr indent="-107950" lvl="0" marL="171450" rtl="0" algn="l">
              <a:lnSpc>
                <a:spcPct val="100000"/>
              </a:lnSpc>
              <a:spcBef>
                <a:spcPts val="0"/>
              </a:spcBef>
              <a:spcAft>
                <a:spcPts val="0"/>
              </a:spcAft>
              <a:buClr>
                <a:srgbClr val="0E0E3A"/>
              </a:buClr>
              <a:buSzPts val="1000"/>
              <a:buFont typeface="Arial"/>
              <a:buNone/>
            </a:pPr>
            <a:r>
              <a:rPr lang="ja-JP"/>
              <a:t>測定結果に基づき、個人に最適化されたトレーニングメニューを提案</a:t>
            </a:r>
            <a:endParaRPr/>
          </a:p>
          <a:p>
            <a:pPr indent="-107950" lvl="0" marL="171450" rtl="0" algn="l">
              <a:lnSpc>
                <a:spcPct val="100000"/>
              </a:lnSpc>
              <a:spcBef>
                <a:spcPts val="0"/>
              </a:spcBef>
              <a:spcAft>
                <a:spcPts val="0"/>
              </a:spcAft>
              <a:buClr>
                <a:srgbClr val="0E0E3A"/>
              </a:buClr>
              <a:buSzPts val="1000"/>
              <a:buFont typeface="Arial"/>
              <a:buNone/>
            </a:pPr>
            <a:r>
              <a:rPr lang="ja-JP"/>
              <a:t>③成長の可視化ダッシュボード</a:t>
            </a:r>
            <a:endParaRPr/>
          </a:p>
          <a:p>
            <a:pPr indent="-107950" lvl="0" marL="171450" rtl="0" algn="l">
              <a:lnSpc>
                <a:spcPct val="100000"/>
              </a:lnSpc>
              <a:spcBef>
                <a:spcPts val="0"/>
              </a:spcBef>
              <a:spcAft>
                <a:spcPts val="0"/>
              </a:spcAft>
              <a:buClr>
                <a:srgbClr val="0E0E3A"/>
              </a:buClr>
              <a:buSzPts val="1000"/>
              <a:buFont typeface="Arial"/>
              <a:buNone/>
            </a:pPr>
            <a:r>
              <a:rPr lang="ja-JP"/>
              <a:t>トレーニング・測定・栄養指導の記録を蓄積し、グラフで成長を見える化</a:t>
            </a:r>
            <a:endParaRPr/>
          </a:p>
        </p:txBody>
      </p:sp>
      <p:sp>
        <p:nvSpPr>
          <p:cNvPr id="614" name="Google Shape;614;p44"/>
          <p:cNvSpPr txBox="1"/>
          <p:nvPr>
            <p:ph idx="5" type="body"/>
          </p:nvPr>
        </p:nvSpPr>
        <p:spPr>
          <a:xfrm>
            <a:off x="5399220" y="1607298"/>
            <a:ext cx="6171861" cy="35592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E0E3A"/>
              </a:buClr>
              <a:buSzPts val="1000"/>
              <a:buNone/>
            </a:pPr>
            <a:r>
              <a:rPr lang="ja-JP"/>
              <a:t>・中高時代全国大会出場経験あり。地方出身</a:t>
            </a:r>
            <a:endParaRPr/>
          </a:p>
          <a:p>
            <a:pPr indent="0" lvl="0" marL="0" rtl="0" algn="l">
              <a:lnSpc>
                <a:spcPct val="100000"/>
              </a:lnSpc>
              <a:spcBef>
                <a:spcPts val="0"/>
              </a:spcBef>
              <a:spcAft>
                <a:spcPts val="0"/>
              </a:spcAft>
              <a:buClr>
                <a:srgbClr val="0E0E3A"/>
              </a:buClr>
              <a:buSzPts val="1000"/>
              <a:buNone/>
            </a:pPr>
            <a:r>
              <a:rPr lang="ja-JP"/>
              <a:t>・プロサッカー選手志望、親元を離れて東京の強豪大学へ入学・一人暮らし</a:t>
            </a:r>
            <a:endParaRPr/>
          </a:p>
          <a:p>
            <a:pPr indent="0" lvl="0" marL="0" rtl="0" algn="l">
              <a:lnSpc>
                <a:spcPct val="100000"/>
              </a:lnSpc>
              <a:spcBef>
                <a:spcPts val="0"/>
              </a:spcBef>
              <a:spcAft>
                <a:spcPts val="0"/>
              </a:spcAft>
              <a:buClr>
                <a:srgbClr val="0E0E3A"/>
              </a:buClr>
              <a:buSzPts val="1000"/>
              <a:buNone/>
            </a:pPr>
            <a:r>
              <a:rPr lang="ja-JP"/>
              <a:t>・度重なる怪我で大学ではトップチームで活躍ができていない</a:t>
            </a:r>
            <a:endParaRPr/>
          </a:p>
          <a:p>
            <a:pPr indent="0" lvl="0" marL="0" rtl="0" algn="l">
              <a:lnSpc>
                <a:spcPct val="100000"/>
              </a:lnSpc>
              <a:spcBef>
                <a:spcPts val="0"/>
              </a:spcBef>
              <a:spcAft>
                <a:spcPts val="0"/>
              </a:spcAft>
              <a:buClr>
                <a:srgbClr val="0E0E3A"/>
              </a:buClr>
              <a:buSzPts val="1000"/>
              <a:buNone/>
            </a:pPr>
            <a:r>
              <a:t/>
            </a:r>
            <a:endParaRPr/>
          </a:p>
          <a:p>
            <a:pPr indent="0" lvl="0" marL="0" rtl="0" algn="l">
              <a:lnSpc>
                <a:spcPct val="100000"/>
              </a:lnSpc>
              <a:spcBef>
                <a:spcPts val="0"/>
              </a:spcBef>
              <a:spcAft>
                <a:spcPts val="0"/>
              </a:spcAft>
              <a:buClr>
                <a:srgbClr val="0E0E3A"/>
              </a:buClr>
              <a:buSzPts val="1000"/>
              <a:buNone/>
            </a:pPr>
            <a:r>
              <a:t/>
            </a:r>
            <a:endParaRPr/>
          </a:p>
        </p:txBody>
      </p:sp>
      <p:sp>
        <p:nvSpPr>
          <p:cNvPr id="615" name="Google Shape;615;p44"/>
          <p:cNvSpPr txBox="1"/>
          <p:nvPr>
            <p:ph idx="6" type="body"/>
          </p:nvPr>
        </p:nvSpPr>
        <p:spPr>
          <a:xfrm>
            <a:off x="5399218" y="2258955"/>
            <a:ext cx="6171861" cy="3682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E0E3A"/>
              </a:buClr>
              <a:buSzPts val="1000"/>
              <a:buNone/>
            </a:pPr>
            <a:r>
              <a:rPr lang="ja-JP"/>
              <a:t>「怪我が続く原因がわからないまま、治っても再発し、成長の機会を失った」</a:t>
            </a:r>
            <a:endParaRPr/>
          </a:p>
          <a:p>
            <a:pPr indent="0" lvl="0" marL="0" rtl="0" algn="l">
              <a:lnSpc>
                <a:spcPct val="100000"/>
              </a:lnSpc>
              <a:spcBef>
                <a:spcPts val="0"/>
              </a:spcBef>
              <a:spcAft>
                <a:spcPts val="0"/>
              </a:spcAft>
              <a:buClr>
                <a:srgbClr val="0E0E3A"/>
              </a:buClr>
              <a:buSzPts val="1000"/>
              <a:buNone/>
            </a:pPr>
            <a:r>
              <a:rPr lang="ja-JP"/>
              <a:t>「自分がなぜ伸びないのか、何が弱点なのか、どうすれば改善できるのかが分からない状態」</a:t>
            </a:r>
            <a:endParaRPr/>
          </a:p>
        </p:txBody>
      </p:sp>
      <p:sp>
        <p:nvSpPr>
          <p:cNvPr id="616" name="Google Shape;616;p44"/>
          <p:cNvSpPr txBox="1"/>
          <p:nvPr>
            <p:ph idx="7" type="body"/>
          </p:nvPr>
        </p:nvSpPr>
        <p:spPr>
          <a:xfrm>
            <a:off x="5399219" y="2823873"/>
            <a:ext cx="6171861" cy="36824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00"/>
              <a:buNone/>
            </a:pPr>
            <a:r>
              <a:rPr lang="ja-JP"/>
              <a:t>東京都人口 1400万人× 中高大比率 8%×私立割合50%× サッカー部率10%×都大会進出率10%</a:t>
            </a:r>
            <a:endParaRPr/>
          </a:p>
          <a:p>
            <a:pPr indent="0" lvl="0" marL="0" rtl="0" algn="l">
              <a:lnSpc>
                <a:spcPct val="100000"/>
              </a:lnSpc>
              <a:spcBef>
                <a:spcPts val="0"/>
              </a:spcBef>
              <a:spcAft>
                <a:spcPts val="0"/>
              </a:spcAft>
              <a:buSzPts val="1000"/>
              <a:buNone/>
            </a:pPr>
            <a:r>
              <a:rPr lang="ja-JP"/>
              <a:t>×設備・スタッフ不十分率80%=4500人</a:t>
            </a:r>
            <a:endParaRPr/>
          </a:p>
        </p:txBody>
      </p:sp>
      <p:sp>
        <p:nvSpPr>
          <p:cNvPr id="617" name="Google Shape;617;p44"/>
          <p:cNvSpPr txBox="1"/>
          <p:nvPr>
            <p:ph idx="8" type="body"/>
          </p:nvPr>
        </p:nvSpPr>
        <p:spPr>
          <a:xfrm>
            <a:off x="5396212" y="3666479"/>
            <a:ext cx="3132644" cy="816744"/>
          </a:xfrm>
          <a:prstGeom prst="rect">
            <a:avLst/>
          </a:prstGeom>
          <a:noFill/>
          <a:ln>
            <a:noFill/>
          </a:ln>
        </p:spPr>
        <p:txBody>
          <a:bodyPr anchorCtr="0" anchor="t" bIns="45700" lIns="91425" spcFirstLastPara="1" rIns="91425" wrap="square" tIns="45700">
            <a:noAutofit/>
          </a:bodyPr>
          <a:lstStyle/>
          <a:p>
            <a:pPr indent="-107950" lvl="0" marL="171450" rtl="0" algn="l">
              <a:lnSpc>
                <a:spcPct val="100000"/>
              </a:lnSpc>
              <a:spcBef>
                <a:spcPts val="0"/>
              </a:spcBef>
              <a:spcAft>
                <a:spcPts val="0"/>
              </a:spcAft>
              <a:buSzPts val="1000"/>
              <a:buNone/>
            </a:pPr>
            <a:r>
              <a:rPr lang="ja-JP"/>
              <a:t>①成長のボトルネックを正しく特定し、自分に必要な改善を明確にしたい</a:t>
            </a:r>
            <a:endParaRPr/>
          </a:p>
          <a:p>
            <a:pPr indent="-107950" lvl="0" marL="171450" rtl="0" algn="l">
              <a:lnSpc>
                <a:spcPct val="100000"/>
              </a:lnSpc>
              <a:spcBef>
                <a:spcPts val="0"/>
              </a:spcBef>
              <a:spcAft>
                <a:spcPts val="0"/>
              </a:spcAft>
              <a:buSzPts val="1000"/>
              <a:buNone/>
            </a:pPr>
            <a:r>
              <a:rPr lang="ja-JP"/>
              <a:t>②不安・怪我・不調による悪循環から抜け出し、自信を持ってプレーしたい</a:t>
            </a:r>
            <a:endParaRPr/>
          </a:p>
        </p:txBody>
      </p:sp>
      <p:sp>
        <p:nvSpPr>
          <p:cNvPr id="618" name="Google Shape;618;p44"/>
          <p:cNvSpPr txBox="1"/>
          <p:nvPr>
            <p:ph idx="9" type="body"/>
          </p:nvPr>
        </p:nvSpPr>
        <p:spPr>
          <a:xfrm>
            <a:off x="5396212" y="4635093"/>
            <a:ext cx="3026255" cy="833669"/>
          </a:xfrm>
          <a:prstGeom prst="rect">
            <a:avLst/>
          </a:prstGeom>
          <a:noFill/>
          <a:ln>
            <a:noFill/>
          </a:ln>
        </p:spPr>
        <p:txBody>
          <a:bodyPr anchorCtr="0" anchor="t" bIns="45700" lIns="91425" spcFirstLastPara="1" rIns="91425" wrap="square" tIns="45700">
            <a:noAutofit/>
          </a:bodyPr>
          <a:lstStyle/>
          <a:p>
            <a:pPr indent="-107950" lvl="1" marL="628650" rtl="0" algn="l">
              <a:lnSpc>
                <a:spcPct val="100000"/>
              </a:lnSpc>
              <a:spcBef>
                <a:spcPts val="0"/>
              </a:spcBef>
              <a:spcAft>
                <a:spcPts val="0"/>
              </a:spcAft>
              <a:buSzPts val="1000"/>
              <a:buNone/>
            </a:pPr>
            <a:r>
              <a:rPr lang="ja-JP"/>
              <a:t>①課題が見える化する仕組みがない</a:t>
            </a:r>
            <a:endParaRPr/>
          </a:p>
          <a:p>
            <a:pPr indent="-107950" lvl="1" marL="628650" rtl="0" algn="l">
              <a:lnSpc>
                <a:spcPct val="100000"/>
              </a:lnSpc>
              <a:spcBef>
                <a:spcPts val="0"/>
              </a:spcBef>
              <a:spcAft>
                <a:spcPts val="0"/>
              </a:spcAft>
              <a:buSzPts val="1000"/>
              <a:buNone/>
            </a:pPr>
            <a:r>
              <a:rPr lang="ja-JP"/>
              <a:t>②部活動ではプレー以外（食事・睡眠・心理など）を支援する人材・スキルが不足している</a:t>
            </a:r>
            <a:endParaRPr/>
          </a:p>
        </p:txBody>
      </p:sp>
      <p:sp>
        <p:nvSpPr>
          <p:cNvPr id="619" name="Google Shape;619;p44"/>
          <p:cNvSpPr txBox="1"/>
          <p:nvPr>
            <p:ph idx="13" type="body"/>
          </p:nvPr>
        </p:nvSpPr>
        <p:spPr>
          <a:xfrm>
            <a:off x="8528856" y="3663125"/>
            <a:ext cx="3132644" cy="816743"/>
          </a:xfrm>
          <a:prstGeom prst="rect">
            <a:avLst/>
          </a:prstGeom>
          <a:noFill/>
          <a:ln>
            <a:noFill/>
          </a:ln>
        </p:spPr>
        <p:txBody>
          <a:bodyPr anchorCtr="0" anchor="t" bIns="45700" lIns="91425" spcFirstLastPara="1" rIns="91425" wrap="square" tIns="45700">
            <a:noAutofit/>
          </a:bodyPr>
          <a:lstStyle/>
          <a:p>
            <a:pPr indent="-107950" lvl="0" marL="171450" rtl="0" algn="l">
              <a:lnSpc>
                <a:spcPct val="100000"/>
              </a:lnSpc>
              <a:spcBef>
                <a:spcPts val="0"/>
              </a:spcBef>
              <a:spcAft>
                <a:spcPts val="0"/>
              </a:spcAft>
              <a:buClr>
                <a:srgbClr val="0E0E3A"/>
              </a:buClr>
              <a:buSzPts val="1000"/>
              <a:buFont typeface="Arial"/>
              <a:buNone/>
            </a:pPr>
            <a:r>
              <a:rPr lang="ja-JP"/>
              <a:t>①安価な器具やジムを活用しながら、自身の経験でトレーニングをしている</a:t>
            </a:r>
            <a:endParaRPr/>
          </a:p>
          <a:p>
            <a:pPr indent="-107950" lvl="0" marL="171450" rtl="0" algn="l">
              <a:lnSpc>
                <a:spcPct val="100000"/>
              </a:lnSpc>
              <a:spcBef>
                <a:spcPts val="0"/>
              </a:spcBef>
              <a:spcAft>
                <a:spcPts val="0"/>
              </a:spcAft>
              <a:buClr>
                <a:srgbClr val="0E0E3A"/>
              </a:buClr>
              <a:buSzPts val="1000"/>
              <a:buFont typeface="Arial"/>
              <a:buNone/>
            </a:pPr>
            <a:r>
              <a:rPr lang="ja-JP"/>
              <a:t>②競技以外（食事・睡眠・メンタルなど）は選手自身の自己管理に任されている</a:t>
            </a:r>
            <a:endParaRPr/>
          </a:p>
        </p:txBody>
      </p:sp>
      <p:sp>
        <p:nvSpPr>
          <p:cNvPr id="620" name="Google Shape;620;p44"/>
          <p:cNvSpPr txBox="1"/>
          <p:nvPr>
            <p:ph idx="14" type="body"/>
          </p:nvPr>
        </p:nvSpPr>
        <p:spPr>
          <a:xfrm>
            <a:off x="8528856" y="4636413"/>
            <a:ext cx="3039530" cy="833669"/>
          </a:xfrm>
          <a:prstGeom prst="rect">
            <a:avLst/>
          </a:prstGeom>
          <a:noFill/>
          <a:ln>
            <a:noFill/>
          </a:ln>
        </p:spPr>
        <p:txBody>
          <a:bodyPr anchorCtr="0" anchor="t" bIns="45700" lIns="91425" spcFirstLastPara="1" rIns="91425" wrap="square" tIns="45700">
            <a:noAutofit/>
          </a:bodyPr>
          <a:lstStyle/>
          <a:p>
            <a:pPr indent="-107950" lvl="0" marL="171450" rtl="0" algn="l">
              <a:lnSpc>
                <a:spcPct val="100000"/>
              </a:lnSpc>
              <a:spcBef>
                <a:spcPts val="0"/>
              </a:spcBef>
              <a:spcAft>
                <a:spcPts val="0"/>
              </a:spcAft>
              <a:buClr>
                <a:srgbClr val="0E0E3A"/>
              </a:buClr>
              <a:buSzPts val="1000"/>
              <a:buFont typeface="Arial"/>
              <a:buNone/>
            </a:pPr>
            <a:r>
              <a:rPr lang="ja-JP"/>
              <a:t>①自身のトレーニング方法に不安があり、非科学的な練習で成長が見えない。</a:t>
            </a:r>
            <a:endParaRPr/>
          </a:p>
          <a:p>
            <a:pPr indent="-107950" lvl="0" marL="171450" rtl="0" algn="l">
              <a:lnSpc>
                <a:spcPct val="100000"/>
              </a:lnSpc>
              <a:spcBef>
                <a:spcPts val="0"/>
              </a:spcBef>
              <a:spcAft>
                <a:spcPts val="0"/>
              </a:spcAft>
              <a:buClr>
                <a:srgbClr val="0E0E3A"/>
              </a:buClr>
              <a:buSzPts val="1000"/>
              <a:buFont typeface="Arial"/>
              <a:buNone/>
            </a:pPr>
            <a:r>
              <a:rPr lang="ja-JP"/>
              <a:t>②怪我やプレー以外の要因で競技力が伸び悩み、改善方法が分からない</a:t>
            </a:r>
            <a:endParaRPr/>
          </a:p>
        </p:txBody>
      </p:sp>
      <p:sp>
        <p:nvSpPr>
          <p:cNvPr id="621" name="Google Shape;621;p44"/>
          <p:cNvSpPr txBox="1"/>
          <p:nvPr>
            <p:ph idx="15" type="body"/>
          </p:nvPr>
        </p:nvSpPr>
        <p:spPr>
          <a:xfrm>
            <a:off x="1546170" y="5656025"/>
            <a:ext cx="10024910" cy="42436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E0E3A"/>
              </a:buClr>
              <a:buSzPts val="1000"/>
              <a:buNone/>
            </a:pPr>
            <a:r>
              <a:rPr lang="ja-JP"/>
              <a:t>原価：ほぼゼロ（施設維持＝自社リソース、測定機器＝広告を対価に無償レンタル） 現在の対策コスト：- パーソナルジム／自主トレ：月20,000円前後、</a:t>
            </a:r>
            <a:endParaRPr/>
          </a:p>
          <a:p>
            <a:pPr indent="0" lvl="0" marL="0" rtl="0" algn="l">
              <a:lnSpc>
                <a:spcPct val="100000"/>
              </a:lnSpc>
              <a:spcBef>
                <a:spcPts val="0"/>
              </a:spcBef>
              <a:spcAft>
                <a:spcPts val="0"/>
              </a:spcAft>
              <a:buClr>
                <a:srgbClr val="0E0E3A"/>
              </a:buClr>
              <a:buSzPts val="1000"/>
              <a:buNone/>
            </a:pPr>
            <a:r>
              <a:rPr lang="ja-JP"/>
              <a:t>プロテイン・サプリ購入：月5,000〜10,000円、怪我による通院：月3,000〜5,000円 精神的コスト：怪我や不調の不安　合計：月28,000〜35,000円＋精神的負</a:t>
            </a:r>
            <a:endParaRPr/>
          </a:p>
          <a:p>
            <a:pPr indent="0" lvl="0" marL="0" rtl="0" algn="l">
              <a:lnSpc>
                <a:spcPct val="100000"/>
              </a:lnSpc>
              <a:spcBef>
                <a:spcPts val="0"/>
              </a:spcBef>
              <a:spcAft>
                <a:spcPts val="0"/>
              </a:spcAft>
              <a:buClr>
                <a:srgbClr val="0E0E3A"/>
              </a:buClr>
              <a:buSzPts val="1000"/>
              <a:buNone/>
            </a:pPr>
            <a:r>
              <a:rPr lang="ja-JP"/>
              <a:t>SETAGAYA Sports Valley月額利用：¥15,000〜¥20,000　 スポット利用：1回 ¥4,000〜¥6,000</a:t>
            </a:r>
            <a:endParaRPr/>
          </a:p>
        </p:txBody>
      </p:sp>
      <p:pic>
        <p:nvPicPr>
          <p:cNvPr descr="屋内, 天井, 持つ, 人 が含まれている画像&#10;&#10;AI 生成コンテンツは誤りを含む可能性があります。" id="622" name="Google Shape;622;p44"/>
          <p:cNvPicPr preferRelativeResize="0"/>
          <p:nvPr>
            <p:ph idx="16" type="pic"/>
          </p:nvPr>
        </p:nvPicPr>
        <p:blipFill rotWithShape="1">
          <a:blip r:embed="rId3">
            <a:alphaModFix/>
          </a:blip>
          <a:srcRect b="0" l="0" r="0" t="0"/>
          <a:stretch/>
        </p:blipFill>
        <p:spPr>
          <a:xfrm>
            <a:off x="3489325" y="2509838"/>
            <a:ext cx="1658938" cy="1228725"/>
          </a:xfrm>
          <a:prstGeom prst="rect">
            <a:avLst/>
          </a:prstGeom>
          <a:noFill/>
          <a:ln>
            <a:noFill/>
          </a:ln>
        </p:spPr>
      </p:pic>
      <p:sp>
        <p:nvSpPr>
          <p:cNvPr id="623" name="Google Shape;623;p44"/>
          <p:cNvSpPr/>
          <p:nvPr>
            <p:ph idx="17" type="pic"/>
          </p:nvPr>
        </p:nvSpPr>
        <p:spPr>
          <a:xfrm>
            <a:off x="10241281" y="1221971"/>
            <a:ext cx="1327106" cy="796752"/>
          </a:xfrm>
          <a:prstGeom prst="rect">
            <a:avLst/>
          </a:prstGeom>
          <a:noFill/>
          <a:ln>
            <a:noFill/>
          </a:ln>
        </p:spPr>
      </p:sp>
      <p:pic>
        <p:nvPicPr>
          <p:cNvPr id="624" name="Google Shape;624;p44"/>
          <p:cNvPicPr preferRelativeResize="0"/>
          <p:nvPr/>
        </p:nvPicPr>
        <p:blipFill rotWithShape="1">
          <a:blip r:embed="rId4">
            <a:alphaModFix/>
          </a:blip>
          <a:srcRect b="0" l="0" r="0" t="0"/>
          <a:stretch/>
        </p:blipFill>
        <p:spPr>
          <a:xfrm>
            <a:off x="10381004" y="885087"/>
            <a:ext cx="1047659" cy="1258407"/>
          </a:xfrm>
          <a:prstGeom prst="rect">
            <a:avLst/>
          </a:prstGeom>
          <a:noFill/>
          <a:ln>
            <a:noFill/>
          </a:ln>
        </p:spPr>
      </p:pic>
      <p:sp>
        <p:nvSpPr>
          <p:cNvPr id="625" name="Google Shape;625;p44"/>
          <p:cNvSpPr/>
          <p:nvPr/>
        </p:nvSpPr>
        <p:spPr>
          <a:xfrm>
            <a:off x="1470991" y="5581816"/>
            <a:ext cx="9239416" cy="594403"/>
          </a:xfrm>
          <a:prstGeom prst="rect">
            <a:avLst/>
          </a:prstGeom>
          <a:solidFill>
            <a:schemeClr val="accen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ja-JP" sz="1800" u="none" cap="none" strike="noStrike">
                <a:solidFill>
                  <a:srgbClr val="FFFFFF"/>
                </a:solidFill>
                <a:latin typeface="Arial"/>
                <a:ea typeface="Arial"/>
                <a:cs typeface="Arial"/>
                <a:sym typeface="Arial"/>
              </a:rPr>
              <a:t>検討中</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45"/>
          <p:cNvSpPr txBox="1"/>
          <p:nvPr>
            <p:ph type="title"/>
          </p:nvPr>
        </p:nvSpPr>
        <p:spPr>
          <a:xfrm>
            <a:off x="74914" y="22007"/>
            <a:ext cx="10177131" cy="4476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E0E3A"/>
              </a:buClr>
              <a:buSzPts val="1200"/>
              <a:buFont typeface="Arial"/>
              <a:buNone/>
            </a:pPr>
            <a:r>
              <a:rPr lang="ja-JP" sz="1200">
                <a:latin typeface="Arial"/>
                <a:ea typeface="Arial"/>
                <a:cs typeface="Arial"/>
                <a:sym typeface="Arial"/>
              </a:rPr>
              <a:t>顧客と課題(指導者：強豪私立高校サッカー部顧問)</a:t>
            </a:r>
            <a:endParaRPr sz="1200">
              <a:latin typeface="Arial"/>
              <a:ea typeface="Arial"/>
              <a:cs typeface="Arial"/>
              <a:sym typeface="Arial"/>
            </a:endParaRPr>
          </a:p>
        </p:txBody>
      </p:sp>
      <p:sp>
        <p:nvSpPr>
          <p:cNvPr id="631" name="Google Shape;631;p45"/>
          <p:cNvSpPr txBox="1"/>
          <p:nvPr>
            <p:ph idx="1" type="body"/>
          </p:nvPr>
        </p:nvSpPr>
        <p:spPr>
          <a:xfrm>
            <a:off x="0" y="1117015"/>
            <a:ext cx="12743848" cy="3739099"/>
          </a:xfrm>
          <a:prstGeom prst="rect">
            <a:avLst/>
          </a:prstGeom>
          <a:noFill/>
          <a:ln>
            <a:noFill/>
          </a:ln>
        </p:spPr>
        <p:txBody>
          <a:bodyPr anchorCtr="0" anchor="t" bIns="45700" lIns="91425" spcFirstLastPara="1" rIns="91425" wrap="square" tIns="45700">
            <a:noAutofit/>
          </a:bodyPr>
          <a:lstStyle/>
          <a:p>
            <a:pPr indent="0" lvl="0" marL="101600" rtl="0" algn="l">
              <a:lnSpc>
                <a:spcPct val="100000"/>
              </a:lnSpc>
              <a:spcBef>
                <a:spcPts val="400"/>
              </a:spcBef>
              <a:spcAft>
                <a:spcPts val="0"/>
              </a:spcAft>
              <a:buSzPts val="2000"/>
              <a:buNone/>
            </a:pPr>
            <a:r>
              <a:rPr b="1" lang="ja-JP" sz="1600" u="sng"/>
              <a:t>主な属性と特徴</a:t>
            </a:r>
            <a:endParaRPr b="1" sz="1600" u="sng"/>
          </a:p>
          <a:p>
            <a:pPr indent="0" lvl="0" marL="101600" rtl="0" algn="l">
              <a:lnSpc>
                <a:spcPct val="100000"/>
              </a:lnSpc>
              <a:spcBef>
                <a:spcPts val="400"/>
              </a:spcBef>
              <a:spcAft>
                <a:spcPts val="0"/>
              </a:spcAft>
              <a:buSzPts val="2000"/>
              <a:buNone/>
            </a:pPr>
            <a:r>
              <a:rPr b="1" lang="ja-JP" sz="1600"/>
              <a:t>・都内の私立高校教師</a:t>
            </a:r>
            <a:endParaRPr b="1" sz="1600"/>
          </a:p>
          <a:p>
            <a:pPr indent="0" lvl="0" marL="101600" rtl="0" algn="l">
              <a:lnSpc>
                <a:spcPct val="100000"/>
              </a:lnSpc>
              <a:spcBef>
                <a:spcPts val="400"/>
              </a:spcBef>
              <a:spcAft>
                <a:spcPts val="0"/>
              </a:spcAft>
              <a:buSzPts val="2000"/>
              <a:buNone/>
            </a:pPr>
            <a:r>
              <a:rPr b="1" lang="ja-JP" sz="1600"/>
              <a:t>・30代</a:t>
            </a:r>
            <a:endParaRPr b="1" sz="1600"/>
          </a:p>
          <a:p>
            <a:pPr indent="0" lvl="0" marL="101600" rtl="0" algn="l">
              <a:lnSpc>
                <a:spcPct val="100000"/>
              </a:lnSpc>
              <a:spcBef>
                <a:spcPts val="400"/>
              </a:spcBef>
              <a:spcAft>
                <a:spcPts val="0"/>
              </a:spcAft>
              <a:buSzPts val="2000"/>
              <a:buNone/>
            </a:pPr>
            <a:r>
              <a:rPr b="1" lang="ja-JP" sz="1600"/>
              <a:t>・都大会常連(古豪)のサッカー部顧問</a:t>
            </a:r>
            <a:endParaRPr b="1" sz="1600"/>
          </a:p>
          <a:p>
            <a:pPr indent="0" lvl="0" marL="101600" rtl="0" algn="l">
              <a:lnSpc>
                <a:spcPct val="100000"/>
              </a:lnSpc>
              <a:spcBef>
                <a:spcPts val="400"/>
              </a:spcBef>
              <a:spcAft>
                <a:spcPts val="0"/>
              </a:spcAft>
              <a:buSzPts val="2000"/>
              <a:buNone/>
            </a:pPr>
            <a:r>
              <a:rPr b="1" lang="ja-JP" sz="1600"/>
              <a:t>・長年部を率いていた前監督から顧問を引継ぐが、</a:t>
            </a:r>
            <a:endParaRPr b="1" sz="1600"/>
          </a:p>
          <a:p>
            <a:pPr indent="0" lvl="0" marL="101600" rtl="0" algn="l">
              <a:lnSpc>
                <a:spcPct val="100000"/>
              </a:lnSpc>
              <a:spcBef>
                <a:spcPts val="400"/>
              </a:spcBef>
              <a:spcAft>
                <a:spcPts val="0"/>
              </a:spcAft>
              <a:buSzPts val="2000"/>
              <a:buNone/>
            </a:pPr>
            <a:r>
              <a:rPr b="1" lang="ja-JP" sz="1600"/>
              <a:t>　ここ数年は都大会ベスト4どまり。</a:t>
            </a:r>
            <a:endParaRPr b="1" sz="1600"/>
          </a:p>
          <a:p>
            <a:pPr indent="0" lvl="0" marL="101600" rtl="0" algn="l">
              <a:lnSpc>
                <a:spcPct val="100000"/>
              </a:lnSpc>
              <a:spcBef>
                <a:spcPts val="400"/>
              </a:spcBef>
              <a:spcAft>
                <a:spcPts val="0"/>
              </a:spcAft>
              <a:buSzPts val="2000"/>
              <a:buNone/>
            </a:pPr>
            <a:r>
              <a:rPr b="1" lang="ja-JP" sz="1600"/>
              <a:t>・今年度も主力の怪我に悩み、全国大会出場を逃す</a:t>
            </a:r>
            <a:endParaRPr b="1" sz="1600"/>
          </a:p>
          <a:p>
            <a:pPr indent="0" lvl="0" marL="101600" rtl="0" algn="l">
              <a:lnSpc>
                <a:spcPct val="100000"/>
              </a:lnSpc>
              <a:spcBef>
                <a:spcPts val="400"/>
              </a:spcBef>
              <a:spcAft>
                <a:spcPts val="0"/>
              </a:spcAft>
              <a:buSzPts val="2000"/>
              <a:buNone/>
            </a:pPr>
            <a:r>
              <a:t/>
            </a:r>
            <a:endParaRPr b="1" sz="1600"/>
          </a:p>
          <a:p>
            <a:pPr indent="0" lvl="0" marL="101600" rtl="0" algn="l">
              <a:lnSpc>
                <a:spcPct val="100000"/>
              </a:lnSpc>
              <a:spcBef>
                <a:spcPts val="400"/>
              </a:spcBef>
              <a:spcAft>
                <a:spcPts val="0"/>
              </a:spcAft>
              <a:buSzPts val="2000"/>
              <a:buNone/>
            </a:pPr>
            <a:r>
              <a:t/>
            </a:r>
            <a:endParaRPr b="1" sz="1600"/>
          </a:p>
          <a:p>
            <a:pPr indent="0" lvl="0" marL="101600" rtl="0" algn="l">
              <a:lnSpc>
                <a:spcPct val="100000"/>
              </a:lnSpc>
              <a:spcBef>
                <a:spcPts val="400"/>
              </a:spcBef>
              <a:spcAft>
                <a:spcPts val="0"/>
              </a:spcAft>
              <a:buSzPts val="2000"/>
              <a:buNone/>
            </a:pPr>
            <a:r>
              <a:t/>
            </a:r>
            <a:endParaRPr b="1" sz="1600"/>
          </a:p>
          <a:p>
            <a:pPr indent="0" lvl="0" marL="101600" rtl="0" algn="l">
              <a:lnSpc>
                <a:spcPct val="100000"/>
              </a:lnSpc>
              <a:spcBef>
                <a:spcPts val="400"/>
              </a:spcBef>
              <a:spcAft>
                <a:spcPts val="0"/>
              </a:spcAft>
              <a:buSzPts val="2000"/>
              <a:buNone/>
            </a:pPr>
            <a:r>
              <a:t/>
            </a:r>
            <a:endParaRPr b="1" sz="1600"/>
          </a:p>
          <a:p>
            <a:pPr indent="0" lvl="0" marL="101600" rtl="0" algn="l">
              <a:lnSpc>
                <a:spcPct val="100000"/>
              </a:lnSpc>
              <a:spcBef>
                <a:spcPts val="400"/>
              </a:spcBef>
              <a:spcAft>
                <a:spcPts val="0"/>
              </a:spcAft>
              <a:buSzPts val="2000"/>
              <a:buNone/>
            </a:pPr>
            <a:r>
              <a:rPr b="1" lang="ja-JP" sz="1600" u="sng"/>
              <a:t>ペルソナ特有の背景</a:t>
            </a:r>
            <a:endParaRPr b="1" sz="1600" u="sng"/>
          </a:p>
          <a:p>
            <a:pPr indent="0" lvl="0" marL="101600" rtl="0" algn="l">
              <a:lnSpc>
                <a:spcPct val="100000"/>
              </a:lnSpc>
              <a:spcBef>
                <a:spcPts val="400"/>
              </a:spcBef>
              <a:spcAft>
                <a:spcPts val="0"/>
              </a:spcAft>
              <a:buSzPts val="2000"/>
              <a:buNone/>
            </a:pPr>
            <a:r>
              <a:rPr b="1" lang="ja-JP" sz="1600">
                <a:solidFill>
                  <a:schemeClr val="dk1"/>
                </a:solidFill>
                <a:latin typeface="Arial"/>
                <a:ea typeface="Arial"/>
                <a:cs typeface="Arial"/>
                <a:sym typeface="Arial"/>
              </a:rPr>
              <a:t>「怪我や事故が出れば現場の監督責任になるという緊張感」</a:t>
            </a:r>
            <a:endParaRPr b="1" sz="1600">
              <a:solidFill>
                <a:schemeClr val="dk1"/>
              </a:solidFill>
              <a:latin typeface="Arial"/>
              <a:ea typeface="Arial"/>
              <a:cs typeface="Arial"/>
              <a:sym typeface="Arial"/>
            </a:endParaRPr>
          </a:p>
          <a:p>
            <a:pPr indent="0" lvl="0" marL="101600" rtl="0" algn="l">
              <a:lnSpc>
                <a:spcPct val="100000"/>
              </a:lnSpc>
              <a:spcBef>
                <a:spcPts val="400"/>
              </a:spcBef>
              <a:spcAft>
                <a:spcPts val="0"/>
              </a:spcAft>
              <a:buSzPts val="2000"/>
              <a:buNone/>
            </a:pPr>
            <a:r>
              <a:rPr b="1" lang="ja-JP" sz="1600">
                <a:solidFill>
                  <a:schemeClr val="dk1"/>
                </a:solidFill>
                <a:latin typeface="Arial"/>
                <a:ea typeface="Arial"/>
                <a:cs typeface="Arial"/>
                <a:sym typeface="Arial"/>
              </a:rPr>
              <a:t>「勝てなければOBや保護者からの批判を受けるプレッシャーに悩まされる」</a:t>
            </a:r>
            <a:endParaRPr b="1" sz="1600">
              <a:solidFill>
                <a:schemeClr val="dk1"/>
              </a:solidFill>
              <a:latin typeface="Arial"/>
              <a:ea typeface="Arial"/>
              <a:cs typeface="Arial"/>
              <a:sym typeface="Arial"/>
            </a:endParaRPr>
          </a:p>
          <a:p>
            <a:pPr indent="0" lvl="0" marL="101600" rtl="0" algn="l">
              <a:lnSpc>
                <a:spcPct val="100000"/>
              </a:lnSpc>
              <a:spcBef>
                <a:spcPts val="400"/>
              </a:spcBef>
              <a:spcAft>
                <a:spcPts val="0"/>
              </a:spcAft>
              <a:buSzPts val="2000"/>
              <a:buNone/>
            </a:pPr>
            <a:r>
              <a:rPr b="1" lang="ja-JP" sz="1600">
                <a:solidFill>
                  <a:schemeClr val="dk1"/>
                </a:solidFill>
                <a:latin typeface="Arial"/>
                <a:ea typeface="Arial"/>
                <a:cs typeface="Arial"/>
                <a:sym typeface="Arial"/>
              </a:rPr>
              <a:t>「科学的根拠がなく“自分のやり方が正しいのかわからない」</a:t>
            </a:r>
            <a:endParaRPr b="1" sz="1600">
              <a:solidFill>
                <a:schemeClr val="dk1"/>
              </a:solidFill>
              <a:latin typeface="Arial"/>
              <a:ea typeface="Arial"/>
              <a:cs typeface="Arial"/>
              <a:sym typeface="Arial"/>
            </a:endParaRPr>
          </a:p>
        </p:txBody>
      </p:sp>
      <p:sp>
        <p:nvSpPr>
          <p:cNvPr id="632" name="Google Shape;632;p45"/>
          <p:cNvSpPr/>
          <p:nvPr/>
        </p:nvSpPr>
        <p:spPr>
          <a:xfrm>
            <a:off x="8928100" y="270023"/>
            <a:ext cx="2966850" cy="659875"/>
          </a:xfrm>
          <a:custGeom>
            <a:rect b="b" l="l" r="r" t="t"/>
            <a:pathLst>
              <a:path extrusionOk="0" h="120000" w="120000">
                <a:moveTo>
                  <a:pt x="0" y="0"/>
                </a:moveTo>
                <a:lnTo>
                  <a:pt x="120000" y="0"/>
                </a:lnTo>
                <a:lnTo>
                  <a:pt x="120000" y="120000"/>
                </a:lnTo>
                <a:lnTo>
                  <a:pt x="0" y="120000"/>
                </a:lnTo>
                <a:close/>
              </a:path>
              <a:path extrusionOk="0" fill="none" h="120000" w="120000">
                <a:moveTo>
                  <a:pt x="-426" y="22097"/>
                </a:moveTo>
                <a:lnTo>
                  <a:pt x="-10469" y="22153"/>
                </a:lnTo>
                <a:lnTo>
                  <a:pt x="-38430" y="91180"/>
                </a:lnTo>
              </a:path>
            </a:pathLst>
          </a:custGeom>
          <a:solidFill>
            <a:srgbClr val="F2DADA"/>
          </a:solidFill>
          <a:ln cap="flat" cmpd="sng" w="254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rgbClr val="000000"/>
                </a:solidFill>
                <a:latin typeface="Arial"/>
                <a:ea typeface="Arial"/>
                <a:cs typeface="Arial"/>
                <a:sym typeface="Arial"/>
              </a:rPr>
              <a:t>ジョブ例：</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ja-JP" sz="1100" u="none" cap="none" strike="noStrike">
                <a:solidFill>
                  <a:srgbClr val="000000"/>
                </a:solidFill>
                <a:latin typeface="Arial"/>
                <a:ea typeface="Arial"/>
                <a:cs typeface="Arial"/>
                <a:sym typeface="Arial"/>
              </a:rPr>
              <a:t>結果を出せない原因を特定し、チームを強くしたい</a:t>
            </a:r>
            <a:endParaRPr b="0" i="0" sz="1100" u="none" cap="none" strike="noStrike">
              <a:solidFill>
                <a:srgbClr val="000000"/>
              </a:solidFill>
              <a:latin typeface="Arial"/>
              <a:ea typeface="Arial"/>
              <a:cs typeface="Arial"/>
              <a:sym typeface="Arial"/>
            </a:endParaRPr>
          </a:p>
        </p:txBody>
      </p:sp>
      <p:sp>
        <p:nvSpPr>
          <p:cNvPr id="633" name="Google Shape;633;p45"/>
          <p:cNvSpPr/>
          <p:nvPr/>
        </p:nvSpPr>
        <p:spPr>
          <a:xfrm>
            <a:off x="3263902" y="469682"/>
            <a:ext cx="2781725" cy="659875"/>
          </a:xfrm>
          <a:custGeom>
            <a:rect b="b" l="l" r="r" t="t"/>
            <a:pathLst>
              <a:path extrusionOk="0" h="120000" w="120000">
                <a:moveTo>
                  <a:pt x="0" y="0"/>
                </a:moveTo>
                <a:lnTo>
                  <a:pt x="120000" y="0"/>
                </a:lnTo>
                <a:lnTo>
                  <a:pt x="120000" y="120000"/>
                </a:lnTo>
                <a:lnTo>
                  <a:pt x="0" y="120000"/>
                </a:lnTo>
                <a:close/>
              </a:path>
              <a:path extrusionOk="0" fill="none" h="120000" w="120000">
                <a:moveTo>
                  <a:pt x="120307" y="59780"/>
                </a:moveTo>
                <a:lnTo>
                  <a:pt x="131153" y="60742"/>
                </a:lnTo>
                <a:lnTo>
                  <a:pt x="144152" y="97206"/>
                </a:lnTo>
              </a:path>
            </a:pathLst>
          </a:custGeom>
          <a:solidFill>
            <a:srgbClr val="F2DADA"/>
          </a:solidFill>
          <a:ln cap="flat" cmpd="sng" w="254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rPr b="0" i="0" lang="ja-JP" sz="1050" u="none" cap="none" strike="noStrike">
                <a:solidFill>
                  <a:srgbClr val="000000"/>
                </a:solidFill>
                <a:latin typeface="Arial"/>
                <a:ea typeface="Arial"/>
                <a:cs typeface="Arial"/>
                <a:sym typeface="Arial"/>
              </a:rPr>
              <a:t>ジョブ例：</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1" i="0" lang="ja-JP" sz="1050" u="none" cap="none" strike="noStrike">
                <a:solidFill>
                  <a:srgbClr val="000000"/>
                </a:solidFill>
                <a:latin typeface="Arial"/>
                <a:ea typeface="Arial"/>
                <a:cs typeface="Arial"/>
                <a:sym typeface="Arial"/>
              </a:rPr>
              <a:t>個々の状態を科学的に把握し、怪我を確実に減らしたい</a:t>
            </a:r>
            <a:endParaRPr b="0" i="0" sz="1050" u="none" cap="none" strike="noStrike">
              <a:solidFill>
                <a:srgbClr val="000000"/>
              </a:solidFill>
              <a:latin typeface="Arial"/>
              <a:ea typeface="Arial"/>
              <a:cs typeface="Arial"/>
              <a:sym typeface="Arial"/>
            </a:endParaRPr>
          </a:p>
        </p:txBody>
      </p:sp>
      <p:sp>
        <p:nvSpPr>
          <p:cNvPr id="634" name="Google Shape;634;p45"/>
          <p:cNvSpPr/>
          <p:nvPr/>
        </p:nvSpPr>
        <p:spPr>
          <a:xfrm>
            <a:off x="8928098" y="2443810"/>
            <a:ext cx="3263901" cy="676009"/>
          </a:xfrm>
          <a:custGeom>
            <a:rect b="b" l="l" r="r" t="t"/>
            <a:pathLst>
              <a:path extrusionOk="0" h="120000" w="120000">
                <a:moveTo>
                  <a:pt x="0" y="0"/>
                </a:moveTo>
                <a:lnTo>
                  <a:pt x="120000" y="0"/>
                </a:lnTo>
                <a:lnTo>
                  <a:pt x="120000" y="120000"/>
                </a:lnTo>
                <a:lnTo>
                  <a:pt x="0" y="120000"/>
                </a:lnTo>
                <a:close/>
              </a:path>
              <a:path extrusionOk="0" fill="none" h="120000" w="120000">
                <a:moveTo>
                  <a:pt x="-426" y="22097"/>
                </a:moveTo>
                <a:lnTo>
                  <a:pt x="-10469" y="22153"/>
                </a:lnTo>
                <a:lnTo>
                  <a:pt x="-20220" y="13289"/>
                </a:lnTo>
              </a:path>
            </a:pathLst>
          </a:custGeom>
          <a:solidFill>
            <a:srgbClr val="F2DADA"/>
          </a:solidFill>
          <a:ln cap="flat" cmpd="sng" w="254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rgbClr val="000000"/>
                </a:solidFill>
                <a:latin typeface="Arial"/>
                <a:ea typeface="Arial"/>
                <a:cs typeface="Arial"/>
                <a:sym typeface="Arial"/>
              </a:rPr>
              <a:t>ジョブ例：</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ja-JP" sz="1100" u="none" cap="none" strike="noStrike">
                <a:solidFill>
                  <a:srgbClr val="000000"/>
                </a:solidFill>
                <a:latin typeface="Arial"/>
                <a:ea typeface="Arial"/>
                <a:cs typeface="Arial"/>
                <a:sym typeface="Arial"/>
              </a:rPr>
              <a:t>指導の正しさをデータで証明し、保護者や学校に説明したい</a:t>
            </a:r>
            <a:endParaRPr b="1" i="0" sz="1100" u="none" cap="none" strike="noStrike">
              <a:solidFill>
                <a:srgbClr val="000000"/>
              </a:solidFill>
              <a:latin typeface="Arial"/>
              <a:ea typeface="Arial"/>
              <a:cs typeface="Arial"/>
              <a:sym typeface="Arial"/>
            </a:endParaRPr>
          </a:p>
        </p:txBody>
      </p:sp>
      <p:pic>
        <p:nvPicPr>
          <p:cNvPr descr="がっかりしている若いビジネスマン" id="635" name="Google Shape;635;p45"/>
          <p:cNvPicPr preferRelativeResize="0"/>
          <p:nvPr/>
        </p:nvPicPr>
        <p:blipFill rotWithShape="1">
          <a:blip r:embed="rId3">
            <a:alphaModFix/>
          </a:blip>
          <a:srcRect b="0" l="0" r="0" t="0"/>
          <a:stretch/>
        </p:blipFill>
        <p:spPr>
          <a:xfrm>
            <a:off x="6614343" y="766484"/>
            <a:ext cx="1304368" cy="3071681"/>
          </a:xfrm>
          <a:prstGeom prst="rect">
            <a:avLst/>
          </a:prstGeom>
          <a:noFill/>
          <a:ln>
            <a:noFill/>
          </a:ln>
        </p:spPr>
      </p:pic>
      <p:sp>
        <p:nvSpPr>
          <p:cNvPr id="636" name="Google Shape;636;p45"/>
          <p:cNvSpPr txBox="1"/>
          <p:nvPr/>
        </p:nvSpPr>
        <p:spPr>
          <a:xfrm>
            <a:off x="3200401" y="3938133"/>
            <a:ext cx="90665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JP" sz="1800" u="none" cap="none" strike="noStrike">
                <a:solidFill>
                  <a:srgbClr val="0E0E3A"/>
                </a:solidFill>
                <a:latin typeface="Arial"/>
                <a:ea typeface="Arial"/>
                <a:cs typeface="Arial"/>
                <a:sym typeface="Arial"/>
              </a:rPr>
              <a:t>ジョブ：安全と成果の両立を、限られた環境で“失敗できない状況”の中で実現したい</a:t>
            </a:r>
            <a:endParaRPr/>
          </a:p>
        </p:txBody>
      </p:sp>
      <p:sp>
        <p:nvSpPr>
          <p:cNvPr id="637" name="Google Shape;637;p45"/>
          <p:cNvSpPr/>
          <p:nvPr/>
        </p:nvSpPr>
        <p:spPr>
          <a:xfrm>
            <a:off x="2580469" y="5674428"/>
            <a:ext cx="813661" cy="369332"/>
          </a:xfrm>
          <a:prstGeom prst="downArrow">
            <a:avLst>
              <a:gd fmla="val 50000" name="adj1"/>
              <a:gd fmla="val 50000" name="adj2"/>
            </a:avLst>
          </a:prstGeom>
          <a:solidFill>
            <a:schemeClr val="accen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38" name="Google Shape;638;p45"/>
          <p:cNvSpPr txBox="1"/>
          <p:nvPr/>
        </p:nvSpPr>
        <p:spPr>
          <a:xfrm>
            <a:off x="924321" y="6018986"/>
            <a:ext cx="64589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JP" sz="1800" u="none" cap="none" strike="noStrike">
                <a:solidFill>
                  <a:srgbClr val="0E0E3A"/>
                </a:solidFill>
                <a:latin typeface="Arial"/>
                <a:ea typeface="Arial"/>
                <a:cs typeface="Arial"/>
                <a:sym typeface="Arial"/>
              </a:rPr>
              <a:t>責任 × 不安 × 結果のプレッシャー</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2"/>
          <p:cNvSpPr txBox="1"/>
          <p:nvPr>
            <p:ph idx="1" type="body"/>
          </p:nvPr>
        </p:nvSpPr>
        <p:spPr>
          <a:xfrm>
            <a:off x="323995" y="261382"/>
            <a:ext cx="11510085" cy="28727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0253F"/>
              </a:buClr>
              <a:buSzPts val="2300"/>
              <a:buNone/>
            </a:pPr>
            <a:r>
              <a:rPr lang="ja-JP"/>
              <a:t>ビジネスモデルコア（顧客：指導者(学校)・チーム）</a:t>
            </a:r>
            <a:endParaRPr/>
          </a:p>
        </p:txBody>
      </p:sp>
      <p:sp>
        <p:nvSpPr>
          <p:cNvPr id="644" name="Google Shape;644;p2"/>
          <p:cNvSpPr txBox="1"/>
          <p:nvPr>
            <p:ph idx="2" type="body"/>
          </p:nvPr>
        </p:nvSpPr>
        <p:spPr>
          <a:xfrm>
            <a:off x="734529" y="1669402"/>
            <a:ext cx="4417324" cy="5944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E0E3A"/>
              </a:buClr>
              <a:buSzPts val="1000"/>
              <a:buNone/>
            </a:pPr>
            <a:r>
              <a:rPr lang="ja-JP"/>
              <a:t>①結果を出せない原因を特定し、チームを強くできる</a:t>
            </a:r>
            <a:endParaRPr/>
          </a:p>
          <a:p>
            <a:pPr indent="0" lvl="0" marL="0" rtl="0" algn="l">
              <a:lnSpc>
                <a:spcPct val="100000"/>
              </a:lnSpc>
              <a:spcBef>
                <a:spcPts val="0"/>
              </a:spcBef>
              <a:spcAft>
                <a:spcPts val="0"/>
              </a:spcAft>
              <a:buClr>
                <a:srgbClr val="0E0E3A"/>
              </a:buClr>
              <a:buSzPts val="1000"/>
              <a:buNone/>
            </a:pPr>
            <a:r>
              <a:rPr lang="ja-JP"/>
              <a:t>②個々の状態を科学的に把握し、怪我を確実に減らせる</a:t>
            </a:r>
            <a:endParaRPr/>
          </a:p>
          <a:p>
            <a:pPr indent="0" lvl="0" marL="0" rtl="0" algn="l">
              <a:lnSpc>
                <a:spcPct val="100000"/>
              </a:lnSpc>
              <a:spcBef>
                <a:spcPts val="0"/>
              </a:spcBef>
              <a:spcAft>
                <a:spcPts val="0"/>
              </a:spcAft>
              <a:buClr>
                <a:srgbClr val="0E0E3A"/>
              </a:buClr>
              <a:buSzPts val="1000"/>
              <a:buNone/>
            </a:pPr>
            <a:r>
              <a:rPr lang="ja-JP"/>
              <a:t>③指導の正しさをデータで証明し、保護者や学校に説明できる</a:t>
            </a:r>
            <a:endParaRPr/>
          </a:p>
        </p:txBody>
      </p:sp>
      <p:sp>
        <p:nvSpPr>
          <p:cNvPr id="645" name="Google Shape;645;p2"/>
          <p:cNvSpPr txBox="1"/>
          <p:nvPr>
            <p:ph idx="3" type="body"/>
          </p:nvPr>
        </p:nvSpPr>
        <p:spPr>
          <a:xfrm>
            <a:off x="628143" y="2509911"/>
            <a:ext cx="2754796" cy="160932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00"/>
              <a:buNone/>
            </a:pPr>
            <a:r>
              <a:rPr lang="ja-JP"/>
              <a:t>SETAGAYA Sports Valleyは、部活動や学校単位で導入できるイノベーション型スポーツ施設サービスです。自社施設 SETAGAYA QS-GARDENを活用し、測定・トレーニング・栄養支援を継続的に提供し、経験則頼みでは全国大会に届かないという切実な課題を、科学的根拠で解決したい。スポット利用にとどまらず、部員全員が科学的な成長支援を受けられる仕組みを整え、指導者の負担を軽減しながら競技力の底上げを実現します。</a:t>
            </a:r>
            <a:endParaRPr/>
          </a:p>
        </p:txBody>
      </p:sp>
      <p:sp>
        <p:nvSpPr>
          <p:cNvPr id="646" name="Google Shape;646;p2"/>
          <p:cNvSpPr txBox="1"/>
          <p:nvPr>
            <p:ph idx="4" type="body"/>
          </p:nvPr>
        </p:nvSpPr>
        <p:spPr>
          <a:xfrm>
            <a:off x="731521" y="4365345"/>
            <a:ext cx="4667698" cy="1138810"/>
          </a:xfrm>
          <a:prstGeom prst="rect">
            <a:avLst/>
          </a:prstGeom>
          <a:noFill/>
          <a:ln>
            <a:noFill/>
          </a:ln>
        </p:spPr>
        <p:txBody>
          <a:bodyPr anchorCtr="0" anchor="t" bIns="45700" lIns="91425" spcFirstLastPara="1" rIns="91425" wrap="square" tIns="45700">
            <a:noAutofit/>
          </a:bodyPr>
          <a:lstStyle/>
          <a:p>
            <a:pPr indent="-107950" lvl="0" marL="171450" rtl="0" algn="l">
              <a:lnSpc>
                <a:spcPct val="100000"/>
              </a:lnSpc>
              <a:spcBef>
                <a:spcPts val="0"/>
              </a:spcBef>
              <a:spcAft>
                <a:spcPts val="0"/>
              </a:spcAft>
              <a:buClr>
                <a:srgbClr val="0E0E3A"/>
              </a:buClr>
              <a:buSzPts val="1000"/>
              <a:buFont typeface="Arial"/>
              <a:buNone/>
            </a:pPr>
            <a:r>
              <a:rPr lang="ja-JP"/>
              <a:t>①部員全員の測定＋フィードバック</a:t>
            </a:r>
            <a:endParaRPr/>
          </a:p>
          <a:p>
            <a:pPr indent="-107950" lvl="0" marL="171450" rtl="0" algn="l">
              <a:lnSpc>
                <a:spcPct val="100000"/>
              </a:lnSpc>
              <a:spcBef>
                <a:spcPts val="0"/>
              </a:spcBef>
              <a:spcAft>
                <a:spcPts val="0"/>
              </a:spcAft>
              <a:buClr>
                <a:srgbClr val="0E0E3A"/>
              </a:buClr>
              <a:buSzPts val="1000"/>
              <a:buFont typeface="Arial"/>
              <a:buNone/>
            </a:pPr>
            <a:r>
              <a:rPr lang="ja-JP"/>
              <a:t>- 指導者に「チーム全体の課題」と「個別改善点」を提示</a:t>
            </a:r>
            <a:endParaRPr/>
          </a:p>
          <a:p>
            <a:pPr indent="-107950" lvl="0" marL="171450" rtl="0" algn="l">
              <a:lnSpc>
                <a:spcPct val="100000"/>
              </a:lnSpc>
              <a:spcBef>
                <a:spcPts val="0"/>
              </a:spcBef>
              <a:spcAft>
                <a:spcPts val="0"/>
              </a:spcAft>
              <a:buClr>
                <a:srgbClr val="0E0E3A"/>
              </a:buClr>
              <a:buSzPts val="1000"/>
              <a:buFont typeface="Arial"/>
              <a:buNone/>
            </a:pPr>
            <a:r>
              <a:rPr lang="ja-JP"/>
              <a:t>②個別最適化トレーニングプログラム</a:t>
            </a:r>
            <a:endParaRPr/>
          </a:p>
          <a:p>
            <a:pPr indent="-107950" lvl="0" marL="171450" rtl="0" algn="l">
              <a:lnSpc>
                <a:spcPct val="100000"/>
              </a:lnSpc>
              <a:spcBef>
                <a:spcPts val="0"/>
              </a:spcBef>
              <a:spcAft>
                <a:spcPts val="0"/>
              </a:spcAft>
              <a:buClr>
                <a:srgbClr val="0E0E3A"/>
              </a:buClr>
              <a:buSzPts val="1000"/>
              <a:buFont typeface="Arial"/>
              <a:buNone/>
            </a:pPr>
            <a:r>
              <a:rPr lang="ja-JP"/>
              <a:t>- 測定結果に基づき、怪我予防ストレッチや補強運動を部員ごとに提示</a:t>
            </a:r>
            <a:endParaRPr/>
          </a:p>
          <a:p>
            <a:pPr indent="-107950" lvl="0" marL="171450" rtl="0" algn="l">
              <a:lnSpc>
                <a:spcPct val="100000"/>
              </a:lnSpc>
              <a:spcBef>
                <a:spcPts val="0"/>
              </a:spcBef>
              <a:spcAft>
                <a:spcPts val="0"/>
              </a:spcAft>
              <a:buClr>
                <a:srgbClr val="0E0E3A"/>
              </a:buClr>
              <a:buSzPts val="1000"/>
              <a:buFont typeface="Arial"/>
              <a:buNone/>
            </a:pPr>
            <a:r>
              <a:rPr lang="ja-JP"/>
              <a:t>③継続的な成長記録（チームダッシュボード）</a:t>
            </a:r>
            <a:endParaRPr/>
          </a:p>
          <a:p>
            <a:pPr indent="-107950" lvl="0" marL="171450" rtl="0" algn="l">
              <a:lnSpc>
                <a:spcPct val="100000"/>
              </a:lnSpc>
              <a:spcBef>
                <a:spcPts val="0"/>
              </a:spcBef>
              <a:spcAft>
                <a:spcPts val="0"/>
              </a:spcAft>
              <a:buClr>
                <a:srgbClr val="0E0E3A"/>
              </a:buClr>
              <a:buSzPts val="1000"/>
              <a:buFont typeface="Arial"/>
              <a:buNone/>
            </a:pPr>
            <a:r>
              <a:rPr lang="ja-JP"/>
              <a:t>- 部員ごとの成長をグラフ化し、チーム全体の進捗を見える化</a:t>
            </a:r>
            <a:endParaRPr/>
          </a:p>
        </p:txBody>
      </p:sp>
      <p:sp>
        <p:nvSpPr>
          <p:cNvPr id="647" name="Google Shape;647;p2"/>
          <p:cNvSpPr txBox="1"/>
          <p:nvPr>
            <p:ph idx="5" type="body"/>
          </p:nvPr>
        </p:nvSpPr>
        <p:spPr>
          <a:xfrm>
            <a:off x="5285610" y="1659977"/>
            <a:ext cx="6171861" cy="35592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E0E3A"/>
              </a:buClr>
              <a:buSzPts val="1000"/>
              <a:buNone/>
            </a:pPr>
            <a:r>
              <a:rPr lang="ja-JP"/>
              <a:t>・都内の私立高校教師、30代。都大会常連(古豪)のサッカー部顧問</a:t>
            </a:r>
            <a:endParaRPr/>
          </a:p>
          <a:p>
            <a:pPr indent="0" lvl="0" marL="0" rtl="0" algn="l">
              <a:lnSpc>
                <a:spcPct val="100000"/>
              </a:lnSpc>
              <a:spcBef>
                <a:spcPts val="0"/>
              </a:spcBef>
              <a:spcAft>
                <a:spcPts val="0"/>
              </a:spcAft>
              <a:buClr>
                <a:srgbClr val="0E0E3A"/>
              </a:buClr>
              <a:buSzPts val="1000"/>
              <a:buNone/>
            </a:pPr>
            <a:r>
              <a:rPr lang="ja-JP"/>
              <a:t>・今年度も主力の怪我に悩み、全国大会出場を逃す</a:t>
            </a:r>
            <a:endParaRPr/>
          </a:p>
        </p:txBody>
      </p:sp>
      <p:sp>
        <p:nvSpPr>
          <p:cNvPr id="648" name="Google Shape;648;p2"/>
          <p:cNvSpPr txBox="1"/>
          <p:nvPr>
            <p:ph idx="6" type="body"/>
          </p:nvPr>
        </p:nvSpPr>
        <p:spPr>
          <a:xfrm>
            <a:off x="5399220" y="2189503"/>
            <a:ext cx="6171861" cy="3682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E0E3A"/>
              </a:buClr>
              <a:buSzPts val="1000"/>
              <a:buNone/>
            </a:pPr>
            <a:r>
              <a:rPr lang="ja-JP" sz="900"/>
              <a:t>「怪我や事故が出れば現場の監督責任になるという緊張感を感じている」</a:t>
            </a:r>
            <a:endParaRPr/>
          </a:p>
          <a:p>
            <a:pPr indent="0" lvl="0" marL="0" rtl="0" algn="l">
              <a:lnSpc>
                <a:spcPct val="100000"/>
              </a:lnSpc>
              <a:spcBef>
                <a:spcPts val="0"/>
              </a:spcBef>
              <a:spcAft>
                <a:spcPts val="0"/>
              </a:spcAft>
              <a:buClr>
                <a:srgbClr val="0E0E3A"/>
              </a:buClr>
              <a:buSzPts val="1000"/>
              <a:buNone/>
            </a:pPr>
            <a:r>
              <a:rPr lang="ja-JP" sz="900"/>
              <a:t>「勝てなければOBや保護者からの批判を受けるプレッシャーに悩まされる」</a:t>
            </a:r>
            <a:endParaRPr/>
          </a:p>
          <a:p>
            <a:pPr indent="0" lvl="0" marL="0" rtl="0" algn="l">
              <a:lnSpc>
                <a:spcPct val="100000"/>
              </a:lnSpc>
              <a:spcBef>
                <a:spcPts val="0"/>
              </a:spcBef>
              <a:spcAft>
                <a:spcPts val="0"/>
              </a:spcAft>
              <a:buClr>
                <a:srgbClr val="0E0E3A"/>
              </a:buClr>
              <a:buSzPts val="1000"/>
              <a:buNone/>
            </a:pPr>
            <a:r>
              <a:rPr lang="ja-JP" sz="900"/>
              <a:t>「科学的根拠がなく“自分のやり方が正しいのかわからない」</a:t>
            </a:r>
            <a:endParaRPr/>
          </a:p>
          <a:p>
            <a:pPr indent="0" lvl="0" marL="0" rtl="0" algn="l">
              <a:lnSpc>
                <a:spcPct val="100000"/>
              </a:lnSpc>
              <a:spcBef>
                <a:spcPts val="0"/>
              </a:spcBef>
              <a:spcAft>
                <a:spcPts val="0"/>
              </a:spcAft>
              <a:buClr>
                <a:srgbClr val="0E0E3A"/>
              </a:buClr>
              <a:buSzPts val="1000"/>
              <a:buNone/>
            </a:pPr>
            <a:r>
              <a:t/>
            </a:r>
            <a:endParaRPr sz="900"/>
          </a:p>
        </p:txBody>
      </p:sp>
      <p:sp>
        <p:nvSpPr>
          <p:cNvPr id="649" name="Google Shape;649;p2"/>
          <p:cNvSpPr txBox="1"/>
          <p:nvPr>
            <p:ph idx="7" type="body"/>
          </p:nvPr>
        </p:nvSpPr>
        <p:spPr>
          <a:xfrm>
            <a:off x="5399219" y="2823873"/>
            <a:ext cx="6171861" cy="36824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00"/>
              <a:buNone/>
            </a:pPr>
            <a:r>
              <a:rPr lang="ja-JP"/>
              <a:t>東京都私立中学高校大学合計1400校×サッカー部率都大会進出率10%×設備・スタッフ不十分率80%=112チーム</a:t>
            </a:r>
            <a:endParaRPr/>
          </a:p>
        </p:txBody>
      </p:sp>
      <p:sp>
        <p:nvSpPr>
          <p:cNvPr id="650" name="Google Shape;650;p2"/>
          <p:cNvSpPr txBox="1"/>
          <p:nvPr>
            <p:ph idx="8" type="body"/>
          </p:nvPr>
        </p:nvSpPr>
        <p:spPr>
          <a:xfrm>
            <a:off x="5122214" y="3698163"/>
            <a:ext cx="3657600" cy="816744"/>
          </a:xfrm>
          <a:prstGeom prst="rect">
            <a:avLst/>
          </a:prstGeom>
          <a:noFill/>
          <a:ln>
            <a:noFill/>
          </a:ln>
        </p:spPr>
        <p:txBody>
          <a:bodyPr anchorCtr="0" anchor="t" bIns="45700" lIns="91425" spcFirstLastPara="1" rIns="91425" wrap="square" tIns="45700">
            <a:noAutofit/>
          </a:bodyPr>
          <a:lstStyle/>
          <a:p>
            <a:pPr indent="-107950" lvl="0" marL="171450" rtl="0" algn="l">
              <a:lnSpc>
                <a:spcPct val="100000"/>
              </a:lnSpc>
              <a:spcBef>
                <a:spcPts val="0"/>
              </a:spcBef>
              <a:spcAft>
                <a:spcPts val="0"/>
              </a:spcAft>
              <a:buClr>
                <a:srgbClr val="0E0E3A"/>
              </a:buClr>
              <a:buSzPts val="1000"/>
              <a:buFont typeface="Arial"/>
              <a:buNone/>
            </a:pPr>
            <a:r>
              <a:rPr lang="ja-JP"/>
              <a:t>①結果を出せない原因を特定し、チームを強くしたい</a:t>
            </a:r>
            <a:endParaRPr/>
          </a:p>
          <a:p>
            <a:pPr indent="-107950" lvl="0" marL="171450" rtl="0" algn="l">
              <a:lnSpc>
                <a:spcPct val="100000"/>
              </a:lnSpc>
              <a:spcBef>
                <a:spcPts val="0"/>
              </a:spcBef>
              <a:spcAft>
                <a:spcPts val="0"/>
              </a:spcAft>
              <a:buClr>
                <a:srgbClr val="0E0E3A"/>
              </a:buClr>
              <a:buSzPts val="1000"/>
              <a:buFont typeface="Arial"/>
              <a:buNone/>
            </a:pPr>
            <a:r>
              <a:rPr lang="ja-JP"/>
              <a:t>②個々の状態を科学的に把握し、怪我・メンタル不調を確実に減らしたい</a:t>
            </a:r>
            <a:endParaRPr/>
          </a:p>
        </p:txBody>
      </p:sp>
      <p:sp>
        <p:nvSpPr>
          <p:cNvPr id="651" name="Google Shape;651;p2"/>
          <p:cNvSpPr txBox="1"/>
          <p:nvPr>
            <p:ph idx="9" type="body"/>
          </p:nvPr>
        </p:nvSpPr>
        <p:spPr>
          <a:xfrm>
            <a:off x="5262114" y="4679543"/>
            <a:ext cx="3160354" cy="833669"/>
          </a:xfrm>
          <a:prstGeom prst="rect">
            <a:avLst/>
          </a:prstGeom>
          <a:noFill/>
          <a:ln>
            <a:noFill/>
          </a:ln>
        </p:spPr>
        <p:txBody>
          <a:bodyPr anchorCtr="0" anchor="t" bIns="45700" lIns="91425" spcFirstLastPara="1" rIns="91425" wrap="square" tIns="45700">
            <a:noAutofit/>
          </a:bodyPr>
          <a:lstStyle/>
          <a:p>
            <a:pPr indent="-107950" lvl="0" marL="171450" rtl="0" algn="l">
              <a:lnSpc>
                <a:spcPct val="100000"/>
              </a:lnSpc>
              <a:spcBef>
                <a:spcPts val="0"/>
              </a:spcBef>
              <a:spcAft>
                <a:spcPts val="0"/>
              </a:spcAft>
              <a:buClr>
                <a:srgbClr val="0E0E3A"/>
              </a:buClr>
              <a:buSzPts val="1000"/>
              <a:buFont typeface="Arial"/>
              <a:buNone/>
            </a:pPr>
            <a:r>
              <a:rPr lang="ja-JP"/>
              <a:t>①課題を見える化する最新機器は高価で単独導入が困難</a:t>
            </a:r>
            <a:endParaRPr/>
          </a:p>
          <a:p>
            <a:pPr indent="-107950" lvl="0" marL="171450" rtl="0" algn="l">
              <a:lnSpc>
                <a:spcPct val="100000"/>
              </a:lnSpc>
              <a:spcBef>
                <a:spcPts val="0"/>
              </a:spcBef>
              <a:spcAft>
                <a:spcPts val="0"/>
              </a:spcAft>
              <a:buClr>
                <a:srgbClr val="0E0E3A"/>
              </a:buClr>
              <a:buSzPts val="1000"/>
              <a:buFont typeface="Arial"/>
              <a:buNone/>
            </a:pPr>
            <a:r>
              <a:rPr lang="ja-JP"/>
              <a:t>② 学校部活動ではプレー以外（食事・睡眠・心理など）を支援する人材・時間・ノウハウが不足している</a:t>
            </a:r>
            <a:endParaRPr/>
          </a:p>
        </p:txBody>
      </p:sp>
      <p:sp>
        <p:nvSpPr>
          <p:cNvPr id="652" name="Google Shape;652;p2"/>
          <p:cNvSpPr txBox="1"/>
          <p:nvPr>
            <p:ph idx="13" type="body"/>
          </p:nvPr>
        </p:nvSpPr>
        <p:spPr>
          <a:xfrm>
            <a:off x="8528858" y="3664804"/>
            <a:ext cx="3039530" cy="816743"/>
          </a:xfrm>
          <a:prstGeom prst="rect">
            <a:avLst/>
          </a:prstGeom>
          <a:noFill/>
          <a:ln>
            <a:noFill/>
          </a:ln>
        </p:spPr>
        <p:txBody>
          <a:bodyPr anchorCtr="0" anchor="t" bIns="45700" lIns="91425" spcFirstLastPara="1" rIns="91425" wrap="square" tIns="45700">
            <a:noAutofit/>
          </a:bodyPr>
          <a:lstStyle/>
          <a:p>
            <a:pPr indent="-107950" lvl="0" marL="171450" rtl="0" algn="l">
              <a:lnSpc>
                <a:spcPct val="100000"/>
              </a:lnSpc>
              <a:spcBef>
                <a:spcPts val="0"/>
              </a:spcBef>
              <a:spcAft>
                <a:spcPts val="0"/>
              </a:spcAft>
              <a:buClr>
                <a:srgbClr val="0E0E3A"/>
              </a:buClr>
              <a:buSzPts val="1000"/>
              <a:buFont typeface="Arial"/>
              <a:buNone/>
            </a:pPr>
            <a:r>
              <a:rPr lang="ja-JP"/>
              <a:t>①指導者の勘や知見に頼る</a:t>
            </a:r>
            <a:endParaRPr/>
          </a:p>
          <a:p>
            <a:pPr indent="-107950" lvl="0" marL="171450" rtl="0" algn="l">
              <a:lnSpc>
                <a:spcPct val="100000"/>
              </a:lnSpc>
              <a:spcBef>
                <a:spcPts val="0"/>
              </a:spcBef>
              <a:spcAft>
                <a:spcPts val="0"/>
              </a:spcAft>
              <a:buClr>
                <a:srgbClr val="0E0E3A"/>
              </a:buClr>
              <a:buSzPts val="1000"/>
              <a:buFont typeface="Arial"/>
              <a:buNone/>
            </a:pPr>
            <a:r>
              <a:rPr lang="ja-JP"/>
              <a:t>②部活動の限られた時間と学校設備で対応</a:t>
            </a:r>
            <a:endParaRPr/>
          </a:p>
        </p:txBody>
      </p:sp>
      <p:sp>
        <p:nvSpPr>
          <p:cNvPr id="653" name="Google Shape;653;p2"/>
          <p:cNvSpPr txBox="1"/>
          <p:nvPr>
            <p:ph idx="14" type="body"/>
          </p:nvPr>
        </p:nvSpPr>
        <p:spPr>
          <a:xfrm>
            <a:off x="8528856" y="4679543"/>
            <a:ext cx="3039530" cy="833669"/>
          </a:xfrm>
          <a:prstGeom prst="rect">
            <a:avLst/>
          </a:prstGeom>
          <a:noFill/>
          <a:ln>
            <a:noFill/>
          </a:ln>
        </p:spPr>
        <p:txBody>
          <a:bodyPr anchorCtr="0" anchor="t" bIns="45700" lIns="91425" spcFirstLastPara="1" rIns="91425" wrap="square" tIns="45700">
            <a:noAutofit/>
          </a:bodyPr>
          <a:lstStyle/>
          <a:p>
            <a:pPr indent="-107950" lvl="0" marL="171450" rtl="0" algn="l">
              <a:lnSpc>
                <a:spcPct val="100000"/>
              </a:lnSpc>
              <a:spcBef>
                <a:spcPts val="0"/>
              </a:spcBef>
              <a:spcAft>
                <a:spcPts val="0"/>
              </a:spcAft>
              <a:buClr>
                <a:srgbClr val="0E0E3A"/>
              </a:buClr>
              <a:buSzPts val="1000"/>
              <a:buFont typeface="Arial"/>
              <a:buNone/>
            </a:pPr>
            <a:r>
              <a:rPr lang="ja-JP"/>
              <a:t>① 成果や成長が見えづらく、選手のモチベーションが続かない</a:t>
            </a:r>
            <a:endParaRPr/>
          </a:p>
          <a:p>
            <a:pPr indent="-107950" lvl="0" marL="171450" rtl="0" algn="l">
              <a:lnSpc>
                <a:spcPct val="100000"/>
              </a:lnSpc>
              <a:spcBef>
                <a:spcPts val="0"/>
              </a:spcBef>
              <a:spcAft>
                <a:spcPts val="0"/>
              </a:spcAft>
              <a:buClr>
                <a:srgbClr val="0E0E3A"/>
              </a:buClr>
              <a:buSzPts val="1000"/>
              <a:buFont typeface="Arial"/>
              <a:buNone/>
            </a:pPr>
            <a:r>
              <a:rPr lang="ja-JP"/>
              <a:t>② 怪我や不調が起きてからの対応になり、予防ができない</a:t>
            </a:r>
            <a:endParaRPr/>
          </a:p>
          <a:p>
            <a:pPr indent="-107950" lvl="0" marL="171450" rtl="0" algn="l">
              <a:lnSpc>
                <a:spcPct val="100000"/>
              </a:lnSpc>
              <a:spcBef>
                <a:spcPts val="0"/>
              </a:spcBef>
              <a:spcAft>
                <a:spcPts val="0"/>
              </a:spcAft>
              <a:buClr>
                <a:srgbClr val="0E0E3A"/>
              </a:buClr>
              <a:buSzPts val="1000"/>
              <a:buFont typeface="Arial"/>
              <a:buNone/>
            </a:pPr>
            <a:r>
              <a:t/>
            </a:r>
            <a:endParaRPr/>
          </a:p>
        </p:txBody>
      </p:sp>
      <p:sp>
        <p:nvSpPr>
          <p:cNvPr id="654" name="Google Shape;654;p2"/>
          <p:cNvSpPr txBox="1"/>
          <p:nvPr>
            <p:ph idx="15" type="body"/>
          </p:nvPr>
        </p:nvSpPr>
        <p:spPr>
          <a:xfrm>
            <a:off x="1546170" y="5656025"/>
            <a:ext cx="10024910" cy="42436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000"/>
              <a:buNone/>
            </a:pPr>
            <a:r>
              <a:rPr lang="ja-JP"/>
              <a:t>原価：ほぼゼロ（施設維持＝自社リソース、測定機器＝広告を対価に無償レンタル）対策コスト；機器導入費：数十万、トレーナー派遣：月1回外部トレーナー（¥30,000〜50,000）、時間コスト・精神負担：練習設計・怪我対応・個別相談、指導者の責任負担　合計月10万程度　</a:t>
            </a:r>
            <a:endParaRPr/>
          </a:p>
          <a:p>
            <a:pPr indent="0" lvl="0" marL="0" rtl="0" algn="l">
              <a:lnSpc>
                <a:spcPct val="100000"/>
              </a:lnSpc>
              <a:spcBef>
                <a:spcPts val="0"/>
              </a:spcBef>
              <a:spcAft>
                <a:spcPts val="0"/>
              </a:spcAft>
              <a:buSzPts val="1000"/>
              <a:buNone/>
            </a:pPr>
            <a:r>
              <a:rPr lang="ja-JP"/>
              <a:t>SETAGAYA Sports Valley部活動パッケージ月額¥8,000〜12,000／人</a:t>
            </a:r>
            <a:endParaRPr/>
          </a:p>
        </p:txBody>
      </p:sp>
      <p:pic>
        <p:nvPicPr>
          <p:cNvPr descr="屋内, 天井, 持つ, 人 が含まれている画像&#10;&#10;AI 生成コンテンツは誤りを含む可能性があります。" id="655" name="Google Shape;655;p2"/>
          <p:cNvPicPr preferRelativeResize="0"/>
          <p:nvPr>
            <p:ph idx="16" type="pic"/>
          </p:nvPr>
        </p:nvPicPr>
        <p:blipFill rotWithShape="1">
          <a:blip r:embed="rId3">
            <a:alphaModFix/>
          </a:blip>
          <a:srcRect b="0" l="0" r="0" t="0"/>
          <a:stretch/>
        </p:blipFill>
        <p:spPr>
          <a:xfrm>
            <a:off x="3489325" y="2509838"/>
            <a:ext cx="1658938" cy="1228725"/>
          </a:xfrm>
          <a:prstGeom prst="rect">
            <a:avLst/>
          </a:prstGeom>
          <a:noFill/>
          <a:ln>
            <a:noFill/>
          </a:ln>
        </p:spPr>
      </p:pic>
      <p:pic>
        <p:nvPicPr>
          <p:cNvPr descr="がっかりしている若いビジネスマン" id="656" name="Google Shape;656;p2"/>
          <p:cNvPicPr preferRelativeResize="0"/>
          <p:nvPr/>
        </p:nvPicPr>
        <p:blipFill rotWithShape="1">
          <a:blip r:embed="rId4">
            <a:alphaModFix/>
          </a:blip>
          <a:srcRect b="0" l="0" r="0" t="0"/>
          <a:stretch/>
        </p:blipFill>
        <p:spPr>
          <a:xfrm>
            <a:off x="10803577" y="1086806"/>
            <a:ext cx="604281" cy="1423032"/>
          </a:xfrm>
          <a:prstGeom prst="rect">
            <a:avLst/>
          </a:prstGeom>
          <a:noFill/>
          <a:ln>
            <a:noFill/>
          </a:ln>
        </p:spPr>
      </p:pic>
      <p:sp>
        <p:nvSpPr>
          <p:cNvPr id="657" name="Google Shape;657;p2"/>
          <p:cNvSpPr/>
          <p:nvPr/>
        </p:nvSpPr>
        <p:spPr>
          <a:xfrm>
            <a:off x="1470991" y="5581816"/>
            <a:ext cx="9239416" cy="594403"/>
          </a:xfrm>
          <a:prstGeom prst="rect">
            <a:avLst/>
          </a:prstGeom>
          <a:solidFill>
            <a:schemeClr val="accen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ja-JP" sz="1800" u="none" cap="none" strike="noStrike">
                <a:solidFill>
                  <a:srgbClr val="FFFFFF"/>
                </a:solidFill>
                <a:latin typeface="Arial"/>
                <a:ea typeface="Arial"/>
                <a:cs typeface="Arial"/>
                <a:sym typeface="Arial"/>
              </a:rPr>
              <a:t>検討中</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6"/>
          <p:cNvSpPr txBox="1"/>
          <p:nvPr>
            <p:ph type="title"/>
          </p:nvPr>
        </p:nvSpPr>
        <p:spPr>
          <a:xfrm>
            <a:off x="74914" y="22007"/>
            <a:ext cx="12315981" cy="4476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E0E3A"/>
              </a:buClr>
              <a:buSzPts val="1200"/>
              <a:buFont typeface="Arial"/>
              <a:buNone/>
            </a:pPr>
            <a:r>
              <a:rPr lang="ja-JP" sz="1200">
                <a:latin typeface="Arial"/>
                <a:ea typeface="Arial"/>
                <a:cs typeface="Arial"/>
                <a:sym typeface="Arial"/>
              </a:rPr>
              <a:t>顧客と課題(スポーツ科学機器メーカー：先端技術を持つが社会実装に悩みがある企業)</a:t>
            </a:r>
            <a:endParaRPr sz="1200">
              <a:latin typeface="Arial"/>
              <a:ea typeface="Arial"/>
              <a:cs typeface="Arial"/>
              <a:sym typeface="Arial"/>
            </a:endParaRPr>
          </a:p>
        </p:txBody>
      </p:sp>
      <p:sp>
        <p:nvSpPr>
          <p:cNvPr id="663" name="Google Shape;663;p46"/>
          <p:cNvSpPr txBox="1"/>
          <p:nvPr>
            <p:ph idx="1" type="body"/>
          </p:nvPr>
        </p:nvSpPr>
        <p:spPr>
          <a:xfrm>
            <a:off x="0" y="1117015"/>
            <a:ext cx="12743848" cy="2687819"/>
          </a:xfrm>
          <a:prstGeom prst="rect">
            <a:avLst/>
          </a:prstGeom>
          <a:noFill/>
          <a:ln>
            <a:noFill/>
          </a:ln>
        </p:spPr>
        <p:txBody>
          <a:bodyPr anchorCtr="0" anchor="t" bIns="45700" lIns="91425" spcFirstLastPara="1" rIns="91425" wrap="square" tIns="45700">
            <a:noAutofit/>
          </a:bodyPr>
          <a:lstStyle/>
          <a:p>
            <a:pPr indent="0" lvl="0" marL="101600" rtl="0" algn="l">
              <a:lnSpc>
                <a:spcPct val="100000"/>
              </a:lnSpc>
              <a:spcBef>
                <a:spcPts val="400"/>
              </a:spcBef>
              <a:spcAft>
                <a:spcPts val="0"/>
              </a:spcAft>
              <a:buSzPts val="2000"/>
              <a:buNone/>
            </a:pPr>
            <a:r>
              <a:rPr b="1" lang="ja-JP" sz="1600" u="sng"/>
              <a:t>主な属性と特徴</a:t>
            </a:r>
            <a:endParaRPr b="1" sz="1600" u="sng"/>
          </a:p>
          <a:p>
            <a:pPr indent="0" lvl="0" marL="101600" rtl="0" algn="l">
              <a:lnSpc>
                <a:spcPct val="100000"/>
              </a:lnSpc>
              <a:spcBef>
                <a:spcPts val="400"/>
              </a:spcBef>
              <a:spcAft>
                <a:spcPts val="0"/>
              </a:spcAft>
              <a:buSzPts val="2000"/>
              <a:buNone/>
            </a:pPr>
            <a:r>
              <a:rPr b="1" lang="ja-JP" sz="1600"/>
              <a:t>・創業5年スポーツ機器メーカー</a:t>
            </a:r>
            <a:endParaRPr b="1" sz="1600"/>
          </a:p>
          <a:p>
            <a:pPr indent="0" lvl="0" marL="101600" rtl="0" algn="l">
              <a:lnSpc>
                <a:spcPct val="100000"/>
              </a:lnSpc>
              <a:spcBef>
                <a:spcPts val="400"/>
              </a:spcBef>
              <a:spcAft>
                <a:spcPts val="0"/>
              </a:spcAft>
              <a:buSzPts val="2000"/>
              <a:buNone/>
            </a:pPr>
            <a:r>
              <a:rPr b="1" lang="ja-JP" sz="1600"/>
              <a:t>・代表が新進気鋭の30歳、自身もスポーツ経験があり</a:t>
            </a:r>
            <a:endParaRPr b="1" sz="1600"/>
          </a:p>
          <a:p>
            <a:pPr indent="0" lvl="0" marL="101600" rtl="0" algn="l">
              <a:lnSpc>
                <a:spcPct val="100000"/>
              </a:lnSpc>
              <a:spcBef>
                <a:spcPts val="400"/>
              </a:spcBef>
              <a:spcAft>
                <a:spcPts val="0"/>
              </a:spcAft>
              <a:buSzPts val="2000"/>
              <a:buNone/>
            </a:pPr>
            <a:r>
              <a:rPr b="1" lang="ja-JP" sz="1600"/>
              <a:t>・日本ではまだない先端測定・分析の機器を保有</a:t>
            </a:r>
            <a:endParaRPr b="1" sz="1600"/>
          </a:p>
          <a:p>
            <a:pPr indent="0" lvl="0" marL="101600" rtl="0" algn="l">
              <a:lnSpc>
                <a:spcPct val="100000"/>
              </a:lnSpc>
              <a:spcBef>
                <a:spcPts val="400"/>
              </a:spcBef>
              <a:spcAft>
                <a:spcPts val="0"/>
              </a:spcAft>
              <a:buSzPts val="2000"/>
              <a:buNone/>
            </a:pPr>
            <a:r>
              <a:rPr b="1" lang="ja-JP" sz="1600"/>
              <a:t>・代表が海外で技術・機器のノウハウを習得</a:t>
            </a:r>
            <a:endParaRPr b="1" sz="1600"/>
          </a:p>
          <a:p>
            <a:pPr indent="0" lvl="0" marL="101600" rtl="0" algn="l">
              <a:lnSpc>
                <a:spcPct val="100000"/>
              </a:lnSpc>
              <a:spcBef>
                <a:spcPts val="400"/>
              </a:spcBef>
              <a:spcAft>
                <a:spcPts val="0"/>
              </a:spcAft>
              <a:buSzPts val="2000"/>
              <a:buNone/>
            </a:pPr>
            <a:r>
              <a:t/>
            </a:r>
            <a:endParaRPr b="1" sz="1600"/>
          </a:p>
          <a:p>
            <a:pPr indent="0" lvl="0" marL="101600" rtl="0" algn="l">
              <a:lnSpc>
                <a:spcPct val="100000"/>
              </a:lnSpc>
              <a:spcBef>
                <a:spcPts val="400"/>
              </a:spcBef>
              <a:spcAft>
                <a:spcPts val="0"/>
              </a:spcAft>
              <a:buSzPts val="2000"/>
              <a:buNone/>
            </a:pPr>
            <a:r>
              <a:t/>
            </a:r>
            <a:endParaRPr b="1" sz="1600"/>
          </a:p>
          <a:p>
            <a:pPr indent="0" lvl="0" marL="101600" rtl="0" algn="l">
              <a:lnSpc>
                <a:spcPct val="100000"/>
              </a:lnSpc>
              <a:spcBef>
                <a:spcPts val="400"/>
              </a:spcBef>
              <a:spcAft>
                <a:spcPts val="0"/>
              </a:spcAft>
              <a:buSzPts val="2000"/>
              <a:buNone/>
            </a:pPr>
            <a:r>
              <a:t/>
            </a:r>
            <a:endParaRPr b="1" sz="1600"/>
          </a:p>
          <a:p>
            <a:pPr indent="0" lvl="0" marL="101600" rtl="0" algn="l">
              <a:lnSpc>
                <a:spcPct val="100000"/>
              </a:lnSpc>
              <a:spcBef>
                <a:spcPts val="400"/>
              </a:spcBef>
              <a:spcAft>
                <a:spcPts val="0"/>
              </a:spcAft>
              <a:buSzPts val="2000"/>
              <a:buNone/>
            </a:pPr>
            <a:r>
              <a:t/>
            </a:r>
            <a:endParaRPr b="1" sz="1600"/>
          </a:p>
          <a:p>
            <a:pPr indent="0" lvl="0" marL="101600" rtl="0" algn="l">
              <a:lnSpc>
                <a:spcPct val="100000"/>
              </a:lnSpc>
              <a:spcBef>
                <a:spcPts val="400"/>
              </a:spcBef>
              <a:spcAft>
                <a:spcPts val="0"/>
              </a:spcAft>
              <a:buSzPts val="2000"/>
              <a:buNone/>
            </a:pPr>
            <a:r>
              <a:t/>
            </a:r>
            <a:endParaRPr b="1" sz="1600"/>
          </a:p>
          <a:p>
            <a:pPr indent="0" lvl="0" marL="101600" rtl="0" algn="l">
              <a:lnSpc>
                <a:spcPct val="100000"/>
              </a:lnSpc>
              <a:spcBef>
                <a:spcPts val="400"/>
              </a:spcBef>
              <a:spcAft>
                <a:spcPts val="0"/>
              </a:spcAft>
              <a:buSzPts val="2000"/>
              <a:buNone/>
            </a:pPr>
            <a:r>
              <a:rPr b="1" lang="ja-JP" sz="1600" u="sng"/>
              <a:t>ペルソナ特有の背景</a:t>
            </a:r>
            <a:endParaRPr b="1" sz="1600" u="sng"/>
          </a:p>
          <a:p>
            <a:pPr indent="0" lvl="0" marL="101600" rtl="0" algn="l">
              <a:lnSpc>
                <a:spcPct val="100000"/>
              </a:lnSpc>
              <a:spcBef>
                <a:spcPts val="400"/>
              </a:spcBef>
              <a:spcAft>
                <a:spcPts val="0"/>
              </a:spcAft>
              <a:buSzPts val="2000"/>
              <a:buNone/>
            </a:pPr>
            <a:r>
              <a:rPr b="1" lang="ja-JP" sz="1600">
                <a:solidFill>
                  <a:schemeClr val="dk1"/>
                </a:solidFill>
                <a:latin typeface="Arial"/>
                <a:ea typeface="Arial"/>
                <a:cs typeface="Arial"/>
                <a:sym typeface="Arial"/>
              </a:rPr>
              <a:t>「展示会や広告のコスト負担に悩みを感じている」</a:t>
            </a:r>
            <a:endParaRPr b="1" sz="1600">
              <a:solidFill>
                <a:schemeClr val="dk1"/>
              </a:solidFill>
              <a:latin typeface="Arial"/>
              <a:ea typeface="Arial"/>
              <a:cs typeface="Arial"/>
              <a:sym typeface="Arial"/>
            </a:endParaRPr>
          </a:p>
          <a:p>
            <a:pPr indent="0" lvl="0" marL="101600" rtl="0" algn="l">
              <a:lnSpc>
                <a:spcPct val="100000"/>
              </a:lnSpc>
              <a:spcBef>
                <a:spcPts val="400"/>
              </a:spcBef>
              <a:spcAft>
                <a:spcPts val="0"/>
              </a:spcAft>
              <a:buSzPts val="2000"/>
              <a:buNone/>
            </a:pPr>
            <a:r>
              <a:rPr b="1" lang="ja-JP" sz="1600">
                <a:solidFill>
                  <a:schemeClr val="dk1"/>
                </a:solidFill>
                <a:latin typeface="Arial"/>
                <a:ea typeface="Arial"/>
                <a:cs typeface="Arial"/>
                <a:sym typeface="Arial"/>
              </a:rPr>
              <a:t>「日本にはないが、海外では普及している技術で絶対の自信を持っている」</a:t>
            </a:r>
            <a:endParaRPr b="1" sz="1600">
              <a:solidFill>
                <a:schemeClr val="dk1"/>
              </a:solidFill>
              <a:latin typeface="Arial"/>
              <a:ea typeface="Arial"/>
              <a:cs typeface="Arial"/>
              <a:sym typeface="Arial"/>
            </a:endParaRPr>
          </a:p>
          <a:p>
            <a:pPr indent="0" lvl="0" marL="101600" rtl="0" algn="l">
              <a:lnSpc>
                <a:spcPct val="100000"/>
              </a:lnSpc>
              <a:spcBef>
                <a:spcPts val="400"/>
              </a:spcBef>
              <a:spcAft>
                <a:spcPts val="0"/>
              </a:spcAft>
              <a:buSzPts val="2000"/>
              <a:buNone/>
            </a:pPr>
            <a:r>
              <a:rPr b="1" lang="ja-JP" sz="1600">
                <a:solidFill>
                  <a:schemeClr val="dk1"/>
                </a:solidFill>
                <a:latin typeface="Arial"/>
                <a:ea typeface="Arial"/>
                <a:cs typeface="Arial"/>
                <a:sym typeface="Arial"/>
              </a:rPr>
              <a:t>「購入となると学校では高価で購入に至らないことに悩み」</a:t>
            </a:r>
            <a:endParaRPr b="1" sz="1600">
              <a:solidFill>
                <a:schemeClr val="dk1"/>
              </a:solidFill>
              <a:latin typeface="Arial"/>
              <a:ea typeface="Arial"/>
              <a:cs typeface="Arial"/>
              <a:sym typeface="Arial"/>
            </a:endParaRPr>
          </a:p>
        </p:txBody>
      </p:sp>
      <p:sp>
        <p:nvSpPr>
          <p:cNvPr id="664" name="Google Shape;664;p46"/>
          <p:cNvSpPr/>
          <p:nvPr/>
        </p:nvSpPr>
        <p:spPr>
          <a:xfrm>
            <a:off x="9001078" y="786797"/>
            <a:ext cx="2966850" cy="566496"/>
          </a:xfrm>
          <a:custGeom>
            <a:rect b="b" l="l" r="r" t="t"/>
            <a:pathLst>
              <a:path extrusionOk="0" h="120000" w="120000">
                <a:moveTo>
                  <a:pt x="0" y="0"/>
                </a:moveTo>
                <a:lnTo>
                  <a:pt x="120000" y="0"/>
                </a:lnTo>
                <a:lnTo>
                  <a:pt x="120000" y="120000"/>
                </a:lnTo>
                <a:lnTo>
                  <a:pt x="0" y="120000"/>
                </a:lnTo>
                <a:close/>
              </a:path>
              <a:path extrusionOk="0" fill="none" h="120000" w="120000">
                <a:moveTo>
                  <a:pt x="-426" y="22097"/>
                </a:moveTo>
                <a:lnTo>
                  <a:pt x="-10469" y="22153"/>
                </a:lnTo>
                <a:lnTo>
                  <a:pt x="-38430" y="91180"/>
                </a:lnTo>
              </a:path>
            </a:pathLst>
          </a:custGeom>
          <a:solidFill>
            <a:srgbClr val="F2DADA"/>
          </a:solidFill>
          <a:ln cap="flat" cmpd="sng" w="254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rgbClr val="000000"/>
                </a:solidFill>
                <a:latin typeface="Arial"/>
                <a:ea typeface="Arial"/>
                <a:cs typeface="Arial"/>
                <a:sym typeface="Arial"/>
              </a:rPr>
              <a:t>ジョブ例：</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ja-JP" sz="1100" u="none" cap="none" strike="noStrike">
                <a:solidFill>
                  <a:srgbClr val="000000"/>
                </a:solidFill>
                <a:latin typeface="Arial"/>
                <a:ea typeface="Arial"/>
                <a:cs typeface="Arial"/>
                <a:sym typeface="Arial"/>
              </a:rPr>
              <a:t>すぐに使える“リアルなテスト環境”が欲しい</a:t>
            </a:r>
            <a:endParaRPr b="0" i="0" sz="1050" u="none" cap="none" strike="noStrike">
              <a:solidFill>
                <a:srgbClr val="FF0000"/>
              </a:solidFill>
              <a:latin typeface="Arial"/>
              <a:ea typeface="Arial"/>
              <a:cs typeface="Arial"/>
              <a:sym typeface="Arial"/>
            </a:endParaRPr>
          </a:p>
        </p:txBody>
      </p:sp>
      <p:sp>
        <p:nvSpPr>
          <p:cNvPr id="665" name="Google Shape;665;p46"/>
          <p:cNvSpPr/>
          <p:nvPr/>
        </p:nvSpPr>
        <p:spPr>
          <a:xfrm>
            <a:off x="3475075" y="516652"/>
            <a:ext cx="2781725" cy="792955"/>
          </a:xfrm>
          <a:custGeom>
            <a:rect b="b" l="l" r="r" t="t"/>
            <a:pathLst>
              <a:path extrusionOk="0" h="120000" w="120000">
                <a:moveTo>
                  <a:pt x="0" y="0"/>
                </a:moveTo>
                <a:lnTo>
                  <a:pt x="120000" y="0"/>
                </a:lnTo>
                <a:lnTo>
                  <a:pt x="120000" y="120000"/>
                </a:lnTo>
                <a:lnTo>
                  <a:pt x="0" y="120000"/>
                </a:lnTo>
                <a:close/>
              </a:path>
              <a:path extrusionOk="0" fill="none" h="120000" w="120000">
                <a:moveTo>
                  <a:pt x="120307" y="59780"/>
                </a:moveTo>
                <a:lnTo>
                  <a:pt x="131153" y="60742"/>
                </a:lnTo>
                <a:lnTo>
                  <a:pt x="144152" y="97206"/>
                </a:lnTo>
              </a:path>
            </a:pathLst>
          </a:custGeom>
          <a:solidFill>
            <a:srgbClr val="F2DADA"/>
          </a:solidFill>
          <a:ln cap="flat" cmpd="sng" w="254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rPr b="0" i="0" lang="ja-JP" sz="1050" u="none" cap="none" strike="noStrike">
                <a:solidFill>
                  <a:srgbClr val="000000"/>
                </a:solidFill>
                <a:latin typeface="Arial"/>
                <a:ea typeface="Arial"/>
                <a:cs typeface="Arial"/>
                <a:sym typeface="Arial"/>
              </a:rPr>
              <a:t>ジョブ例：</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ja-JP" sz="1050" u="none" cap="none" strike="noStrike">
                <a:solidFill>
                  <a:srgbClr val="000000"/>
                </a:solidFill>
                <a:latin typeface="Arial"/>
                <a:ea typeface="Arial"/>
                <a:cs typeface="Arial"/>
                <a:sym typeface="Arial"/>
              </a:rPr>
              <a:t>技術はあるが、販売する</a:t>
            </a:r>
            <a:r>
              <a:rPr b="0" i="0" lang="ja-JP" sz="1050" u="none" cap="none" strike="noStrike">
                <a:solidFill>
                  <a:srgbClr val="000000"/>
                </a:solidFill>
                <a:latin typeface="Arial"/>
                <a:ea typeface="Arial"/>
                <a:cs typeface="Arial"/>
                <a:sym typeface="Arial"/>
              </a:rPr>
              <a:t>チャネルがない／少ない</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ja-JP" sz="1050" u="none" cap="none" strike="noStrike">
                <a:solidFill>
                  <a:srgbClr val="000000"/>
                </a:solidFill>
                <a:latin typeface="Arial"/>
                <a:ea typeface="Arial"/>
                <a:cs typeface="Arial"/>
                <a:sym typeface="Arial"/>
              </a:rPr>
              <a:t>→実店舗・常設の体験拠点を持っていない</a:t>
            </a:r>
            <a:endParaRPr b="0" i="0" sz="1050" u="none" cap="none" strike="noStrike">
              <a:solidFill>
                <a:srgbClr val="000000"/>
              </a:solidFill>
              <a:latin typeface="Arial"/>
              <a:ea typeface="Arial"/>
              <a:cs typeface="Arial"/>
              <a:sym typeface="Arial"/>
            </a:endParaRPr>
          </a:p>
        </p:txBody>
      </p:sp>
      <p:sp>
        <p:nvSpPr>
          <p:cNvPr id="666" name="Google Shape;666;p46"/>
          <p:cNvSpPr/>
          <p:nvPr/>
        </p:nvSpPr>
        <p:spPr>
          <a:xfrm>
            <a:off x="8928098" y="2443810"/>
            <a:ext cx="3263901" cy="1097554"/>
          </a:xfrm>
          <a:custGeom>
            <a:rect b="b" l="l" r="r" t="t"/>
            <a:pathLst>
              <a:path extrusionOk="0" h="120000" w="120000">
                <a:moveTo>
                  <a:pt x="0" y="0"/>
                </a:moveTo>
                <a:lnTo>
                  <a:pt x="120000" y="0"/>
                </a:lnTo>
                <a:lnTo>
                  <a:pt x="120000" y="120000"/>
                </a:lnTo>
                <a:lnTo>
                  <a:pt x="0" y="120000"/>
                </a:lnTo>
                <a:close/>
              </a:path>
              <a:path extrusionOk="0" fill="none" h="120000" w="120000">
                <a:moveTo>
                  <a:pt x="-426" y="22097"/>
                </a:moveTo>
                <a:lnTo>
                  <a:pt x="-10469" y="22153"/>
                </a:lnTo>
                <a:lnTo>
                  <a:pt x="-20220" y="13289"/>
                </a:lnTo>
              </a:path>
            </a:pathLst>
          </a:custGeom>
          <a:solidFill>
            <a:srgbClr val="F2DADA"/>
          </a:solidFill>
          <a:ln cap="flat" cmpd="sng" w="254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rgbClr val="000000"/>
                </a:solidFill>
                <a:latin typeface="Arial"/>
                <a:ea typeface="Arial"/>
                <a:cs typeface="Arial"/>
                <a:sym typeface="Arial"/>
              </a:rPr>
              <a:t>ジョブ例：</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ja-JP" sz="1100" u="none" cap="none" strike="noStrike">
                <a:solidFill>
                  <a:srgbClr val="000000"/>
                </a:solidFill>
                <a:latin typeface="Arial"/>
                <a:ea typeface="Arial"/>
                <a:cs typeface="Arial"/>
                <a:sym typeface="Arial"/>
              </a:rPr>
              <a:t>導入・販売につながる導線（営業チャネル）を作りたい</a:t>
            </a:r>
            <a:endParaRPr b="0" i="0" sz="1050" u="none" cap="none" strike="noStrike">
              <a:solidFill>
                <a:srgbClr val="FF0000"/>
              </a:solidFill>
              <a:latin typeface="Arial"/>
              <a:ea typeface="Arial"/>
              <a:cs typeface="Arial"/>
              <a:sym typeface="Arial"/>
            </a:endParaRPr>
          </a:p>
        </p:txBody>
      </p:sp>
      <p:sp>
        <p:nvSpPr>
          <p:cNvPr id="667" name="Google Shape;667;p46"/>
          <p:cNvSpPr txBox="1"/>
          <p:nvPr/>
        </p:nvSpPr>
        <p:spPr>
          <a:xfrm>
            <a:off x="2952427" y="3938133"/>
            <a:ext cx="93144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ja-JP" sz="1800" u="none" cap="none" strike="noStrike">
                <a:solidFill>
                  <a:srgbClr val="0E0E3A"/>
                </a:solidFill>
                <a:latin typeface="Arial"/>
                <a:ea typeface="Arial"/>
                <a:cs typeface="Arial"/>
                <a:sym typeface="Arial"/>
              </a:rPr>
              <a:t>ジョブ：「体験させれば勝てる」とわかっているので、実証フィールド・機会が欲しい</a:t>
            </a:r>
            <a:endParaRPr/>
          </a:p>
        </p:txBody>
      </p:sp>
      <p:sp>
        <p:nvSpPr>
          <p:cNvPr id="668" name="Google Shape;668;p46"/>
          <p:cNvSpPr/>
          <p:nvPr/>
        </p:nvSpPr>
        <p:spPr>
          <a:xfrm>
            <a:off x="2580469" y="5516355"/>
            <a:ext cx="813661" cy="369332"/>
          </a:xfrm>
          <a:prstGeom prst="downArrow">
            <a:avLst>
              <a:gd fmla="val 50000" name="adj1"/>
              <a:gd fmla="val 50000" name="adj2"/>
            </a:avLst>
          </a:prstGeom>
          <a:solidFill>
            <a:schemeClr val="accen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69" name="Google Shape;669;p46"/>
          <p:cNvSpPr txBox="1"/>
          <p:nvPr/>
        </p:nvSpPr>
        <p:spPr>
          <a:xfrm>
            <a:off x="924321" y="6018986"/>
            <a:ext cx="64589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ja-JP" sz="1800" u="none" cap="none" strike="noStrike">
                <a:solidFill>
                  <a:srgbClr val="0E0E3A"/>
                </a:solidFill>
                <a:latin typeface="Arial"/>
                <a:ea typeface="Arial"/>
                <a:cs typeface="Arial"/>
                <a:sym typeface="Arial"/>
              </a:rPr>
              <a:t>実証</a:t>
            </a:r>
            <a:r>
              <a:rPr b="1" i="0" lang="ja-JP" sz="1800" u="none" cap="none" strike="noStrike">
                <a:solidFill>
                  <a:srgbClr val="0E0E3A"/>
                </a:solidFill>
                <a:latin typeface="Arial"/>
                <a:ea typeface="Arial"/>
                <a:cs typeface="Arial"/>
                <a:sym typeface="Arial"/>
              </a:rPr>
              <a:t> × </a:t>
            </a:r>
            <a:r>
              <a:rPr b="1" i="0" lang="ja-JP" sz="1800" u="none" cap="none" strike="noStrike">
                <a:solidFill>
                  <a:srgbClr val="0E0E3A"/>
                </a:solidFill>
                <a:latin typeface="Arial"/>
                <a:ea typeface="Arial"/>
                <a:cs typeface="Arial"/>
                <a:sym typeface="Arial"/>
              </a:rPr>
              <a:t>販路</a:t>
            </a:r>
            <a:r>
              <a:rPr b="1" i="0" lang="ja-JP" sz="1800" u="none" cap="none" strike="noStrike">
                <a:solidFill>
                  <a:srgbClr val="0E0E3A"/>
                </a:solidFill>
                <a:latin typeface="Arial"/>
                <a:ea typeface="Arial"/>
                <a:cs typeface="Arial"/>
                <a:sym typeface="Arial"/>
              </a:rPr>
              <a:t> × </a:t>
            </a:r>
            <a:r>
              <a:rPr b="1" i="0" lang="ja-JP" sz="1800" u="none" cap="none" strike="noStrike">
                <a:solidFill>
                  <a:srgbClr val="0E0E3A"/>
                </a:solidFill>
                <a:latin typeface="Arial"/>
                <a:ea typeface="Arial"/>
                <a:cs typeface="Arial"/>
                <a:sym typeface="Arial"/>
              </a:rPr>
              <a:t>営業の「人と場」が不足</a:t>
            </a:r>
            <a:endParaRPr b="1" i="0" sz="1800" u="none" cap="none" strike="noStrike">
              <a:solidFill>
                <a:srgbClr val="0E0E3A"/>
              </a:solidFill>
              <a:latin typeface="Arial"/>
              <a:ea typeface="Arial"/>
              <a:cs typeface="Arial"/>
              <a:sym typeface="Arial"/>
            </a:endParaRPr>
          </a:p>
        </p:txBody>
      </p:sp>
      <p:pic>
        <p:nvPicPr>
          <p:cNvPr descr="若い学生に対してノート PC の画面を指している教師" id="670" name="Google Shape;670;p46"/>
          <p:cNvPicPr preferRelativeResize="0"/>
          <p:nvPr/>
        </p:nvPicPr>
        <p:blipFill rotWithShape="1">
          <a:blip r:embed="rId3">
            <a:alphaModFix/>
          </a:blip>
          <a:srcRect b="0" l="0" r="0" t="0"/>
          <a:stretch/>
        </p:blipFill>
        <p:spPr>
          <a:xfrm>
            <a:off x="6256800" y="1390145"/>
            <a:ext cx="2252878" cy="150155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47"/>
          <p:cNvSpPr txBox="1"/>
          <p:nvPr>
            <p:ph idx="1" type="body"/>
          </p:nvPr>
        </p:nvSpPr>
        <p:spPr>
          <a:xfrm>
            <a:off x="323995" y="261382"/>
            <a:ext cx="11510085" cy="28727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0253F"/>
              </a:buClr>
              <a:buSzPts val="2300"/>
              <a:buNone/>
            </a:pPr>
            <a:r>
              <a:rPr lang="ja-JP"/>
              <a:t>ビジネスモデルコア（顧客：スポーツ科学ヘルスケア企業）</a:t>
            </a:r>
            <a:endParaRPr/>
          </a:p>
        </p:txBody>
      </p:sp>
      <p:sp>
        <p:nvSpPr>
          <p:cNvPr id="676" name="Google Shape;676;p47"/>
          <p:cNvSpPr txBox="1"/>
          <p:nvPr>
            <p:ph idx="2" type="body"/>
          </p:nvPr>
        </p:nvSpPr>
        <p:spPr>
          <a:xfrm>
            <a:off x="734529" y="1669402"/>
            <a:ext cx="4417324" cy="5944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E0E3A"/>
              </a:buClr>
              <a:buSzPts val="1000"/>
              <a:buNone/>
            </a:pPr>
            <a:r>
              <a:rPr lang="ja-JP"/>
              <a:t>①技術を販売するチャネルができる</a:t>
            </a:r>
            <a:endParaRPr/>
          </a:p>
          <a:p>
            <a:pPr indent="0" lvl="0" marL="0" rtl="0" algn="l">
              <a:lnSpc>
                <a:spcPct val="100000"/>
              </a:lnSpc>
              <a:spcBef>
                <a:spcPts val="0"/>
              </a:spcBef>
              <a:spcAft>
                <a:spcPts val="0"/>
              </a:spcAft>
              <a:buClr>
                <a:srgbClr val="0E0E3A"/>
              </a:buClr>
              <a:buSzPts val="1000"/>
              <a:buNone/>
            </a:pPr>
            <a:r>
              <a:rPr lang="ja-JP"/>
              <a:t>②すぐに使える“リアルなテスト環境”が提供できる</a:t>
            </a:r>
            <a:endParaRPr/>
          </a:p>
          <a:p>
            <a:pPr indent="0" lvl="0" marL="0" rtl="0" algn="l">
              <a:lnSpc>
                <a:spcPct val="100000"/>
              </a:lnSpc>
              <a:spcBef>
                <a:spcPts val="0"/>
              </a:spcBef>
              <a:spcAft>
                <a:spcPts val="0"/>
              </a:spcAft>
              <a:buClr>
                <a:srgbClr val="0E0E3A"/>
              </a:buClr>
              <a:buSzPts val="1000"/>
              <a:buNone/>
            </a:pPr>
            <a:r>
              <a:rPr lang="ja-JP"/>
              <a:t>③導入・販売につながる導線（営業チャネル）を作れる</a:t>
            </a:r>
            <a:endParaRPr/>
          </a:p>
        </p:txBody>
      </p:sp>
      <p:sp>
        <p:nvSpPr>
          <p:cNvPr id="677" name="Google Shape;677;p47"/>
          <p:cNvSpPr txBox="1"/>
          <p:nvPr>
            <p:ph idx="3" type="body"/>
          </p:nvPr>
        </p:nvSpPr>
        <p:spPr>
          <a:xfrm>
            <a:off x="734529" y="2509911"/>
            <a:ext cx="2679790" cy="160932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E0E3A"/>
              </a:buClr>
              <a:buSzPts val="1000"/>
              <a:buNone/>
            </a:pPr>
            <a:r>
              <a:rPr lang="ja-JP"/>
              <a:t>SETAGAYA Sports Valleyは、スポーツ科学・ヘルスケア企業に対し、常設フィールドでの継続的体験を通じて一般ユーザのリアルな使用データを収集し、そのデータを基点に体験から導入までの自然な導線を設計することで、従来の展示会依存や研究室偏重から脱却し、来年度予算削減リスクを回避しながら持続的な顧客接点と販売成果を同時に実現する。</a:t>
            </a:r>
            <a:endParaRPr/>
          </a:p>
          <a:p>
            <a:pPr indent="0" lvl="0" marL="0" rtl="0" algn="l">
              <a:lnSpc>
                <a:spcPct val="100000"/>
              </a:lnSpc>
              <a:spcBef>
                <a:spcPts val="0"/>
              </a:spcBef>
              <a:spcAft>
                <a:spcPts val="0"/>
              </a:spcAft>
              <a:buClr>
                <a:srgbClr val="0E0E3A"/>
              </a:buClr>
              <a:buSzPts val="1000"/>
              <a:buNone/>
            </a:pPr>
            <a:r>
              <a:t/>
            </a:r>
            <a:endParaRPr/>
          </a:p>
          <a:p>
            <a:pPr indent="0" lvl="0" marL="0" rtl="0" algn="l">
              <a:lnSpc>
                <a:spcPct val="100000"/>
              </a:lnSpc>
              <a:spcBef>
                <a:spcPts val="0"/>
              </a:spcBef>
              <a:spcAft>
                <a:spcPts val="0"/>
              </a:spcAft>
              <a:buClr>
                <a:srgbClr val="0E0E3A"/>
              </a:buClr>
              <a:buSzPts val="1000"/>
              <a:buNone/>
            </a:pPr>
            <a:r>
              <a:t/>
            </a:r>
            <a:endParaRPr/>
          </a:p>
          <a:p>
            <a:pPr indent="0" lvl="0" marL="0" rtl="0" algn="l">
              <a:lnSpc>
                <a:spcPct val="100000"/>
              </a:lnSpc>
              <a:spcBef>
                <a:spcPts val="0"/>
              </a:spcBef>
              <a:spcAft>
                <a:spcPts val="0"/>
              </a:spcAft>
              <a:buClr>
                <a:srgbClr val="0E0E3A"/>
              </a:buClr>
              <a:buSzPts val="1000"/>
              <a:buNone/>
            </a:pPr>
            <a:r>
              <a:t/>
            </a:r>
            <a:endParaRPr/>
          </a:p>
        </p:txBody>
      </p:sp>
      <p:sp>
        <p:nvSpPr>
          <p:cNvPr id="678" name="Google Shape;678;p47"/>
          <p:cNvSpPr txBox="1"/>
          <p:nvPr>
            <p:ph idx="4" type="body"/>
          </p:nvPr>
        </p:nvSpPr>
        <p:spPr>
          <a:xfrm>
            <a:off x="731521" y="4365345"/>
            <a:ext cx="4417324" cy="1138810"/>
          </a:xfrm>
          <a:prstGeom prst="rect">
            <a:avLst/>
          </a:prstGeom>
          <a:noFill/>
          <a:ln>
            <a:noFill/>
          </a:ln>
        </p:spPr>
        <p:txBody>
          <a:bodyPr anchorCtr="0" anchor="t" bIns="45700" lIns="91425" spcFirstLastPara="1" rIns="91425" wrap="square" tIns="45700">
            <a:noAutofit/>
          </a:bodyPr>
          <a:lstStyle/>
          <a:p>
            <a:pPr indent="-107950" lvl="0" marL="171450" rtl="0" algn="l">
              <a:lnSpc>
                <a:spcPct val="100000"/>
              </a:lnSpc>
              <a:spcBef>
                <a:spcPts val="0"/>
              </a:spcBef>
              <a:spcAft>
                <a:spcPts val="0"/>
              </a:spcAft>
              <a:buClr>
                <a:srgbClr val="0E0E3A"/>
              </a:buClr>
              <a:buSzPts val="1000"/>
              <a:buFont typeface="Arial"/>
              <a:buNone/>
            </a:pPr>
            <a:r>
              <a:rPr lang="ja-JP"/>
              <a:t>①常設フィールドでのユーザ体験提供</a:t>
            </a:r>
            <a:endParaRPr/>
          </a:p>
          <a:p>
            <a:pPr indent="-107950" lvl="0" marL="171450" rtl="0" algn="l">
              <a:lnSpc>
                <a:spcPct val="100000"/>
              </a:lnSpc>
              <a:spcBef>
                <a:spcPts val="0"/>
              </a:spcBef>
              <a:spcAft>
                <a:spcPts val="0"/>
              </a:spcAft>
              <a:buClr>
                <a:srgbClr val="0E0E3A"/>
              </a:buClr>
              <a:buSzPts val="1000"/>
              <a:buFont typeface="Arial"/>
              <a:buNone/>
            </a:pPr>
            <a:r>
              <a:rPr lang="ja-JP"/>
              <a:t>→ 展示会依存から脱却し、継続的にユーザ接点を確保</a:t>
            </a:r>
            <a:endParaRPr/>
          </a:p>
          <a:p>
            <a:pPr indent="-107950" lvl="0" marL="171450" rtl="0" algn="l">
              <a:lnSpc>
                <a:spcPct val="100000"/>
              </a:lnSpc>
              <a:spcBef>
                <a:spcPts val="0"/>
              </a:spcBef>
              <a:spcAft>
                <a:spcPts val="0"/>
              </a:spcAft>
              <a:buClr>
                <a:srgbClr val="0E0E3A"/>
              </a:buClr>
              <a:buSzPts val="1000"/>
              <a:buFont typeface="Arial"/>
              <a:buNone/>
            </a:pPr>
            <a:r>
              <a:rPr lang="ja-JP"/>
              <a:t>②一般ユーザの実使用データ収集</a:t>
            </a:r>
            <a:endParaRPr/>
          </a:p>
          <a:p>
            <a:pPr indent="-107950" lvl="0" marL="171450" rtl="0" algn="l">
              <a:lnSpc>
                <a:spcPct val="100000"/>
              </a:lnSpc>
              <a:spcBef>
                <a:spcPts val="0"/>
              </a:spcBef>
              <a:spcAft>
                <a:spcPts val="0"/>
              </a:spcAft>
              <a:buClr>
                <a:srgbClr val="0E0E3A"/>
              </a:buClr>
              <a:buSzPts val="1000"/>
              <a:buFont typeface="Arial"/>
              <a:buNone/>
            </a:pPr>
            <a:r>
              <a:rPr lang="ja-JP"/>
              <a:t>→ 製品の市場適応性を検証できる</a:t>
            </a:r>
            <a:endParaRPr/>
          </a:p>
          <a:p>
            <a:pPr indent="-107950" lvl="0" marL="171450" rtl="0" algn="l">
              <a:lnSpc>
                <a:spcPct val="100000"/>
              </a:lnSpc>
              <a:spcBef>
                <a:spcPts val="0"/>
              </a:spcBef>
              <a:spcAft>
                <a:spcPts val="0"/>
              </a:spcAft>
              <a:buClr>
                <a:srgbClr val="0E0E3A"/>
              </a:buClr>
              <a:buSzPts val="1000"/>
              <a:buFont typeface="Arial"/>
              <a:buNone/>
            </a:pPr>
            <a:r>
              <a:rPr lang="ja-JP"/>
              <a:t>③体験から導入までのシームレスな導線</a:t>
            </a:r>
            <a:endParaRPr/>
          </a:p>
          <a:p>
            <a:pPr indent="-107950" lvl="0" marL="171450" rtl="0" algn="l">
              <a:lnSpc>
                <a:spcPct val="100000"/>
              </a:lnSpc>
              <a:spcBef>
                <a:spcPts val="0"/>
              </a:spcBef>
              <a:spcAft>
                <a:spcPts val="0"/>
              </a:spcAft>
              <a:buClr>
                <a:srgbClr val="0E0E3A"/>
              </a:buClr>
              <a:buSzPts val="1000"/>
              <a:buFont typeface="Arial"/>
              <a:buNone/>
            </a:pPr>
            <a:r>
              <a:rPr lang="ja-JP"/>
              <a:t>→ 営業依存ではなく、自然な顧客獲得につながる</a:t>
            </a:r>
            <a:endParaRPr/>
          </a:p>
          <a:p>
            <a:pPr indent="-107950" lvl="0" marL="171450" rtl="0" algn="l">
              <a:lnSpc>
                <a:spcPct val="100000"/>
              </a:lnSpc>
              <a:spcBef>
                <a:spcPts val="0"/>
              </a:spcBef>
              <a:spcAft>
                <a:spcPts val="0"/>
              </a:spcAft>
              <a:buClr>
                <a:srgbClr val="0E0E3A"/>
              </a:buClr>
              <a:buSzPts val="1000"/>
              <a:buFont typeface="Arial"/>
              <a:buNone/>
            </a:pPr>
            <a:r>
              <a:t/>
            </a:r>
            <a:endParaRPr/>
          </a:p>
        </p:txBody>
      </p:sp>
      <p:sp>
        <p:nvSpPr>
          <p:cNvPr id="679" name="Google Shape;679;p47"/>
          <p:cNvSpPr txBox="1"/>
          <p:nvPr>
            <p:ph idx="5" type="body"/>
          </p:nvPr>
        </p:nvSpPr>
        <p:spPr>
          <a:xfrm>
            <a:off x="5200857" y="1591977"/>
            <a:ext cx="6171861" cy="35592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E0E3A"/>
              </a:buClr>
              <a:buSzPts val="1000"/>
              <a:buNone/>
            </a:pPr>
            <a:r>
              <a:rPr lang="ja-JP"/>
              <a:t>・創業5年スポーツ機器メーカー、代表が30代、自身もスポーツ経験があり</a:t>
            </a:r>
            <a:endParaRPr/>
          </a:p>
          <a:p>
            <a:pPr indent="0" lvl="0" marL="0" rtl="0" algn="l">
              <a:lnSpc>
                <a:spcPct val="100000"/>
              </a:lnSpc>
              <a:spcBef>
                <a:spcPts val="0"/>
              </a:spcBef>
              <a:spcAft>
                <a:spcPts val="0"/>
              </a:spcAft>
              <a:buClr>
                <a:srgbClr val="0E0E3A"/>
              </a:buClr>
              <a:buSzPts val="1000"/>
              <a:buNone/>
            </a:pPr>
            <a:r>
              <a:rPr lang="ja-JP"/>
              <a:t>・日本では浸透していない先端測定・分析の機器を保有</a:t>
            </a:r>
            <a:endParaRPr/>
          </a:p>
        </p:txBody>
      </p:sp>
      <p:sp>
        <p:nvSpPr>
          <p:cNvPr id="680" name="Google Shape;680;p47"/>
          <p:cNvSpPr txBox="1"/>
          <p:nvPr>
            <p:ph idx="6" type="body"/>
          </p:nvPr>
        </p:nvSpPr>
        <p:spPr>
          <a:xfrm>
            <a:off x="5399220" y="2171928"/>
            <a:ext cx="6171861" cy="3682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E0E3A"/>
              </a:buClr>
              <a:buSzPts val="1000"/>
              <a:buNone/>
            </a:pPr>
            <a:r>
              <a:rPr lang="ja-JP"/>
              <a:t>「展示会や広告のコスト負担に悩みを感じている」</a:t>
            </a:r>
            <a:endParaRPr/>
          </a:p>
          <a:p>
            <a:pPr indent="0" lvl="0" marL="0" rtl="0" algn="l">
              <a:lnSpc>
                <a:spcPct val="100000"/>
              </a:lnSpc>
              <a:spcBef>
                <a:spcPts val="0"/>
              </a:spcBef>
              <a:spcAft>
                <a:spcPts val="0"/>
              </a:spcAft>
              <a:buClr>
                <a:srgbClr val="0E0E3A"/>
              </a:buClr>
              <a:buSzPts val="1000"/>
              <a:buNone/>
            </a:pPr>
            <a:r>
              <a:rPr lang="ja-JP"/>
              <a:t>「日本にはないが、海外では普及している技術で絶対の自信を持っている」</a:t>
            </a:r>
            <a:endParaRPr/>
          </a:p>
          <a:p>
            <a:pPr indent="0" lvl="0" marL="0" rtl="0" algn="l">
              <a:lnSpc>
                <a:spcPct val="100000"/>
              </a:lnSpc>
              <a:spcBef>
                <a:spcPts val="0"/>
              </a:spcBef>
              <a:spcAft>
                <a:spcPts val="0"/>
              </a:spcAft>
              <a:buClr>
                <a:srgbClr val="0E0E3A"/>
              </a:buClr>
              <a:buSzPts val="1000"/>
              <a:buNone/>
            </a:pPr>
            <a:r>
              <a:rPr lang="ja-JP"/>
              <a:t>「購入となると学校では高価で購入に至らないことに悩み」</a:t>
            </a:r>
            <a:endParaRPr/>
          </a:p>
        </p:txBody>
      </p:sp>
      <p:sp>
        <p:nvSpPr>
          <p:cNvPr id="681" name="Google Shape;681;p47"/>
          <p:cNvSpPr txBox="1"/>
          <p:nvPr>
            <p:ph idx="7" type="body"/>
          </p:nvPr>
        </p:nvSpPr>
        <p:spPr>
          <a:xfrm>
            <a:off x="5399219" y="2823873"/>
            <a:ext cx="6171861" cy="36824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00"/>
              <a:buNone/>
            </a:pPr>
            <a:r>
              <a:rPr lang="ja-JP"/>
              <a:t>日本国内のスポーツ科学・ヘルスケア関連企業：約2,500社×首都圏割合40%×一般ユーザ接点を模索している企業約25％＝250社</a:t>
            </a:r>
            <a:endParaRPr/>
          </a:p>
          <a:p>
            <a:pPr indent="0" lvl="0" marL="0" rtl="0" algn="l">
              <a:lnSpc>
                <a:spcPct val="100000"/>
              </a:lnSpc>
              <a:spcBef>
                <a:spcPts val="0"/>
              </a:spcBef>
              <a:spcAft>
                <a:spcPts val="0"/>
              </a:spcAft>
              <a:buSzPts val="1000"/>
              <a:buNone/>
            </a:pPr>
            <a:r>
              <a:t/>
            </a:r>
            <a:endParaRPr/>
          </a:p>
        </p:txBody>
      </p:sp>
      <p:sp>
        <p:nvSpPr>
          <p:cNvPr id="682" name="Google Shape;682;p47"/>
          <p:cNvSpPr txBox="1"/>
          <p:nvPr>
            <p:ph idx="8" type="body"/>
          </p:nvPr>
        </p:nvSpPr>
        <p:spPr>
          <a:xfrm>
            <a:off x="5223269" y="3738563"/>
            <a:ext cx="3205113" cy="816744"/>
          </a:xfrm>
          <a:prstGeom prst="rect">
            <a:avLst/>
          </a:prstGeom>
          <a:noFill/>
          <a:ln>
            <a:noFill/>
          </a:ln>
        </p:spPr>
        <p:txBody>
          <a:bodyPr anchorCtr="0" anchor="t" bIns="45700" lIns="91425" spcFirstLastPara="1" rIns="91425" wrap="square" tIns="45700">
            <a:noAutofit/>
          </a:bodyPr>
          <a:lstStyle/>
          <a:p>
            <a:pPr indent="-107950" lvl="0" marL="171450" rtl="0" algn="l">
              <a:lnSpc>
                <a:spcPct val="100000"/>
              </a:lnSpc>
              <a:spcBef>
                <a:spcPts val="0"/>
              </a:spcBef>
              <a:spcAft>
                <a:spcPts val="0"/>
              </a:spcAft>
              <a:buClr>
                <a:srgbClr val="0E0E3A"/>
              </a:buClr>
              <a:buSzPts val="1000"/>
              <a:buFont typeface="Arial"/>
              <a:buNone/>
            </a:pPr>
            <a:r>
              <a:rPr lang="ja-JP"/>
              <a:t>①販売するチャネルが欲しい</a:t>
            </a:r>
            <a:endParaRPr/>
          </a:p>
          <a:p>
            <a:pPr indent="-107950" lvl="0" marL="171450" rtl="0" algn="l">
              <a:lnSpc>
                <a:spcPct val="100000"/>
              </a:lnSpc>
              <a:spcBef>
                <a:spcPts val="0"/>
              </a:spcBef>
              <a:spcAft>
                <a:spcPts val="0"/>
              </a:spcAft>
              <a:buClr>
                <a:srgbClr val="0E0E3A"/>
              </a:buClr>
              <a:buSzPts val="1000"/>
              <a:buFont typeface="Arial"/>
              <a:buNone/>
            </a:pPr>
            <a:r>
              <a:rPr lang="ja-JP"/>
              <a:t>②すぐに使える“リアルなテスト環境”が欲しい</a:t>
            </a:r>
            <a:endParaRPr/>
          </a:p>
          <a:p>
            <a:pPr indent="-107950" lvl="0" marL="171450" rtl="0" algn="l">
              <a:lnSpc>
                <a:spcPct val="100000"/>
              </a:lnSpc>
              <a:spcBef>
                <a:spcPts val="0"/>
              </a:spcBef>
              <a:spcAft>
                <a:spcPts val="0"/>
              </a:spcAft>
              <a:buClr>
                <a:srgbClr val="0E0E3A"/>
              </a:buClr>
              <a:buSzPts val="1000"/>
              <a:buFont typeface="Arial"/>
              <a:buNone/>
            </a:pPr>
            <a:r>
              <a:rPr lang="ja-JP"/>
              <a:t>③実証フィールド・機会が欲しい</a:t>
            </a:r>
            <a:endParaRPr/>
          </a:p>
        </p:txBody>
      </p:sp>
      <p:sp>
        <p:nvSpPr>
          <p:cNvPr id="683" name="Google Shape;683;p47"/>
          <p:cNvSpPr txBox="1"/>
          <p:nvPr>
            <p:ph idx="9" type="body"/>
          </p:nvPr>
        </p:nvSpPr>
        <p:spPr>
          <a:xfrm>
            <a:off x="5200857" y="4679543"/>
            <a:ext cx="3416968" cy="833669"/>
          </a:xfrm>
          <a:prstGeom prst="rect">
            <a:avLst/>
          </a:prstGeom>
          <a:noFill/>
          <a:ln>
            <a:noFill/>
          </a:ln>
        </p:spPr>
        <p:txBody>
          <a:bodyPr anchorCtr="0" anchor="t" bIns="45700" lIns="91425" spcFirstLastPara="1" rIns="91425" wrap="square" tIns="45700">
            <a:noAutofit/>
          </a:bodyPr>
          <a:lstStyle/>
          <a:p>
            <a:pPr indent="-107950" lvl="0" marL="171450" rtl="0" algn="l">
              <a:lnSpc>
                <a:spcPct val="100000"/>
              </a:lnSpc>
              <a:spcBef>
                <a:spcPts val="0"/>
              </a:spcBef>
              <a:spcAft>
                <a:spcPts val="0"/>
              </a:spcAft>
              <a:buClr>
                <a:srgbClr val="0E0E3A"/>
              </a:buClr>
              <a:buSzPts val="1000"/>
              <a:buFont typeface="Arial"/>
              <a:buNone/>
            </a:pPr>
            <a:r>
              <a:rPr lang="ja-JP"/>
              <a:t>①営業人員やネットワークが不足</a:t>
            </a:r>
            <a:endParaRPr/>
          </a:p>
          <a:p>
            <a:pPr indent="-107950" lvl="0" marL="171450" rtl="0" algn="l">
              <a:lnSpc>
                <a:spcPct val="100000"/>
              </a:lnSpc>
              <a:spcBef>
                <a:spcPts val="0"/>
              </a:spcBef>
              <a:spcAft>
                <a:spcPts val="0"/>
              </a:spcAft>
              <a:buClr>
                <a:srgbClr val="0E0E3A"/>
              </a:buClr>
              <a:buSzPts val="1000"/>
              <a:buFont typeface="Arial"/>
              <a:buNone/>
            </a:pPr>
            <a:r>
              <a:rPr lang="ja-JP"/>
              <a:t>②専用施設や被験者の確保に高コストがかかる</a:t>
            </a:r>
            <a:endParaRPr/>
          </a:p>
          <a:p>
            <a:pPr indent="-107950" lvl="0" marL="171450" rtl="0" algn="l">
              <a:lnSpc>
                <a:spcPct val="100000"/>
              </a:lnSpc>
              <a:spcBef>
                <a:spcPts val="0"/>
              </a:spcBef>
              <a:spcAft>
                <a:spcPts val="0"/>
              </a:spcAft>
              <a:buClr>
                <a:srgbClr val="0E0E3A"/>
              </a:buClr>
              <a:buSzPts val="1000"/>
              <a:buFont typeface="Arial"/>
              <a:buNone/>
            </a:pPr>
            <a:r>
              <a:rPr lang="ja-JP"/>
              <a:t>③導入前に試せる環境が整っていない</a:t>
            </a:r>
            <a:endParaRPr/>
          </a:p>
        </p:txBody>
      </p:sp>
      <p:sp>
        <p:nvSpPr>
          <p:cNvPr id="684" name="Google Shape;684;p47"/>
          <p:cNvSpPr txBox="1"/>
          <p:nvPr>
            <p:ph idx="13" type="body"/>
          </p:nvPr>
        </p:nvSpPr>
        <p:spPr>
          <a:xfrm>
            <a:off x="8528858" y="3664804"/>
            <a:ext cx="3039530" cy="816743"/>
          </a:xfrm>
          <a:prstGeom prst="rect">
            <a:avLst/>
          </a:prstGeom>
          <a:noFill/>
          <a:ln>
            <a:noFill/>
          </a:ln>
        </p:spPr>
        <p:txBody>
          <a:bodyPr anchorCtr="0" anchor="t" bIns="45700" lIns="91425" spcFirstLastPara="1" rIns="91425" wrap="square" tIns="45700">
            <a:noAutofit/>
          </a:bodyPr>
          <a:lstStyle/>
          <a:p>
            <a:pPr indent="-107950" lvl="0" marL="171450" rtl="0" algn="l">
              <a:lnSpc>
                <a:spcPct val="100000"/>
              </a:lnSpc>
              <a:spcBef>
                <a:spcPts val="0"/>
              </a:spcBef>
              <a:spcAft>
                <a:spcPts val="0"/>
              </a:spcAft>
              <a:buClr>
                <a:srgbClr val="0E0E3A"/>
              </a:buClr>
              <a:buSzPts val="1000"/>
              <a:buFont typeface="Arial"/>
              <a:buNone/>
            </a:pPr>
            <a:r>
              <a:rPr lang="ja-JP"/>
              <a:t>①展示会、代理店やパートナー企業との提携</a:t>
            </a:r>
            <a:endParaRPr/>
          </a:p>
          <a:p>
            <a:pPr indent="-107950" lvl="0" marL="171450" rtl="0" algn="l">
              <a:lnSpc>
                <a:spcPct val="100000"/>
              </a:lnSpc>
              <a:spcBef>
                <a:spcPts val="0"/>
              </a:spcBef>
              <a:spcAft>
                <a:spcPts val="0"/>
              </a:spcAft>
              <a:buClr>
                <a:srgbClr val="0E0E3A"/>
              </a:buClr>
              <a:buSzPts val="1000"/>
              <a:buFont typeface="Arial"/>
              <a:buNone/>
            </a:pPr>
            <a:r>
              <a:rPr lang="ja-JP"/>
              <a:t>②自社で簡易的な検証環境を構築、被保険者はネットで募集</a:t>
            </a:r>
            <a:endParaRPr/>
          </a:p>
          <a:p>
            <a:pPr indent="-107950" lvl="0" marL="171450" rtl="0" algn="l">
              <a:lnSpc>
                <a:spcPct val="100000"/>
              </a:lnSpc>
              <a:spcBef>
                <a:spcPts val="0"/>
              </a:spcBef>
              <a:spcAft>
                <a:spcPts val="0"/>
              </a:spcAft>
              <a:buClr>
                <a:srgbClr val="0E0E3A"/>
              </a:buClr>
              <a:buSzPts val="1000"/>
              <a:buFont typeface="Arial"/>
              <a:buNone/>
            </a:pPr>
            <a:r>
              <a:rPr lang="ja-JP"/>
              <a:t>③会議室での事例紹介、スポーツイベントで体験ブースを設置</a:t>
            </a:r>
            <a:endParaRPr/>
          </a:p>
        </p:txBody>
      </p:sp>
      <p:sp>
        <p:nvSpPr>
          <p:cNvPr id="685" name="Google Shape;685;p47"/>
          <p:cNvSpPr txBox="1"/>
          <p:nvPr>
            <p:ph idx="14" type="body"/>
          </p:nvPr>
        </p:nvSpPr>
        <p:spPr>
          <a:xfrm>
            <a:off x="8340139" y="4679542"/>
            <a:ext cx="3416967" cy="833669"/>
          </a:xfrm>
          <a:prstGeom prst="rect">
            <a:avLst/>
          </a:prstGeom>
          <a:noFill/>
          <a:ln>
            <a:noFill/>
          </a:ln>
        </p:spPr>
        <p:txBody>
          <a:bodyPr anchorCtr="0" anchor="t" bIns="45700" lIns="91425" spcFirstLastPara="1" rIns="91425" wrap="square" tIns="45700">
            <a:noAutofit/>
          </a:bodyPr>
          <a:lstStyle/>
          <a:p>
            <a:pPr indent="-107950" lvl="0" marL="171450" rtl="0" algn="l">
              <a:lnSpc>
                <a:spcPct val="100000"/>
              </a:lnSpc>
              <a:spcBef>
                <a:spcPts val="0"/>
              </a:spcBef>
              <a:spcAft>
                <a:spcPts val="0"/>
              </a:spcAft>
              <a:buClr>
                <a:srgbClr val="0E0E3A"/>
              </a:buClr>
              <a:buSzPts val="1000"/>
              <a:buFont typeface="Arial"/>
              <a:buNone/>
            </a:pPr>
            <a:r>
              <a:rPr lang="ja-JP"/>
              <a:t>①展示会は高コスト、パートナー依存で将来性が不安</a:t>
            </a:r>
            <a:endParaRPr/>
          </a:p>
          <a:p>
            <a:pPr indent="-107950" lvl="0" marL="171450" rtl="0" algn="l">
              <a:lnSpc>
                <a:spcPct val="100000"/>
              </a:lnSpc>
              <a:spcBef>
                <a:spcPts val="0"/>
              </a:spcBef>
              <a:spcAft>
                <a:spcPts val="0"/>
              </a:spcAft>
              <a:buClr>
                <a:srgbClr val="0E0E3A"/>
              </a:buClr>
              <a:buSzPts val="1000"/>
              <a:buFont typeface="Arial"/>
              <a:buNone/>
            </a:pPr>
            <a:r>
              <a:rPr lang="ja-JP"/>
              <a:t>②実際の利用環境、ユーザと乖離しており、顧客に響かない</a:t>
            </a:r>
            <a:endParaRPr/>
          </a:p>
          <a:p>
            <a:pPr indent="-107950" lvl="0" marL="171450" rtl="0" algn="l">
              <a:lnSpc>
                <a:spcPct val="100000"/>
              </a:lnSpc>
              <a:spcBef>
                <a:spcPts val="0"/>
              </a:spcBef>
              <a:spcAft>
                <a:spcPts val="0"/>
              </a:spcAft>
              <a:buClr>
                <a:srgbClr val="0E0E3A"/>
              </a:buClr>
              <a:buSzPts val="1000"/>
              <a:buFont typeface="Arial"/>
              <a:buNone/>
            </a:pPr>
            <a:r>
              <a:rPr lang="ja-JP"/>
              <a:t>③事例の口頭での紹介だけでは、効果が伝わらず、イベントは短期間で、継続的な効果がない</a:t>
            </a:r>
            <a:endParaRPr/>
          </a:p>
        </p:txBody>
      </p:sp>
      <p:sp>
        <p:nvSpPr>
          <p:cNvPr id="686" name="Google Shape;686;p47"/>
          <p:cNvSpPr txBox="1"/>
          <p:nvPr>
            <p:ph idx="15" type="body"/>
          </p:nvPr>
        </p:nvSpPr>
        <p:spPr>
          <a:xfrm>
            <a:off x="1546169" y="5656025"/>
            <a:ext cx="10185755" cy="42436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000"/>
              <a:buNone/>
            </a:pPr>
            <a:r>
              <a:rPr lang="ja-JP"/>
              <a:t>原価：ほぼゼロ（データ収集＝施設・被験者：自社リソース） 現在の対策コスト：展示会出展費用：1回あたり数百万円（ブース設営・人件費・移動費）、データ収集費用：¥10,000〜¥20,000／人、営業活動コスト：営業先依存で人件費・時間コストが高い→年間数百万円規模＋精神的負担（営業依存・成果不透明） </a:t>
            </a:r>
            <a:endParaRPr/>
          </a:p>
          <a:p>
            <a:pPr indent="0" lvl="0" marL="0" rtl="0" algn="l">
              <a:lnSpc>
                <a:spcPct val="100000"/>
              </a:lnSpc>
              <a:spcBef>
                <a:spcPts val="0"/>
              </a:spcBef>
              <a:spcAft>
                <a:spcPts val="0"/>
              </a:spcAft>
              <a:buSzPts val="1000"/>
              <a:buNone/>
            </a:pPr>
            <a:r>
              <a:rPr lang="ja-JP"/>
              <a:t>SETAGAYA Sports Valley月額 ¥300,000〜¥500,000／社（常設ショールーム＋継続的データ収集＋導線設計）、スポット利用 ¥100,000〜¥150,000／回（展示会出展の1/3〜1/5程度）</a:t>
            </a:r>
            <a:endParaRPr/>
          </a:p>
        </p:txBody>
      </p:sp>
      <p:pic>
        <p:nvPicPr>
          <p:cNvPr descr="屋内, 天井, 持つ, 人 が含まれている画像&#10;&#10;AI 生成コンテンツは誤りを含む可能性があります。" id="687" name="Google Shape;687;p47"/>
          <p:cNvPicPr preferRelativeResize="0"/>
          <p:nvPr>
            <p:ph idx="16" type="pic"/>
          </p:nvPr>
        </p:nvPicPr>
        <p:blipFill rotWithShape="1">
          <a:blip r:embed="rId3">
            <a:alphaModFix/>
          </a:blip>
          <a:srcRect b="0" l="0" r="0" t="0"/>
          <a:stretch/>
        </p:blipFill>
        <p:spPr>
          <a:xfrm>
            <a:off x="3489325" y="2509838"/>
            <a:ext cx="1658938" cy="1228725"/>
          </a:xfrm>
          <a:prstGeom prst="rect">
            <a:avLst/>
          </a:prstGeom>
          <a:noFill/>
          <a:ln>
            <a:noFill/>
          </a:ln>
        </p:spPr>
      </p:pic>
      <p:sp>
        <p:nvSpPr>
          <p:cNvPr id="688" name="Google Shape;688;p47"/>
          <p:cNvSpPr/>
          <p:nvPr>
            <p:ph idx="17" type="pic"/>
          </p:nvPr>
        </p:nvSpPr>
        <p:spPr>
          <a:xfrm>
            <a:off x="10241281" y="1221971"/>
            <a:ext cx="1327106" cy="796752"/>
          </a:xfrm>
          <a:prstGeom prst="rect">
            <a:avLst/>
          </a:prstGeom>
          <a:noFill/>
          <a:ln>
            <a:noFill/>
          </a:ln>
        </p:spPr>
      </p:sp>
      <p:pic>
        <p:nvPicPr>
          <p:cNvPr descr="若い学生に対してノート PC の画面を指している教師" id="689" name="Google Shape;689;p47"/>
          <p:cNvPicPr preferRelativeResize="0"/>
          <p:nvPr/>
        </p:nvPicPr>
        <p:blipFill rotWithShape="1">
          <a:blip r:embed="rId4">
            <a:alphaModFix/>
          </a:blip>
          <a:srcRect b="0" l="0" r="0" t="0"/>
          <a:stretch/>
        </p:blipFill>
        <p:spPr>
          <a:xfrm>
            <a:off x="10241281" y="1101271"/>
            <a:ext cx="1376514" cy="917452"/>
          </a:xfrm>
          <a:prstGeom prst="rect">
            <a:avLst/>
          </a:prstGeom>
          <a:noFill/>
          <a:ln>
            <a:noFill/>
          </a:ln>
        </p:spPr>
      </p:pic>
      <p:sp>
        <p:nvSpPr>
          <p:cNvPr id="690" name="Google Shape;690;p47"/>
          <p:cNvSpPr/>
          <p:nvPr/>
        </p:nvSpPr>
        <p:spPr>
          <a:xfrm>
            <a:off x="1470991" y="5581816"/>
            <a:ext cx="9239416" cy="594403"/>
          </a:xfrm>
          <a:prstGeom prst="rect">
            <a:avLst/>
          </a:prstGeom>
          <a:solidFill>
            <a:schemeClr val="accen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ja-JP" sz="1800" u="none" cap="none" strike="noStrike">
                <a:solidFill>
                  <a:srgbClr val="FFFFFF"/>
                </a:solidFill>
                <a:latin typeface="Arial"/>
                <a:ea typeface="Arial"/>
                <a:cs typeface="Arial"/>
                <a:sym typeface="Arial"/>
              </a:rPr>
              <a:t>検討中</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48"/>
          <p:cNvSpPr txBox="1"/>
          <p:nvPr>
            <p:ph type="title"/>
          </p:nvPr>
        </p:nvSpPr>
        <p:spPr>
          <a:xfrm>
            <a:off x="230653" y="66395"/>
            <a:ext cx="10177131" cy="4476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ja-JP"/>
              <a:t>インタビュー結果のまとめ（選手）</a:t>
            </a:r>
            <a:endParaRPr/>
          </a:p>
        </p:txBody>
      </p:sp>
      <p:graphicFrame>
        <p:nvGraphicFramePr>
          <p:cNvPr id="696" name="Google Shape;696;p48"/>
          <p:cNvGraphicFramePr/>
          <p:nvPr/>
        </p:nvGraphicFramePr>
        <p:xfrm>
          <a:off x="289724" y="1179464"/>
          <a:ext cx="3000000" cy="3000000"/>
        </p:xfrm>
        <a:graphic>
          <a:graphicData uri="http://schemas.openxmlformats.org/drawingml/2006/table">
            <a:tbl>
              <a:tblPr>
                <a:noFill/>
                <a:tableStyleId>{0EC190E6-E4E3-4A6E-83DD-F9A46E914B30}</a:tableStyleId>
              </a:tblPr>
              <a:tblGrid>
                <a:gridCol w="872925"/>
                <a:gridCol w="4060875"/>
                <a:gridCol w="3760475"/>
                <a:gridCol w="2918300"/>
              </a:tblGrid>
              <a:tr h="316475">
                <a:tc>
                  <a:txBody>
                    <a:bodyPr/>
                    <a:lstStyle/>
                    <a:p>
                      <a:pPr indent="0" lvl="0" marL="0" marR="0" rtl="0" algn="l">
                        <a:lnSpc>
                          <a:spcPct val="100000"/>
                        </a:lnSpc>
                        <a:spcBef>
                          <a:spcPts val="0"/>
                        </a:spcBef>
                        <a:spcAft>
                          <a:spcPts val="0"/>
                        </a:spcAft>
                        <a:buNone/>
                      </a:pPr>
                      <a:r>
                        <a:t/>
                      </a:r>
                      <a:endParaRPr sz="1050" u="none" cap="none" strike="noStrike">
                        <a:solidFill>
                          <a:schemeClr val="lt1"/>
                        </a:solidFill>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ja-JP" sz="1050" u="none" cap="none" strike="noStrike">
                          <a:solidFill>
                            <a:schemeClr val="lt1"/>
                          </a:solidFill>
                          <a:latin typeface="Arial"/>
                          <a:ea typeface="Arial"/>
                          <a:cs typeface="Arial"/>
                          <a:sym typeface="Arial"/>
                        </a:rPr>
                        <a:t>当初仮説（インタビュー前）</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00AE19"/>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None/>
                      </a:pPr>
                      <a:r>
                        <a:rPr lang="ja-JP" sz="1050" u="none" cap="none" strike="noStrike">
                          <a:solidFill>
                            <a:schemeClr val="lt1"/>
                          </a:solidFill>
                          <a:latin typeface="Arial"/>
                          <a:ea typeface="Arial"/>
                          <a:cs typeface="Arial"/>
                          <a:sym typeface="Arial"/>
                        </a:rPr>
                        <a:t>修正仮説（インタビュー後）</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00AE19"/>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None/>
                      </a:pPr>
                      <a:r>
                        <a:rPr lang="ja-JP" sz="1050" u="none" cap="none" strike="noStrike">
                          <a:solidFill>
                            <a:schemeClr val="lt1"/>
                          </a:solidFill>
                          <a:latin typeface="Arial"/>
                          <a:ea typeface="Arial"/>
                          <a:cs typeface="Arial"/>
                          <a:sym typeface="Arial"/>
                        </a:rPr>
                        <a:t>インサイトやその他の気づき</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00AE19"/>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r>
              <a:tr h="1019575">
                <a:tc>
                  <a:txBody>
                    <a:bodyPr/>
                    <a:lstStyle/>
                    <a:p>
                      <a:pPr indent="0" lvl="0" marL="0" marR="0" rtl="0" algn="l">
                        <a:lnSpc>
                          <a:spcPct val="100000"/>
                        </a:lnSpc>
                        <a:spcBef>
                          <a:spcPts val="0"/>
                        </a:spcBef>
                        <a:spcAft>
                          <a:spcPts val="0"/>
                        </a:spcAft>
                        <a:buNone/>
                      </a:pPr>
                      <a:r>
                        <a:rPr b="0" lang="ja-JP" sz="1050" u="none" cap="none" strike="noStrike">
                          <a:solidFill>
                            <a:schemeClr val="lt1"/>
                          </a:solidFill>
                          <a:latin typeface="Arial"/>
                          <a:ea typeface="Arial"/>
                          <a:cs typeface="Arial"/>
                          <a:sym typeface="Arial"/>
                        </a:rPr>
                        <a:t>顧客像</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Clr>
                          <a:srgbClr val="0E0E3A"/>
                        </a:buClr>
                        <a:buSzPts val="1000"/>
                        <a:buFont typeface="Arial"/>
                        <a:buNone/>
                      </a:pPr>
                      <a:r>
                        <a:rPr lang="ja-JP" sz="1050" u="none" cap="none" strike="noStrike"/>
                        <a:t>・中高時代全国大会出場経験あり。地方出身</a:t>
                      </a:r>
                      <a:endParaRPr/>
                    </a:p>
                    <a:p>
                      <a:pPr indent="0" lvl="0" marL="0" marR="0" rtl="0" algn="l">
                        <a:lnSpc>
                          <a:spcPct val="100000"/>
                        </a:lnSpc>
                        <a:spcBef>
                          <a:spcPts val="0"/>
                        </a:spcBef>
                        <a:spcAft>
                          <a:spcPts val="0"/>
                        </a:spcAft>
                        <a:buClr>
                          <a:srgbClr val="0E0E3A"/>
                        </a:buClr>
                        <a:buSzPts val="1000"/>
                        <a:buFont typeface="Arial"/>
                        <a:buNone/>
                      </a:pPr>
                      <a:r>
                        <a:rPr lang="ja-JP" sz="1050" u="none" cap="none" strike="noStrike"/>
                        <a:t>・プロサッカー選手志望、親元を離れて東京の強豪大学へ入学・一人暮らし</a:t>
                      </a:r>
                      <a:endParaRPr sz="1050" u="none" cap="none" strike="noStrike"/>
                    </a:p>
                    <a:p>
                      <a:pPr indent="0" lvl="0" marL="0" marR="0" rtl="0" algn="l">
                        <a:lnSpc>
                          <a:spcPct val="100000"/>
                        </a:lnSpc>
                        <a:spcBef>
                          <a:spcPts val="0"/>
                        </a:spcBef>
                        <a:spcAft>
                          <a:spcPts val="0"/>
                        </a:spcAft>
                        <a:buClr>
                          <a:srgbClr val="0E0E3A"/>
                        </a:buClr>
                        <a:buSzPts val="1000"/>
                        <a:buFont typeface="Arial"/>
                        <a:buNone/>
                      </a:pPr>
                      <a:r>
                        <a:rPr lang="ja-JP" sz="1050" u="none" cap="none" strike="noStrike"/>
                        <a:t>・度重なる怪我で大学ではトップチームで活躍ができていない</a:t>
                      </a:r>
                      <a:endParaRPr/>
                    </a:p>
                  </a:txBody>
                  <a:tcPr marT="60950" marB="60950" marR="121925" marL="121925" anchor="ctr">
                    <a:lnL cap="flat" cmpd="sng" w="12700">
                      <a:solidFill>
                        <a:schemeClr val="lt1"/>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050"/>
                        <a:buFont typeface="Arial"/>
                        <a:buNone/>
                      </a:pPr>
                      <a:r>
                        <a:rPr b="1" lang="ja-JP" sz="1050" u="none" cap="none" strike="noStrike">
                          <a:solidFill>
                            <a:schemeClr val="dk1"/>
                          </a:solidFill>
                          <a:latin typeface="Arial"/>
                          <a:ea typeface="Arial"/>
                          <a:cs typeface="Arial"/>
                          <a:sym typeface="Arial"/>
                        </a:rPr>
                        <a:t>・私立の強豪高校に通っており、全国大会出場を目標としている</a:t>
                      </a:r>
                      <a:endParaRPr b="1" sz="1050" u="none" cap="none" strike="noStrike">
                        <a:solidFill>
                          <a:schemeClr val="dk1"/>
                        </a:solidFill>
                      </a:endParaRPr>
                    </a:p>
                    <a:p>
                      <a:pPr indent="0" lvl="0" marL="0" marR="0" rtl="0" algn="l">
                        <a:lnSpc>
                          <a:spcPct val="100000"/>
                        </a:lnSpc>
                        <a:spcBef>
                          <a:spcPts val="0"/>
                        </a:spcBef>
                        <a:spcAft>
                          <a:spcPts val="0"/>
                        </a:spcAft>
                        <a:buClr>
                          <a:schemeClr val="dk1"/>
                        </a:buClr>
                        <a:buSzPts val="1050"/>
                        <a:buFont typeface="Arial"/>
                        <a:buNone/>
                      </a:pPr>
                      <a:r>
                        <a:rPr b="1" lang="ja-JP" sz="1050" u="none" cap="none" strike="noStrike">
                          <a:solidFill>
                            <a:schemeClr val="dk1"/>
                          </a:solidFill>
                          <a:latin typeface="Arial"/>
                          <a:ea typeface="Arial"/>
                          <a:cs typeface="Arial"/>
                          <a:sym typeface="Arial"/>
                        </a:rPr>
                        <a:t>・練習だけでなく、学校生活・私生活含めた習慣改善が求められている</a:t>
                      </a:r>
                      <a:endParaRPr b="1" sz="1050" u="none" cap="none" strike="noStrike">
                        <a:solidFill>
                          <a:schemeClr val="dk1"/>
                        </a:solidFill>
                      </a:endParaRPr>
                    </a:p>
                    <a:p>
                      <a:pPr indent="0" lvl="0" marL="0" marR="0" rtl="0" algn="l">
                        <a:lnSpc>
                          <a:spcPct val="100000"/>
                        </a:lnSpc>
                        <a:spcBef>
                          <a:spcPts val="0"/>
                        </a:spcBef>
                        <a:spcAft>
                          <a:spcPts val="0"/>
                        </a:spcAft>
                        <a:buClr>
                          <a:schemeClr val="dk1"/>
                        </a:buClr>
                        <a:buSzPts val="1050"/>
                        <a:buFont typeface="Arial"/>
                        <a:buNone/>
                      </a:pPr>
                      <a:r>
                        <a:rPr b="1" lang="ja-JP" sz="1050" u="none" cap="none" strike="noStrike">
                          <a:solidFill>
                            <a:schemeClr val="dk1"/>
                          </a:solidFill>
                          <a:latin typeface="Arial"/>
                          <a:ea typeface="Arial"/>
                          <a:cs typeface="Arial"/>
                          <a:sym typeface="Arial"/>
                        </a:rPr>
                        <a:t>・怪我の再発リスクへの不安が強い、正しい対策が分からない状況</a:t>
                      </a:r>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50"/>
                        <a:buFont typeface="Arial"/>
                        <a:buNone/>
                      </a:pPr>
                      <a:r>
                        <a:t/>
                      </a:r>
                      <a:endParaRPr sz="1050" u="none" cap="none" strike="noStrike">
                        <a:solidFill>
                          <a:schemeClr val="dk1"/>
                        </a:solidFill>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r h="2125300">
                <a:tc>
                  <a:txBody>
                    <a:bodyPr/>
                    <a:lstStyle/>
                    <a:p>
                      <a:pPr indent="0" lvl="0" marL="0" marR="0" rtl="0" algn="l">
                        <a:lnSpc>
                          <a:spcPct val="100000"/>
                        </a:lnSpc>
                        <a:spcBef>
                          <a:spcPts val="0"/>
                        </a:spcBef>
                        <a:spcAft>
                          <a:spcPts val="0"/>
                        </a:spcAft>
                        <a:buNone/>
                      </a:pPr>
                      <a:r>
                        <a:rPr b="0" lang="ja-JP" sz="1050" u="none" cap="none" strike="noStrike">
                          <a:solidFill>
                            <a:schemeClr val="lt1"/>
                          </a:solidFill>
                          <a:latin typeface="Arial"/>
                          <a:ea typeface="Arial"/>
                          <a:cs typeface="Arial"/>
                          <a:sym typeface="Arial"/>
                        </a:rPr>
                        <a:t>課題の切実さ</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107950" lvl="0" marL="171450" marR="0" rtl="0" algn="l">
                        <a:lnSpc>
                          <a:spcPct val="100000"/>
                        </a:lnSpc>
                        <a:spcBef>
                          <a:spcPts val="0"/>
                        </a:spcBef>
                        <a:spcAft>
                          <a:spcPts val="0"/>
                        </a:spcAft>
                        <a:buClr>
                          <a:srgbClr val="000000"/>
                        </a:buClr>
                        <a:buSzPts val="1000"/>
                        <a:buFont typeface="Arial"/>
                        <a:buNone/>
                      </a:pPr>
                      <a:r>
                        <a:rPr lang="ja-JP" sz="1000" u="none" cap="none" strike="noStrike">
                          <a:solidFill>
                            <a:schemeClr val="dk1"/>
                          </a:solidFill>
                          <a:highlight>
                            <a:srgbClr val="FFFF00"/>
                          </a:highlight>
                          <a:latin typeface="Arial"/>
                          <a:ea typeface="Arial"/>
                          <a:cs typeface="Arial"/>
                          <a:sym typeface="Arial"/>
                        </a:rPr>
                        <a:t>ジョブ：</a:t>
                      </a:r>
                      <a:r>
                        <a:rPr lang="ja-JP" sz="1000" u="none" cap="none" strike="noStrike">
                          <a:solidFill>
                            <a:schemeClr val="dk1"/>
                          </a:solidFill>
                          <a:latin typeface="Arial"/>
                          <a:ea typeface="Arial"/>
                          <a:cs typeface="Arial"/>
                          <a:sym typeface="Arial"/>
                        </a:rPr>
                        <a:t>​</a:t>
                      </a:r>
                      <a:r>
                        <a:rPr lang="ja-JP" sz="1000" u="none" cap="none" strike="noStrike"/>
                        <a:t>①成長のボトルネックを正しく特定し、自分に必要な改善を明確にしたい</a:t>
                      </a:r>
                      <a:endParaRPr sz="1000" u="none" cap="none" strike="noStrike"/>
                    </a:p>
                    <a:p>
                      <a:pPr indent="-107950" lvl="0" marL="171450" marR="0" rtl="0" algn="l">
                        <a:lnSpc>
                          <a:spcPct val="100000"/>
                        </a:lnSpc>
                        <a:spcBef>
                          <a:spcPts val="0"/>
                        </a:spcBef>
                        <a:spcAft>
                          <a:spcPts val="0"/>
                        </a:spcAft>
                        <a:buClr>
                          <a:srgbClr val="000000"/>
                        </a:buClr>
                        <a:buSzPts val="1000"/>
                        <a:buFont typeface="Arial"/>
                        <a:buNone/>
                      </a:pPr>
                      <a:r>
                        <a:rPr lang="ja-JP" sz="1000" u="none" cap="none" strike="noStrike"/>
                        <a:t>②不安・怪我・不調による悪循環から抜け出し、自信を持ってプレーしたい</a:t>
                      </a:r>
                      <a:endParaRPr sz="1000" u="none" cap="none" strike="noStrike">
                        <a:solidFill>
                          <a:schemeClr val="dk1"/>
                        </a:solidFill>
                      </a:endParaRPr>
                    </a:p>
                    <a:p>
                      <a:pPr indent="-107950" lvl="0" marL="171450" marR="0" rtl="0" algn="l">
                        <a:lnSpc>
                          <a:spcPct val="100000"/>
                        </a:lnSpc>
                        <a:spcBef>
                          <a:spcPts val="0"/>
                        </a:spcBef>
                        <a:spcAft>
                          <a:spcPts val="0"/>
                        </a:spcAft>
                        <a:buClr>
                          <a:srgbClr val="000000"/>
                        </a:buClr>
                        <a:buSzPts val="1000"/>
                        <a:buFont typeface="Arial"/>
                        <a:buNone/>
                      </a:pPr>
                      <a:r>
                        <a:rPr lang="ja-JP" sz="1000" u="none" cap="none" strike="noStrike">
                          <a:solidFill>
                            <a:schemeClr val="dk1"/>
                          </a:solidFill>
                          <a:highlight>
                            <a:srgbClr val="FFFF00"/>
                          </a:highlight>
                        </a:rPr>
                        <a:t>実現できない理由：​</a:t>
                      </a:r>
                      <a:r>
                        <a:rPr lang="ja-JP" sz="1000" u="none" cap="none" strike="noStrike"/>
                        <a:t>①課題が見える化する仕組みがない</a:t>
                      </a:r>
                      <a:endParaRPr sz="1000" u="none" cap="none" strike="noStrike"/>
                    </a:p>
                    <a:p>
                      <a:pPr indent="-107950" lvl="0" marL="171450" marR="0" rtl="0" algn="l">
                        <a:lnSpc>
                          <a:spcPct val="100000"/>
                        </a:lnSpc>
                        <a:spcBef>
                          <a:spcPts val="0"/>
                        </a:spcBef>
                        <a:spcAft>
                          <a:spcPts val="0"/>
                        </a:spcAft>
                        <a:buClr>
                          <a:srgbClr val="000000"/>
                        </a:buClr>
                        <a:buSzPts val="1000"/>
                        <a:buFont typeface="Arial"/>
                        <a:buNone/>
                      </a:pPr>
                      <a:r>
                        <a:rPr lang="ja-JP" sz="1000" u="none" cap="none" strike="noStrike"/>
                        <a:t>②部活動ではプレー以外（食事・睡眠・心理など）を支援する人材・スキルが不足している</a:t>
                      </a:r>
                      <a:endParaRPr sz="1050" u="none" cap="none" strike="noStrike">
                        <a:solidFill>
                          <a:schemeClr val="dk1"/>
                        </a:solidFill>
                      </a:endParaRPr>
                    </a:p>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solidFill>
                            <a:schemeClr val="dk1"/>
                          </a:solidFill>
                          <a:highlight>
                            <a:srgbClr val="FFFF00"/>
                          </a:highlight>
                          <a:latin typeface="Arial"/>
                          <a:ea typeface="Arial"/>
                          <a:cs typeface="Arial"/>
                          <a:sym typeface="Arial"/>
                        </a:rPr>
                        <a:t>現在の対策</a:t>
                      </a:r>
                      <a:r>
                        <a:rPr lang="ja-JP" sz="1000" u="none" cap="none" strike="noStrike">
                          <a:solidFill>
                            <a:schemeClr val="dk1"/>
                          </a:solidFill>
                          <a:highlight>
                            <a:srgbClr val="FFFF00"/>
                          </a:highlight>
                        </a:rPr>
                        <a:t>：​</a:t>
                      </a:r>
                      <a:r>
                        <a:rPr lang="ja-JP" sz="1000" u="none" cap="none" strike="noStrike"/>
                        <a:t>①安価な器具やジムを活用しながら、自身の経験でトレーニングをしている</a:t>
                      </a:r>
                      <a:endParaRPr sz="1000" u="none" cap="none" strike="noStrike"/>
                    </a:p>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t>②競技以外（食事・睡眠・メンタルなど）は選手自身の自己管理に任されている</a:t>
                      </a:r>
                      <a:endParaRPr sz="1000" u="none" cap="none" strike="noStrike">
                        <a:solidFill>
                          <a:schemeClr val="dk1"/>
                        </a:solidFill>
                      </a:endParaRPr>
                    </a:p>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solidFill>
                            <a:schemeClr val="dk1"/>
                          </a:solidFill>
                          <a:highlight>
                            <a:srgbClr val="FFFF00"/>
                          </a:highlight>
                          <a:latin typeface="Arial"/>
                          <a:ea typeface="Arial"/>
                          <a:cs typeface="Arial"/>
                          <a:sym typeface="Arial"/>
                        </a:rPr>
                        <a:t>現在の対策への不満：</a:t>
                      </a:r>
                      <a:r>
                        <a:rPr lang="ja-JP" sz="1000" u="none" cap="none" strike="noStrike"/>
                        <a:t>① 成果や成長が見えづらく、選手のモチベーションが続かない</a:t>
                      </a:r>
                      <a:endParaRPr/>
                    </a:p>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t>② 怪我や不調が起きてからの対応になり、予防ができない</a:t>
                      </a:r>
                      <a:endParaRPr/>
                    </a:p>
                  </a:txBody>
                  <a:tcPr marT="60950" marB="60950" marR="121925" marL="121925" anchor="ctr">
                    <a:lnL cap="flat" cmpd="sng" w="12700">
                      <a:solidFill>
                        <a:schemeClr val="lt1"/>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50"/>
                        <a:buFont typeface="Arial"/>
                        <a:buNone/>
                      </a:pPr>
                      <a:r>
                        <a:rPr lang="ja-JP" sz="1050" u="none" cap="none" strike="noStrike">
                          <a:solidFill>
                            <a:schemeClr val="dk1"/>
                          </a:solidFill>
                          <a:highlight>
                            <a:srgbClr val="FFFF00"/>
                          </a:highlight>
                          <a:latin typeface="Arial"/>
                          <a:ea typeface="Arial"/>
                          <a:cs typeface="Arial"/>
                          <a:sym typeface="Arial"/>
                        </a:rPr>
                        <a:t>ジョブ：</a:t>
                      </a:r>
                      <a:r>
                        <a:rPr lang="ja-JP" sz="1050" u="none" cap="none" strike="noStrike">
                          <a:solidFill>
                            <a:schemeClr val="dk1"/>
                          </a:solidFill>
                          <a:latin typeface="Arial"/>
                          <a:ea typeface="Arial"/>
                          <a:cs typeface="Arial"/>
                          <a:sym typeface="Arial"/>
                        </a:rPr>
                        <a:t>​​</a:t>
                      </a:r>
                      <a:r>
                        <a:rPr b="1" lang="ja-JP" sz="1050" u="none" cap="none" strike="noStrike"/>
                        <a:t>成長のボトルネックを正しく特定し、自分に必要な改善を明確にしたい、努力の方向性が正しいのかを確認したい</a:t>
                      </a:r>
                      <a:endParaRPr sz="1050" u="none" cap="none" strike="noStrike">
                        <a:solidFill>
                          <a:schemeClr val="dk1"/>
                        </a:solidFill>
                      </a:endParaRPr>
                    </a:p>
                    <a:p>
                      <a:pPr indent="0" lvl="0" marL="0" marR="0" rtl="0" algn="l">
                        <a:lnSpc>
                          <a:spcPct val="100000"/>
                        </a:lnSpc>
                        <a:spcBef>
                          <a:spcPts val="0"/>
                        </a:spcBef>
                        <a:spcAft>
                          <a:spcPts val="0"/>
                        </a:spcAft>
                        <a:buNone/>
                      </a:pPr>
                      <a:r>
                        <a:rPr lang="ja-JP" sz="1050" u="none" cap="none" strike="noStrike">
                          <a:solidFill>
                            <a:schemeClr val="dk1"/>
                          </a:solidFill>
                          <a:highlight>
                            <a:srgbClr val="FFFF00"/>
                          </a:highlight>
                          <a:latin typeface="Arial"/>
                          <a:ea typeface="Arial"/>
                          <a:cs typeface="Arial"/>
                          <a:sym typeface="Arial"/>
                        </a:rPr>
                        <a:t>実現できない理由</a:t>
                      </a:r>
                      <a:r>
                        <a:rPr lang="ja-JP" sz="1050" u="none" cap="none" strike="noStrike">
                          <a:solidFill>
                            <a:schemeClr val="dk1"/>
                          </a:solidFill>
                          <a:highlight>
                            <a:srgbClr val="FFFF00"/>
                          </a:highlight>
                        </a:rPr>
                        <a:t>：​</a:t>
                      </a:r>
                      <a:r>
                        <a:rPr b="1" lang="ja-JP" sz="1050" u="none" cap="none" strike="noStrike">
                          <a:solidFill>
                            <a:schemeClr val="dk1"/>
                          </a:solidFill>
                          <a:latin typeface="Arial"/>
                          <a:ea typeface="Arial"/>
                          <a:cs typeface="Arial"/>
                          <a:sym typeface="Arial"/>
                        </a:rPr>
                        <a:t>トレーニングやプレーが可視化されず、効果が出ているのかが分からない、正しくできているか不安に感じている</a:t>
                      </a:r>
                      <a:endParaRPr b="1" sz="1050" u="none" cap="none" strike="noStrike">
                        <a:solidFill>
                          <a:schemeClr val="dk1"/>
                        </a:solidFill>
                      </a:endParaRPr>
                    </a:p>
                    <a:p>
                      <a:pPr indent="0" lvl="0" marL="0" marR="0" rtl="0" algn="l">
                        <a:lnSpc>
                          <a:spcPct val="100000"/>
                        </a:lnSpc>
                        <a:spcBef>
                          <a:spcPts val="0"/>
                        </a:spcBef>
                        <a:spcAft>
                          <a:spcPts val="0"/>
                        </a:spcAft>
                        <a:buNone/>
                      </a:pPr>
                      <a:r>
                        <a:rPr lang="ja-JP" sz="1050" u="none" cap="none" strike="noStrike">
                          <a:solidFill>
                            <a:schemeClr val="dk1"/>
                          </a:solidFill>
                          <a:highlight>
                            <a:srgbClr val="FFFF00"/>
                          </a:highlight>
                          <a:latin typeface="Arial"/>
                          <a:ea typeface="Arial"/>
                          <a:cs typeface="Arial"/>
                          <a:sym typeface="Arial"/>
                        </a:rPr>
                        <a:t>現在の対策</a:t>
                      </a:r>
                      <a:r>
                        <a:rPr lang="ja-JP" sz="1050" u="none" cap="none" strike="noStrike">
                          <a:solidFill>
                            <a:schemeClr val="dk1"/>
                          </a:solidFill>
                          <a:highlight>
                            <a:srgbClr val="FFFF00"/>
                          </a:highlight>
                        </a:rPr>
                        <a:t>：​</a:t>
                      </a:r>
                      <a:r>
                        <a:rPr b="1" lang="ja-JP" sz="1050" u="none" cap="none" strike="noStrike">
                          <a:solidFill>
                            <a:schemeClr val="dk1"/>
                          </a:solidFill>
                          <a:latin typeface="Arial"/>
                          <a:ea typeface="Arial"/>
                          <a:cs typeface="Arial"/>
                          <a:sym typeface="Arial"/>
                        </a:rPr>
                        <a:t>（日常）ジム　（チーム）年数回の合宿、特定選手のスタッツ取得　（環境）土グラウンドの練習</a:t>
                      </a:r>
                      <a:endParaRPr b="1" sz="1050" u="none" cap="none" strike="noStrike">
                        <a:solidFill>
                          <a:schemeClr val="dk1"/>
                        </a:solidFill>
                      </a:endParaRPr>
                    </a:p>
                    <a:p>
                      <a:pPr indent="0" lvl="0" marL="0" marR="0" rtl="0" algn="l">
                        <a:lnSpc>
                          <a:spcPct val="100000"/>
                        </a:lnSpc>
                        <a:spcBef>
                          <a:spcPts val="0"/>
                        </a:spcBef>
                        <a:spcAft>
                          <a:spcPts val="0"/>
                        </a:spcAft>
                        <a:buClr>
                          <a:srgbClr val="000000"/>
                        </a:buClr>
                        <a:buSzPts val="1050"/>
                        <a:buFont typeface="Arial"/>
                        <a:buNone/>
                      </a:pPr>
                      <a:r>
                        <a:rPr lang="ja-JP" sz="1050" u="none" cap="none" strike="noStrike">
                          <a:solidFill>
                            <a:schemeClr val="dk1"/>
                          </a:solidFill>
                          <a:highlight>
                            <a:srgbClr val="FFFF00"/>
                          </a:highlight>
                          <a:latin typeface="Arial"/>
                          <a:ea typeface="Arial"/>
                          <a:cs typeface="Arial"/>
                          <a:sym typeface="Arial"/>
                        </a:rPr>
                        <a:t>現在の対策への不満：</a:t>
                      </a:r>
                      <a:r>
                        <a:rPr b="1" lang="ja-JP" sz="1050" u="none" cap="none" strike="noStrike">
                          <a:solidFill>
                            <a:schemeClr val="dk1"/>
                          </a:solidFill>
                          <a:latin typeface="Arial"/>
                          <a:ea typeface="Arial"/>
                          <a:cs typeface="Arial"/>
                          <a:sym typeface="Arial"/>
                        </a:rPr>
                        <a:t>（日常）トレーニング結果が数値化されない　（チーム）試合合宿のため学びの時間がない、スタッツ取得が特定選手のみのため全体に共有されていない　（環境）天然芝はトップチームのみ、公式戦前に限定される</a:t>
                      </a:r>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ja-JP" sz="1050" u="none" cap="none" strike="noStrike">
                          <a:solidFill>
                            <a:schemeClr val="dk1"/>
                          </a:solidFill>
                          <a:latin typeface="Arial"/>
                          <a:ea typeface="Arial"/>
                          <a:cs typeface="Arial"/>
                          <a:sym typeface="Arial"/>
                        </a:rPr>
                        <a:t>・自分のやり方が正しいのか分からず、本当に効果が出ているのか、このまま続けて良いのか不安になっているプレーヤーが多い</a:t>
                      </a:r>
                      <a:endParaRPr sz="1050" u="none" cap="none" strike="noStrike">
                        <a:solidFill>
                          <a:schemeClr val="dk1"/>
                        </a:solidFill>
                      </a:endParaRPr>
                    </a:p>
                    <a:p>
                      <a:pPr indent="0" lvl="0" marL="0" marR="0" rtl="0" algn="l">
                        <a:lnSpc>
                          <a:spcPct val="100000"/>
                        </a:lnSpc>
                        <a:spcBef>
                          <a:spcPts val="0"/>
                        </a:spcBef>
                        <a:spcAft>
                          <a:spcPts val="0"/>
                        </a:spcAft>
                        <a:buNone/>
                      </a:pPr>
                      <a:r>
                        <a:rPr lang="ja-JP" sz="1050" u="none" cap="none" strike="noStrike">
                          <a:solidFill>
                            <a:schemeClr val="dk1"/>
                          </a:solidFill>
                          <a:latin typeface="Arial"/>
                          <a:ea typeface="Arial"/>
                          <a:cs typeface="Arial"/>
                          <a:sym typeface="Arial"/>
                        </a:rPr>
                        <a:t>・練習環境等所属するチームによってハード面で格差が出ている</a:t>
                      </a:r>
                      <a:endParaRPr sz="1050" u="none" cap="none" strike="noStrike">
                        <a:solidFill>
                          <a:schemeClr val="dk1"/>
                        </a:solidFill>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r h="1019575">
                <a:tc>
                  <a:txBody>
                    <a:bodyPr/>
                    <a:lstStyle/>
                    <a:p>
                      <a:pPr indent="0" lvl="0" marL="0" marR="0" rtl="0" algn="l">
                        <a:lnSpc>
                          <a:spcPct val="100000"/>
                        </a:lnSpc>
                        <a:spcBef>
                          <a:spcPts val="0"/>
                        </a:spcBef>
                        <a:spcAft>
                          <a:spcPts val="0"/>
                        </a:spcAft>
                        <a:buNone/>
                      </a:pPr>
                      <a:r>
                        <a:rPr b="0" lang="ja-JP" sz="1050" u="none" cap="none" strike="noStrike">
                          <a:solidFill>
                            <a:schemeClr val="lt1"/>
                          </a:solidFill>
                        </a:rPr>
                        <a:t>MVP</a:t>
                      </a:r>
                      <a:endParaRPr b="0" sz="1050" u="none" cap="none" strike="noStrike">
                        <a:solidFill>
                          <a:schemeClr val="lt1"/>
                        </a:solidFill>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t>①科学的測定＋包括データ収集（姿勢・動作・筋力などを簡易測定）</a:t>
                      </a:r>
                      <a:endParaRPr/>
                    </a:p>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t>② 個別トレーニング＆予防プランの提示（測定結果に基づき、個人に最適化されたトレーニングメニューを提案）</a:t>
                      </a:r>
                      <a:endParaRPr/>
                    </a:p>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t>③成長の可視化ダッシュボード（トレーニング・測定・栄養指導の記録を蓄積し、グラフで成長を見える化）</a:t>
                      </a:r>
                      <a:endParaRPr sz="1000" u="none" cap="none" strike="noStrike"/>
                    </a:p>
                  </a:txBody>
                  <a:tcPr marT="60950" marB="60950" marR="121925" marL="121925" anchor="ctr">
                    <a:lnL cap="flat" cmpd="sng" w="12700">
                      <a:solidFill>
                        <a:schemeClr val="lt1"/>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ja-JP" sz="1050" u="none" cap="none" strike="noStrike">
                          <a:solidFill>
                            <a:schemeClr val="dk1"/>
                          </a:solidFill>
                          <a:highlight>
                            <a:srgbClr val="FFFF00"/>
                          </a:highlight>
                          <a:latin typeface="Arial"/>
                          <a:ea typeface="Arial"/>
                          <a:cs typeface="Arial"/>
                          <a:sym typeface="Arial"/>
                        </a:rPr>
                        <a:t>機能：</a:t>
                      </a:r>
                      <a:r>
                        <a:rPr b="1" i="0" lang="ja-JP" sz="1050" u="none" cap="none" strike="noStrike">
                          <a:solidFill>
                            <a:schemeClr val="dk1"/>
                          </a:solidFill>
                          <a:latin typeface="Arial"/>
                          <a:ea typeface="Arial"/>
                          <a:cs typeface="Arial"/>
                          <a:sym typeface="Arial"/>
                        </a:rPr>
                        <a:t>パワー＆ムーブメント1day合宿</a:t>
                      </a:r>
                      <a:endParaRPr sz="1050" u="none" cap="none" strike="noStrike">
                        <a:solidFill>
                          <a:schemeClr val="dk1"/>
                        </a:solidFill>
                      </a:endParaRPr>
                    </a:p>
                    <a:p>
                      <a:pPr indent="0" lvl="0" marL="0" marR="0" rtl="0" algn="l">
                        <a:lnSpc>
                          <a:spcPct val="100000"/>
                        </a:lnSpc>
                        <a:spcBef>
                          <a:spcPts val="0"/>
                        </a:spcBef>
                        <a:spcAft>
                          <a:spcPts val="0"/>
                        </a:spcAft>
                        <a:buNone/>
                      </a:pPr>
                      <a:r>
                        <a:rPr lang="ja-JP" sz="1050" u="none" cap="none" strike="noStrike">
                          <a:solidFill>
                            <a:schemeClr val="dk1"/>
                          </a:solidFill>
                          <a:highlight>
                            <a:srgbClr val="FFFF00"/>
                          </a:highlight>
                          <a:latin typeface="Arial"/>
                          <a:ea typeface="Arial"/>
                          <a:cs typeface="Arial"/>
                          <a:sym typeface="Arial"/>
                        </a:rPr>
                        <a:t>性能：</a:t>
                      </a:r>
                      <a:r>
                        <a:rPr b="1" lang="ja-JP" sz="1050" u="none" cap="none" strike="noStrike">
                          <a:solidFill>
                            <a:schemeClr val="dk1"/>
                          </a:solidFill>
                          <a:latin typeface="Arial"/>
                          <a:ea typeface="Arial"/>
                          <a:cs typeface="Arial"/>
                          <a:sym typeface="Arial"/>
                        </a:rPr>
                        <a:t>測定、セルフコンディショニング、実践＋データ活用</a:t>
                      </a:r>
                      <a:endParaRPr sz="1050" u="none" cap="none" strike="noStrike">
                        <a:solidFill>
                          <a:schemeClr val="dk1"/>
                        </a:solidFill>
                      </a:endParaRPr>
                    </a:p>
                    <a:p>
                      <a:pPr indent="0" lvl="0" marL="0" marR="0" rtl="0" algn="l">
                        <a:lnSpc>
                          <a:spcPct val="100000"/>
                        </a:lnSpc>
                        <a:spcBef>
                          <a:spcPts val="0"/>
                        </a:spcBef>
                        <a:spcAft>
                          <a:spcPts val="0"/>
                        </a:spcAft>
                        <a:buNone/>
                      </a:pPr>
                      <a:r>
                        <a:rPr lang="ja-JP" sz="1050" u="none" cap="none" strike="noStrike">
                          <a:solidFill>
                            <a:schemeClr val="dk1"/>
                          </a:solidFill>
                          <a:highlight>
                            <a:srgbClr val="FFFF00"/>
                          </a:highlight>
                          <a:latin typeface="Arial"/>
                          <a:ea typeface="Arial"/>
                          <a:cs typeface="Arial"/>
                          <a:sym typeface="Arial"/>
                        </a:rPr>
                        <a:t>特徴：</a:t>
                      </a:r>
                      <a:r>
                        <a:rPr b="1" lang="ja-JP" sz="1050" u="none" cap="none" strike="noStrike">
                          <a:solidFill>
                            <a:schemeClr val="dk1"/>
                          </a:solidFill>
                        </a:rPr>
                        <a:t>「測定＋解釈＋今後の指針」がわかる、成長の“方向性が分かる体験”</a:t>
                      </a:r>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ja-JP" sz="1050" u="none" cap="none" strike="noStrike">
                          <a:solidFill>
                            <a:schemeClr val="dk1"/>
                          </a:solidFill>
                          <a:latin typeface="Arial"/>
                          <a:ea typeface="Arial"/>
                          <a:cs typeface="Arial"/>
                          <a:sym typeface="Arial"/>
                        </a:rPr>
                        <a:t>・</a:t>
                      </a:r>
                      <a:r>
                        <a:rPr lang="ja-JP" sz="1050" u="none" cap="none" strike="noStrike">
                          <a:solidFill>
                            <a:schemeClr val="dk1"/>
                          </a:solidFill>
                        </a:rPr>
                        <a:t>1Day</a:t>
                      </a:r>
                      <a:r>
                        <a:rPr lang="ja-JP" sz="1050" u="none" cap="none" strike="noStrike">
                          <a:solidFill>
                            <a:schemeClr val="dk1"/>
                          </a:solidFill>
                          <a:latin typeface="Arial"/>
                          <a:ea typeface="Arial"/>
                          <a:cs typeface="Arial"/>
                          <a:sym typeface="Arial"/>
                        </a:rPr>
                        <a:t>のみならず</a:t>
                      </a:r>
                      <a:r>
                        <a:rPr lang="ja-JP" sz="1050" u="none" cap="none" strike="noStrike">
                          <a:solidFill>
                            <a:schemeClr val="dk1"/>
                          </a:solidFill>
                        </a:rPr>
                        <a:t>2</a:t>
                      </a:r>
                      <a:r>
                        <a:rPr lang="ja-JP" sz="1050" u="none" cap="none" strike="noStrike">
                          <a:solidFill>
                            <a:schemeClr val="dk1"/>
                          </a:solidFill>
                          <a:latin typeface="Arial"/>
                          <a:ea typeface="Arial"/>
                          <a:cs typeface="Arial"/>
                          <a:sym typeface="Arial"/>
                        </a:rPr>
                        <a:t>泊</a:t>
                      </a:r>
                      <a:r>
                        <a:rPr lang="ja-JP" sz="1050" u="none" cap="none" strike="noStrike">
                          <a:solidFill>
                            <a:schemeClr val="dk1"/>
                          </a:solidFill>
                        </a:rPr>
                        <a:t>3</a:t>
                      </a:r>
                      <a:r>
                        <a:rPr lang="ja-JP" sz="1050" u="none" cap="none" strike="noStrike">
                          <a:solidFill>
                            <a:schemeClr val="dk1"/>
                          </a:solidFill>
                          <a:latin typeface="Arial"/>
                          <a:ea typeface="Arial"/>
                          <a:cs typeface="Arial"/>
                          <a:sym typeface="Arial"/>
                        </a:rPr>
                        <a:t>日など宿泊型プランも作ることで、これまでの練習や試合だけの合宿からの置き換えも可能</a:t>
                      </a:r>
                      <a:endParaRPr sz="1050" u="none" cap="none" strike="noStrike">
                        <a:solidFill>
                          <a:schemeClr val="dk1"/>
                        </a:solidFill>
                      </a:endParaRPr>
                    </a:p>
                    <a:p>
                      <a:pPr indent="0" lvl="0" marL="0" marR="0" rtl="0" algn="l">
                        <a:lnSpc>
                          <a:spcPct val="100000"/>
                        </a:lnSpc>
                        <a:spcBef>
                          <a:spcPts val="0"/>
                        </a:spcBef>
                        <a:spcAft>
                          <a:spcPts val="0"/>
                        </a:spcAft>
                        <a:buNone/>
                      </a:pPr>
                      <a:r>
                        <a:rPr lang="ja-JP" sz="1050" u="none" cap="none" strike="noStrike">
                          <a:solidFill>
                            <a:schemeClr val="dk1"/>
                          </a:solidFill>
                          <a:latin typeface="Arial"/>
                          <a:ea typeface="Arial"/>
                          <a:cs typeface="Arial"/>
                          <a:sym typeface="Arial"/>
                        </a:rPr>
                        <a:t>・自身の成長の方向性がわかるモデルが選手にウケることを確認</a:t>
                      </a:r>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r h="586575">
                <a:tc>
                  <a:txBody>
                    <a:bodyPr/>
                    <a:lstStyle/>
                    <a:p>
                      <a:pPr indent="0" lvl="0" marL="0" marR="0" rtl="0" algn="l">
                        <a:lnSpc>
                          <a:spcPct val="100000"/>
                        </a:lnSpc>
                        <a:spcBef>
                          <a:spcPts val="0"/>
                        </a:spcBef>
                        <a:spcAft>
                          <a:spcPts val="0"/>
                        </a:spcAft>
                        <a:buNone/>
                      </a:pPr>
                      <a:r>
                        <a:rPr b="0" lang="ja-JP" sz="1050" u="none" cap="none" strike="noStrike">
                          <a:solidFill>
                            <a:schemeClr val="lt1"/>
                          </a:solidFill>
                          <a:latin typeface="Arial"/>
                          <a:ea typeface="Arial"/>
                          <a:cs typeface="Arial"/>
                          <a:sym typeface="Arial"/>
                        </a:rPr>
                        <a:t>価格</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None/>
                      </a:pPr>
                      <a:r>
                        <a:rPr lang="ja-JP" sz="1000" u="none" cap="none" strike="noStrike">
                          <a:solidFill>
                            <a:schemeClr val="dk1"/>
                          </a:solidFill>
                          <a:latin typeface="Arial"/>
                          <a:ea typeface="Arial"/>
                          <a:cs typeface="Arial"/>
                          <a:sym typeface="Arial"/>
                        </a:rPr>
                        <a:t>課金方法：</a:t>
                      </a:r>
                      <a:r>
                        <a:rPr b="1" lang="ja-JP" sz="1000" u="none" cap="none" strike="noStrike">
                          <a:solidFill>
                            <a:schemeClr val="dk1"/>
                          </a:solidFill>
                          <a:latin typeface="Arial"/>
                          <a:ea typeface="Arial"/>
                          <a:cs typeface="Arial"/>
                          <a:sym typeface="Arial"/>
                        </a:rPr>
                        <a:t>利用料（</a:t>
                      </a:r>
                      <a:r>
                        <a:rPr b="1" lang="ja-JP" sz="1000" u="none" cap="none" strike="noStrike">
                          <a:solidFill>
                            <a:schemeClr val="dk1"/>
                          </a:solidFill>
                        </a:rPr>
                        <a:t>SSV</a:t>
                      </a:r>
                      <a:r>
                        <a:rPr b="1" lang="ja-JP" sz="1000" u="none" cap="none" strike="noStrike">
                          <a:solidFill>
                            <a:schemeClr val="dk1"/>
                          </a:solidFill>
                          <a:latin typeface="Arial"/>
                          <a:ea typeface="Arial"/>
                          <a:cs typeface="Arial"/>
                          <a:sym typeface="Arial"/>
                        </a:rPr>
                        <a:t>）＋サブスク（アプリ）</a:t>
                      </a:r>
                      <a:endParaRPr b="1" sz="1000" u="none" cap="none" strike="noStrike">
                        <a:solidFill>
                          <a:schemeClr val="dk1"/>
                        </a:solidFill>
                      </a:endParaRPr>
                    </a:p>
                    <a:p>
                      <a:pPr indent="0" lvl="0" marL="0" marR="0" rtl="0" algn="l">
                        <a:lnSpc>
                          <a:spcPct val="100000"/>
                        </a:lnSpc>
                        <a:spcBef>
                          <a:spcPts val="0"/>
                        </a:spcBef>
                        <a:spcAft>
                          <a:spcPts val="0"/>
                        </a:spcAft>
                        <a:buNone/>
                      </a:pPr>
                      <a:r>
                        <a:rPr lang="ja-JP" sz="1000" u="none" cap="none" strike="noStrike">
                          <a:solidFill>
                            <a:schemeClr val="dk1"/>
                          </a:solidFill>
                          <a:latin typeface="Arial"/>
                          <a:ea typeface="Arial"/>
                          <a:cs typeface="Arial"/>
                          <a:sym typeface="Arial"/>
                        </a:rPr>
                        <a:t>価格：</a:t>
                      </a:r>
                      <a:r>
                        <a:rPr b="1" i="0" lang="ja-JP" sz="1050" u="none" cap="none" strike="noStrike">
                          <a:solidFill>
                            <a:schemeClr val="dk1"/>
                          </a:solidFill>
                          <a:latin typeface="Arial"/>
                          <a:ea typeface="Arial"/>
                          <a:cs typeface="Arial"/>
                          <a:sym typeface="Arial"/>
                        </a:rPr>
                        <a:t>1団体20万円/回　個人利用で1万円/回</a:t>
                      </a:r>
                      <a:endParaRPr b="1" sz="1000" u="none" cap="none" strike="noStrike">
                        <a:solidFill>
                          <a:schemeClr val="dk1"/>
                        </a:solidFill>
                      </a:endParaRPr>
                    </a:p>
                  </a:txBody>
                  <a:tcPr marT="60950" marB="60950" marR="121925" marL="121925" anchor="ctr">
                    <a:lnL cap="flat" cmpd="sng" w="12700">
                      <a:solidFill>
                        <a:schemeClr val="lt1"/>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ja-JP" sz="1050" u="none" cap="none" strike="noStrike">
                          <a:solidFill>
                            <a:schemeClr val="dk1"/>
                          </a:solidFill>
                          <a:highlight>
                            <a:srgbClr val="FFFF00"/>
                          </a:highlight>
                          <a:latin typeface="Arial"/>
                          <a:ea typeface="Arial"/>
                          <a:cs typeface="Arial"/>
                          <a:sym typeface="Arial"/>
                        </a:rPr>
                        <a:t>課金方法：</a:t>
                      </a:r>
                      <a:r>
                        <a:rPr b="1" lang="ja-JP" sz="1050" u="none" cap="none" strike="noStrike">
                          <a:solidFill>
                            <a:schemeClr val="dk1"/>
                          </a:solidFill>
                          <a:latin typeface="Arial"/>
                          <a:ea typeface="Arial"/>
                          <a:cs typeface="Arial"/>
                          <a:sym typeface="Arial"/>
                        </a:rPr>
                        <a:t>利用料（</a:t>
                      </a:r>
                      <a:r>
                        <a:rPr b="1" lang="ja-JP" sz="1050" u="none" cap="none" strike="noStrike">
                          <a:solidFill>
                            <a:schemeClr val="dk1"/>
                          </a:solidFill>
                        </a:rPr>
                        <a:t>SSV:1Day</a:t>
                      </a:r>
                      <a:r>
                        <a:rPr b="1" lang="ja-JP" sz="1050" u="none" cap="none" strike="noStrike">
                          <a:solidFill>
                            <a:schemeClr val="dk1"/>
                          </a:solidFill>
                          <a:latin typeface="Arial"/>
                          <a:ea typeface="Arial"/>
                          <a:cs typeface="Arial"/>
                          <a:sym typeface="Arial"/>
                        </a:rPr>
                        <a:t>合宿）←ぺイヤーは保護者</a:t>
                      </a:r>
                      <a:endParaRPr sz="1050" u="none" cap="none" strike="noStrike">
                        <a:solidFill>
                          <a:schemeClr val="dk1"/>
                        </a:solidFill>
                      </a:endParaRPr>
                    </a:p>
                    <a:p>
                      <a:pPr indent="0" lvl="0" marL="0" marR="0" rtl="0" algn="l">
                        <a:lnSpc>
                          <a:spcPct val="100000"/>
                        </a:lnSpc>
                        <a:spcBef>
                          <a:spcPts val="0"/>
                        </a:spcBef>
                        <a:spcAft>
                          <a:spcPts val="0"/>
                        </a:spcAft>
                        <a:buNone/>
                      </a:pPr>
                      <a:r>
                        <a:rPr lang="ja-JP" sz="1050" u="none" cap="none" strike="noStrike">
                          <a:solidFill>
                            <a:schemeClr val="dk1"/>
                          </a:solidFill>
                          <a:highlight>
                            <a:srgbClr val="FFFF00"/>
                          </a:highlight>
                          <a:latin typeface="Arial"/>
                          <a:ea typeface="Arial"/>
                          <a:cs typeface="Arial"/>
                          <a:sym typeface="Arial"/>
                        </a:rPr>
                        <a:t>価格：</a:t>
                      </a:r>
                      <a:r>
                        <a:rPr b="1" lang="ja-JP" sz="1050" u="none" cap="none" strike="noStrike">
                          <a:solidFill>
                            <a:schemeClr val="dk1"/>
                          </a:solidFill>
                          <a:latin typeface="Arial"/>
                          <a:ea typeface="Arial"/>
                          <a:cs typeface="Arial"/>
                          <a:sym typeface="Arial"/>
                        </a:rPr>
                        <a:t>一人当たり</a:t>
                      </a:r>
                      <a:r>
                        <a:rPr b="1" lang="ja-JP" sz="1050" u="none" cap="none" strike="noStrike">
                          <a:solidFill>
                            <a:schemeClr val="dk1"/>
                          </a:solidFill>
                        </a:rPr>
                        <a:t>1</a:t>
                      </a:r>
                      <a:r>
                        <a:rPr b="1" lang="ja-JP" sz="1050" u="none" cap="none" strike="noStrike">
                          <a:solidFill>
                            <a:schemeClr val="dk1"/>
                          </a:solidFill>
                          <a:latin typeface="Arial"/>
                          <a:ea typeface="Arial"/>
                          <a:cs typeface="Arial"/>
                          <a:sym typeface="Arial"/>
                        </a:rPr>
                        <a:t>万</a:t>
                      </a:r>
                      <a:r>
                        <a:rPr b="1" lang="ja-JP" sz="1050" u="none" cap="none" strike="noStrike">
                          <a:solidFill>
                            <a:schemeClr val="dk1"/>
                          </a:solidFill>
                        </a:rPr>
                        <a:t>〜1</a:t>
                      </a:r>
                      <a:r>
                        <a:rPr b="1" lang="ja-JP" sz="1050" u="none" cap="none" strike="noStrike">
                          <a:solidFill>
                            <a:schemeClr val="dk1"/>
                          </a:solidFill>
                          <a:latin typeface="Arial"/>
                          <a:ea typeface="Arial"/>
                          <a:cs typeface="Arial"/>
                          <a:sym typeface="Arial"/>
                        </a:rPr>
                        <a:t>万</a:t>
                      </a:r>
                      <a:r>
                        <a:rPr b="1" lang="ja-JP" sz="1050" u="none" cap="none" strike="noStrike">
                          <a:solidFill>
                            <a:schemeClr val="dk1"/>
                          </a:solidFill>
                        </a:rPr>
                        <a:t>5</a:t>
                      </a:r>
                      <a:r>
                        <a:rPr b="1" lang="ja-JP" sz="1050" u="none" cap="none" strike="noStrike">
                          <a:solidFill>
                            <a:schemeClr val="dk1"/>
                          </a:solidFill>
                          <a:latin typeface="Arial"/>
                          <a:ea typeface="Arial"/>
                          <a:cs typeface="Arial"/>
                          <a:sym typeface="Arial"/>
                        </a:rPr>
                        <a:t>千円</a:t>
                      </a:r>
                      <a:r>
                        <a:rPr b="1" lang="ja-JP" sz="1050" u="none" cap="none" strike="noStrike">
                          <a:solidFill>
                            <a:schemeClr val="dk1"/>
                          </a:solidFill>
                        </a:rPr>
                        <a:t>/</a:t>
                      </a:r>
                      <a:r>
                        <a:rPr b="1" lang="ja-JP" sz="1050" u="none" cap="none" strike="noStrike">
                          <a:solidFill>
                            <a:schemeClr val="dk1"/>
                          </a:solidFill>
                          <a:latin typeface="Arial"/>
                          <a:ea typeface="Arial"/>
                          <a:cs typeface="Arial"/>
                          <a:sym typeface="Arial"/>
                        </a:rPr>
                        <a:t>日</a:t>
                      </a:r>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ja-JP" sz="1050" u="none" cap="none" strike="noStrike">
                          <a:solidFill>
                            <a:schemeClr val="dk1"/>
                          </a:solidFill>
                          <a:latin typeface="Arial"/>
                          <a:ea typeface="Arial"/>
                          <a:cs typeface="Arial"/>
                          <a:sym typeface="Arial"/>
                        </a:rPr>
                        <a:t>・ペイヤーは保護者になるため、価格面では保護者の同意が前提</a:t>
                      </a:r>
                      <a:endParaRPr sz="1050" u="none" cap="none" strike="noStrike">
                        <a:solidFill>
                          <a:schemeClr val="dk1"/>
                        </a:solidFill>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bl>
          </a:graphicData>
        </a:graphic>
      </p:graphicFrame>
      <p:sp>
        <p:nvSpPr>
          <p:cNvPr id="697" name="Google Shape;697;p48"/>
          <p:cNvSpPr txBox="1"/>
          <p:nvPr/>
        </p:nvSpPr>
        <p:spPr>
          <a:xfrm>
            <a:off x="3731528" y="554379"/>
            <a:ext cx="1100666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JP" sz="1600" u="none" cap="none" strike="noStrike">
                <a:solidFill>
                  <a:schemeClr val="dk1"/>
                </a:solidFill>
                <a:latin typeface="Arial"/>
                <a:ea typeface="Arial"/>
                <a:cs typeface="Arial"/>
                <a:sym typeface="Arial"/>
              </a:rPr>
              <a:t>結論：</a:t>
            </a:r>
            <a:r>
              <a:rPr b="0" i="1" lang="ja-JP" sz="1600" u="none" cap="none" strike="noStrike">
                <a:solidFill>
                  <a:schemeClr val="dk1"/>
                </a:solidFill>
                <a:latin typeface="Arial"/>
                <a:ea typeface="Arial"/>
                <a:cs typeface="Arial"/>
                <a:sym typeface="Arial"/>
              </a:rPr>
              <a:t>検証継続</a:t>
            </a:r>
            <a:r>
              <a:rPr b="0" i="0" lang="ja-JP" sz="1600" u="none" cap="none" strike="noStrike">
                <a:solidFill>
                  <a:schemeClr val="dk1"/>
                </a:solidFill>
                <a:latin typeface="Arial"/>
                <a:ea typeface="Arial"/>
                <a:cs typeface="Arial"/>
                <a:sym typeface="Arial"/>
              </a:rPr>
              <a:t> or</a:t>
            </a:r>
            <a:r>
              <a:rPr b="0" i="1" lang="ja-JP" sz="1600" u="none" cap="none" strike="noStrike">
                <a:solidFill>
                  <a:schemeClr val="dk1"/>
                </a:solidFill>
                <a:latin typeface="Arial"/>
                <a:ea typeface="Arial"/>
                <a:cs typeface="Arial"/>
                <a:sym typeface="Arial"/>
              </a:rPr>
              <a:t>ピボット</a:t>
            </a:r>
            <a:r>
              <a:rPr b="0" i="0" lang="ja-JP" sz="1600" u="none" cap="none" strike="noStrike">
                <a:solidFill>
                  <a:schemeClr val="dk1"/>
                </a:solidFill>
                <a:latin typeface="Arial"/>
                <a:ea typeface="Arial"/>
                <a:cs typeface="Arial"/>
                <a:sym typeface="Arial"/>
              </a:rPr>
              <a:t> or </a:t>
            </a:r>
            <a:r>
              <a:rPr b="0" i="1" lang="ja-JP" sz="1600" u="none" cap="none" strike="noStrike">
                <a:solidFill>
                  <a:schemeClr val="dk1"/>
                </a:solidFill>
                <a:latin typeface="Arial"/>
                <a:ea typeface="Arial"/>
                <a:cs typeface="Arial"/>
                <a:sym typeface="Arial"/>
              </a:rPr>
              <a:t>検証完了</a:t>
            </a:r>
            <a:endParaRPr b="0" i="1"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600" u="none" cap="none" strike="noStrike">
                <a:solidFill>
                  <a:schemeClr val="dk1"/>
                </a:solidFill>
                <a:latin typeface="Arial"/>
                <a:ea typeface="Arial"/>
                <a:cs typeface="Arial"/>
                <a:sym typeface="Arial"/>
              </a:rPr>
              <a:t>上記の判断理由</a:t>
            </a:r>
            <a:r>
              <a:rPr b="0" i="0" lang="ja-JP" sz="1600" u="none" cap="none" strike="noStrike">
                <a:solidFill>
                  <a:schemeClr val="dk1"/>
                </a:solidFill>
                <a:latin typeface="Arial"/>
                <a:ea typeface="Arial"/>
                <a:cs typeface="Arial"/>
                <a:sym typeface="Arial"/>
              </a:rPr>
              <a:t>：XXX</a:t>
            </a:r>
            <a:endParaRPr b="0" i="0" sz="1600" u="none" cap="none" strike="noStrike">
              <a:solidFill>
                <a:schemeClr val="dk1"/>
              </a:solidFill>
              <a:latin typeface="Arial"/>
              <a:ea typeface="Arial"/>
              <a:cs typeface="Arial"/>
              <a:sym typeface="Arial"/>
            </a:endParaRPr>
          </a:p>
        </p:txBody>
      </p:sp>
      <p:sp>
        <p:nvSpPr>
          <p:cNvPr id="698" name="Google Shape;698;p48"/>
          <p:cNvSpPr txBox="1"/>
          <p:nvPr/>
        </p:nvSpPr>
        <p:spPr>
          <a:xfrm>
            <a:off x="330405" y="554380"/>
            <a:ext cx="1100666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JP" sz="1600" u="none" cap="none" strike="noStrike">
                <a:solidFill>
                  <a:schemeClr val="dk1"/>
                </a:solidFill>
                <a:latin typeface="Arial"/>
                <a:ea typeface="Arial"/>
                <a:cs typeface="Arial"/>
                <a:sym typeface="Arial"/>
              </a:rPr>
              <a:t>インタビュー実施人数：　1人</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600" u="none" cap="none" strike="noStrike">
                <a:solidFill>
                  <a:schemeClr val="dk1"/>
                </a:solidFill>
                <a:latin typeface="Arial"/>
                <a:ea typeface="Arial"/>
                <a:cs typeface="Arial"/>
                <a:sym typeface="Arial"/>
              </a:rPr>
              <a:t>内アーリーアダプター：　1人</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4"/>
          <p:cNvSpPr/>
          <p:nvPr/>
        </p:nvSpPr>
        <p:spPr>
          <a:xfrm>
            <a:off x="4478723" y="4339800"/>
            <a:ext cx="3754510" cy="2208626"/>
          </a:xfrm>
          <a:prstGeom prst="roundRect">
            <a:avLst>
              <a:gd fmla="val 16667" name="adj"/>
            </a:avLst>
          </a:prstGeom>
          <a:solidFill>
            <a:srgbClr val="D8D8D8"/>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21" name="Google Shape;221;p24"/>
          <p:cNvSpPr txBox="1"/>
          <p:nvPr>
            <p:ph type="title"/>
          </p:nvPr>
        </p:nvSpPr>
        <p:spPr>
          <a:xfrm>
            <a:off x="0" y="-66337"/>
            <a:ext cx="10177131" cy="4476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E0E3A"/>
              </a:buClr>
              <a:buSzPts val="1200"/>
              <a:buFont typeface="Arial"/>
              <a:buNone/>
            </a:pPr>
            <a:r>
              <a:rPr lang="ja-JP" sz="1200">
                <a:latin typeface="Arial"/>
                <a:ea typeface="Arial"/>
                <a:cs typeface="Arial"/>
                <a:sym typeface="Arial"/>
              </a:rPr>
              <a:t>サービス説明</a:t>
            </a:r>
            <a:endParaRPr/>
          </a:p>
        </p:txBody>
      </p:sp>
      <p:pic>
        <p:nvPicPr>
          <p:cNvPr descr="科学思想 単色塗りつぶし" id="222" name="Google Shape;222;p24"/>
          <p:cNvPicPr preferRelativeResize="0"/>
          <p:nvPr/>
        </p:nvPicPr>
        <p:blipFill rotWithShape="1">
          <a:blip r:embed="rId3">
            <a:alphaModFix/>
          </a:blip>
          <a:srcRect b="0" l="0" r="0" t="0"/>
          <a:stretch/>
        </p:blipFill>
        <p:spPr>
          <a:xfrm>
            <a:off x="9223951" y="2480559"/>
            <a:ext cx="1351725" cy="1351725"/>
          </a:xfrm>
          <a:prstGeom prst="rect">
            <a:avLst/>
          </a:prstGeom>
          <a:noFill/>
          <a:ln>
            <a:noFill/>
          </a:ln>
        </p:spPr>
      </p:pic>
      <p:pic>
        <p:nvPicPr>
          <p:cNvPr descr="脈打つハート 単色塗りつぶし" id="223" name="Google Shape;223;p24"/>
          <p:cNvPicPr preferRelativeResize="0"/>
          <p:nvPr/>
        </p:nvPicPr>
        <p:blipFill rotWithShape="1">
          <a:blip r:embed="rId4">
            <a:alphaModFix/>
          </a:blip>
          <a:srcRect b="0" l="0" r="0" t="0"/>
          <a:stretch/>
        </p:blipFill>
        <p:spPr>
          <a:xfrm>
            <a:off x="10440773" y="2456260"/>
            <a:ext cx="1488090" cy="1488090"/>
          </a:xfrm>
          <a:prstGeom prst="rect">
            <a:avLst/>
          </a:prstGeom>
          <a:noFill/>
          <a:ln>
            <a:noFill/>
          </a:ln>
        </p:spPr>
      </p:pic>
      <p:sp>
        <p:nvSpPr>
          <p:cNvPr id="224" name="Google Shape;224;p24"/>
          <p:cNvSpPr txBox="1"/>
          <p:nvPr/>
        </p:nvSpPr>
        <p:spPr>
          <a:xfrm>
            <a:off x="8363479" y="1966103"/>
            <a:ext cx="76570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ja-JP" sz="2000" u="none" cap="none" strike="noStrike">
                <a:solidFill>
                  <a:srgbClr val="000000"/>
                </a:solidFill>
                <a:latin typeface="Arial"/>
                <a:ea typeface="Arial"/>
                <a:cs typeface="Arial"/>
                <a:sym typeface="Arial"/>
              </a:rPr>
              <a:t>スポーツ科学・ヘルスケア企業</a:t>
            </a:r>
            <a:endParaRPr/>
          </a:p>
        </p:txBody>
      </p:sp>
      <p:sp>
        <p:nvSpPr>
          <p:cNvPr id="225" name="Google Shape;225;p24"/>
          <p:cNvSpPr txBox="1"/>
          <p:nvPr/>
        </p:nvSpPr>
        <p:spPr>
          <a:xfrm>
            <a:off x="920626" y="1973807"/>
            <a:ext cx="249299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ja-JP" sz="2000" u="none" cap="none" strike="noStrike">
                <a:solidFill>
                  <a:srgbClr val="000000"/>
                </a:solidFill>
                <a:latin typeface="Arial"/>
                <a:ea typeface="Arial"/>
                <a:cs typeface="Arial"/>
                <a:sym typeface="Arial"/>
              </a:rPr>
              <a:t>部活動・個人・法人</a:t>
            </a:r>
            <a:endParaRPr b="0" i="0" sz="2000" u="none" cap="none" strike="noStrike">
              <a:solidFill>
                <a:srgbClr val="000000"/>
              </a:solidFill>
              <a:latin typeface="Arial"/>
              <a:ea typeface="Arial"/>
              <a:cs typeface="Arial"/>
              <a:sym typeface="Arial"/>
            </a:endParaRPr>
          </a:p>
        </p:txBody>
      </p:sp>
      <p:pic>
        <p:nvPicPr>
          <p:cNvPr descr="競技場 単色塗りつぶし" id="226" name="Google Shape;226;p24"/>
          <p:cNvPicPr preferRelativeResize="0"/>
          <p:nvPr/>
        </p:nvPicPr>
        <p:blipFill rotWithShape="1">
          <a:blip r:embed="rId5">
            <a:alphaModFix/>
          </a:blip>
          <a:srcRect b="0" l="0" r="0" t="0"/>
          <a:stretch/>
        </p:blipFill>
        <p:spPr>
          <a:xfrm>
            <a:off x="5428710" y="2336229"/>
            <a:ext cx="1854536" cy="1854536"/>
          </a:xfrm>
          <a:prstGeom prst="rect">
            <a:avLst/>
          </a:prstGeom>
          <a:noFill/>
          <a:ln>
            <a:noFill/>
          </a:ln>
        </p:spPr>
      </p:pic>
      <p:sp>
        <p:nvSpPr>
          <p:cNvPr id="227" name="Google Shape;227;p24"/>
          <p:cNvSpPr txBox="1"/>
          <p:nvPr/>
        </p:nvSpPr>
        <p:spPr>
          <a:xfrm>
            <a:off x="5081403" y="1884077"/>
            <a:ext cx="26052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ja-JP" sz="2000" u="none" cap="none" strike="noStrike">
                <a:solidFill>
                  <a:srgbClr val="000000"/>
                </a:solidFill>
                <a:latin typeface="Arial"/>
                <a:ea typeface="Arial"/>
                <a:cs typeface="Arial"/>
                <a:sym typeface="Arial"/>
              </a:rPr>
              <a:t>Setagaya Qs-Garden</a:t>
            </a:r>
            <a:endParaRPr b="0" i="0" sz="2000" u="none" cap="none" strike="noStrike">
              <a:solidFill>
                <a:srgbClr val="000000"/>
              </a:solidFill>
              <a:latin typeface="Arial"/>
              <a:ea typeface="Arial"/>
              <a:cs typeface="Arial"/>
              <a:sym typeface="Arial"/>
            </a:endParaRPr>
          </a:p>
        </p:txBody>
      </p:sp>
      <p:pic>
        <p:nvPicPr>
          <p:cNvPr descr="ヒーロー (男性) 単色塗りつぶし" id="228" name="Google Shape;228;p24"/>
          <p:cNvPicPr preferRelativeResize="0"/>
          <p:nvPr/>
        </p:nvPicPr>
        <p:blipFill rotWithShape="1">
          <a:blip r:embed="rId6">
            <a:alphaModFix/>
          </a:blip>
          <a:srcRect b="0" l="0" r="0" t="0"/>
          <a:stretch/>
        </p:blipFill>
        <p:spPr>
          <a:xfrm>
            <a:off x="1285606" y="2565687"/>
            <a:ext cx="1399343" cy="1399343"/>
          </a:xfrm>
          <a:prstGeom prst="rect">
            <a:avLst/>
          </a:prstGeom>
          <a:noFill/>
          <a:ln>
            <a:noFill/>
          </a:ln>
        </p:spPr>
      </p:pic>
      <p:sp>
        <p:nvSpPr>
          <p:cNvPr id="229" name="Google Shape;229;p24"/>
          <p:cNvSpPr txBox="1"/>
          <p:nvPr/>
        </p:nvSpPr>
        <p:spPr>
          <a:xfrm>
            <a:off x="335489" y="4339800"/>
            <a:ext cx="3672801"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ja-JP" sz="2400" u="none" cap="none" strike="noStrike">
                <a:solidFill>
                  <a:srgbClr val="000000"/>
                </a:solidFill>
                <a:latin typeface="Arial"/>
                <a:ea typeface="Arial"/>
                <a:cs typeface="Arial"/>
                <a:sym typeface="Arial"/>
              </a:rPr>
              <a:t>ここに来れば科学的に</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ja-JP" sz="2400" u="none" cap="none" strike="noStrike">
                <a:solidFill>
                  <a:srgbClr val="000000"/>
                </a:solidFill>
                <a:latin typeface="Arial"/>
                <a:ea typeface="Arial"/>
                <a:cs typeface="Arial"/>
                <a:sym typeface="Arial"/>
              </a:rPr>
              <a:t>“課題が分かる”“解決する”</a:t>
            </a:r>
            <a:endParaRPr/>
          </a:p>
        </p:txBody>
      </p:sp>
      <p:sp>
        <p:nvSpPr>
          <p:cNvPr id="230" name="Google Shape;230;p24"/>
          <p:cNvSpPr/>
          <p:nvPr/>
        </p:nvSpPr>
        <p:spPr>
          <a:xfrm flipH="1" rot="-686215">
            <a:off x="7277947" y="2616565"/>
            <a:ext cx="1811038" cy="400457"/>
          </a:xfrm>
          <a:prstGeom prst="curvedDownArrow">
            <a:avLst>
              <a:gd fmla="val 25000" name="adj1"/>
              <a:gd fmla="val 50000" name="adj2"/>
              <a:gd fmla="val 25000" name="adj3"/>
            </a:avLst>
          </a:prstGeom>
          <a:solidFill>
            <a:srgbClr val="A5A5A5"/>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1" name="Google Shape;231;p24"/>
          <p:cNvSpPr txBox="1"/>
          <p:nvPr/>
        </p:nvSpPr>
        <p:spPr>
          <a:xfrm>
            <a:off x="8363479" y="4258299"/>
            <a:ext cx="4108245"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ja-JP" sz="2400" u="none" cap="none" strike="noStrike">
                <a:solidFill>
                  <a:srgbClr val="000000"/>
                </a:solidFill>
                <a:latin typeface="Arial"/>
                <a:ea typeface="Arial"/>
                <a:cs typeface="Arial"/>
                <a:sym typeface="Arial"/>
              </a:rPr>
              <a:t>ここに任せれば</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ja-JP" sz="2400" u="none" cap="none" strike="noStrike">
                <a:solidFill>
                  <a:srgbClr val="000000"/>
                </a:solidFill>
                <a:latin typeface="Arial"/>
                <a:ea typeface="Arial"/>
                <a:cs typeface="Arial"/>
                <a:sym typeface="Arial"/>
              </a:rPr>
              <a:t>“実証・導入”が”広がる”</a:t>
            </a:r>
            <a:endParaRPr/>
          </a:p>
        </p:txBody>
      </p:sp>
      <p:sp>
        <p:nvSpPr>
          <p:cNvPr id="232" name="Google Shape;232;p24"/>
          <p:cNvSpPr txBox="1"/>
          <p:nvPr/>
        </p:nvSpPr>
        <p:spPr>
          <a:xfrm>
            <a:off x="-240224" y="309574"/>
            <a:ext cx="13258800"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rgbClr val="000000"/>
                </a:solidFill>
                <a:latin typeface="Arial"/>
                <a:ea typeface="Arial"/>
                <a:cs typeface="Arial"/>
                <a:sym typeface="Arial"/>
              </a:rPr>
              <a:t>自社施設SETAGAYA Qs-GARDENから広がるアスリート・地域とスポーツ科学企業をつなぎ、</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ja-JP" sz="2000" u="none" cap="none" strike="noStrike">
                <a:solidFill>
                  <a:srgbClr val="000000"/>
                </a:solidFill>
                <a:latin typeface="Arial"/>
                <a:ea typeface="Arial"/>
                <a:cs typeface="Arial"/>
                <a:sym typeface="Arial"/>
              </a:rPr>
              <a:t>先進技術を社会実装・浸透させる「導入支援インフラ」</a:t>
            </a:r>
            <a:endParaRPr/>
          </a:p>
        </p:txBody>
      </p:sp>
      <p:sp>
        <p:nvSpPr>
          <p:cNvPr id="233" name="Google Shape;233;p24"/>
          <p:cNvSpPr txBox="1"/>
          <p:nvPr/>
        </p:nvSpPr>
        <p:spPr>
          <a:xfrm>
            <a:off x="2860689" y="964271"/>
            <a:ext cx="739827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ja-JP" sz="4000" u="none" cap="none" strike="noStrike">
                <a:solidFill>
                  <a:srgbClr val="000000"/>
                </a:solidFill>
                <a:latin typeface="Arial"/>
                <a:ea typeface="Arial"/>
                <a:cs typeface="Arial"/>
                <a:sym typeface="Arial"/>
              </a:rPr>
              <a:t>“Setagaya Sports Valley構想”</a:t>
            </a:r>
            <a:endParaRPr b="0" i="0" sz="1800" u="none" cap="none" strike="noStrike">
              <a:solidFill>
                <a:srgbClr val="000000"/>
              </a:solidFill>
              <a:latin typeface="Arial"/>
              <a:ea typeface="Arial"/>
              <a:cs typeface="Arial"/>
              <a:sym typeface="Arial"/>
            </a:endParaRPr>
          </a:p>
        </p:txBody>
      </p:sp>
      <p:pic>
        <p:nvPicPr>
          <p:cNvPr descr="男性の集団 単色塗りつぶし" id="234" name="Google Shape;234;p24"/>
          <p:cNvPicPr preferRelativeResize="0"/>
          <p:nvPr/>
        </p:nvPicPr>
        <p:blipFill rotWithShape="1">
          <a:blip r:embed="rId7">
            <a:alphaModFix/>
          </a:blip>
          <a:srcRect b="0" l="0" r="0" t="0"/>
          <a:stretch/>
        </p:blipFill>
        <p:spPr>
          <a:xfrm>
            <a:off x="5338022" y="5061000"/>
            <a:ext cx="538516" cy="538516"/>
          </a:xfrm>
          <a:prstGeom prst="rect">
            <a:avLst/>
          </a:prstGeom>
          <a:noFill/>
          <a:ln>
            <a:noFill/>
          </a:ln>
        </p:spPr>
      </p:pic>
      <p:pic>
        <p:nvPicPr>
          <p:cNvPr descr="サッカー ゴール 単色塗りつぶし" id="235" name="Google Shape;235;p24"/>
          <p:cNvPicPr preferRelativeResize="0"/>
          <p:nvPr/>
        </p:nvPicPr>
        <p:blipFill rotWithShape="1">
          <a:blip r:embed="rId8">
            <a:alphaModFix/>
          </a:blip>
          <a:srcRect b="0" l="0" r="0" t="0"/>
          <a:stretch/>
        </p:blipFill>
        <p:spPr>
          <a:xfrm>
            <a:off x="6735837" y="4962964"/>
            <a:ext cx="805800" cy="805800"/>
          </a:xfrm>
          <a:prstGeom prst="rect">
            <a:avLst/>
          </a:prstGeom>
          <a:noFill/>
          <a:ln>
            <a:noFill/>
          </a:ln>
        </p:spPr>
      </p:pic>
      <p:pic>
        <p:nvPicPr>
          <p:cNvPr descr="役員室 単色塗りつぶし" id="236" name="Google Shape;236;p24"/>
          <p:cNvPicPr preferRelativeResize="0"/>
          <p:nvPr/>
        </p:nvPicPr>
        <p:blipFill rotWithShape="1">
          <a:blip r:embed="rId9">
            <a:alphaModFix/>
          </a:blip>
          <a:srcRect b="0" l="0" r="0" t="0"/>
          <a:stretch/>
        </p:blipFill>
        <p:spPr>
          <a:xfrm>
            <a:off x="6748535" y="5892361"/>
            <a:ext cx="800724" cy="800724"/>
          </a:xfrm>
          <a:prstGeom prst="rect">
            <a:avLst/>
          </a:prstGeom>
          <a:noFill/>
          <a:ln>
            <a:noFill/>
          </a:ln>
        </p:spPr>
      </p:pic>
      <p:pic>
        <p:nvPicPr>
          <p:cNvPr descr="握手 単色塗りつぶし" id="237" name="Google Shape;237;p24"/>
          <p:cNvPicPr preferRelativeResize="0"/>
          <p:nvPr/>
        </p:nvPicPr>
        <p:blipFill rotWithShape="1">
          <a:blip r:embed="rId10">
            <a:alphaModFix/>
          </a:blip>
          <a:srcRect b="0" l="0" r="0" t="0"/>
          <a:stretch/>
        </p:blipFill>
        <p:spPr>
          <a:xfrm>
            <a:off x="5132134" y="5906726"/>
            <a:ext cx="800724" cy="800724"/>
          </a:xfrm>
          <a:prstGeom prst="rect">
            <a:avLst/>
          </a:prstGeom>
          <a:noFill/>
          <a:ln>
            <a:noFill/>
          </a:ln>
        </p:spPr>
      </p:pic>
      <p:sp>
        <p:nvSpPr>
          <p:cNvPr id="238" name="Google Shape;238;p24"/>
          <p:cNvSpPr/>
          <p:nvPr/>
        </p:nvSpPr>
        <p:spPr>
          <a:xfrm rot="739559">
            <a:off x="3627378" y="2607639"/>
            <a:ext cx="1791676" cy="400457"/>
          </a:xfrm>
          <a:prstGeom prst="curvedDownArrow">
            <a:avLst>
              <a:gd fmla="val 25000" name="adj1"/>
              <a:gd fmla="val 50000" name="adj2"/>
              <a:gd fmla="val 25000" name="adj3"/>
            </a:avLst>
          </a:prstGeom>
          <a:solidFill>
            <a:srgbClr val="A5A5A5"/>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239" name="Google Shape;239;p24"/>
          <p:cNvCxnSpPr/>
          <p:nvPr/>
        </p:nvCxnSpPr>
        <p:spPr>
          <a:xfrm>
            <a:off x="983762" y="2397512"/>
            <a:ext cx="2366718" cy="0"/>
          </a:xfrm>
          <a:prstGeom prst="straightConnector1">
            <a:avLst/>
          </a:prstGeom>
          <a:noFill/>
          <a:ln cap="flat" cmpd="sng" w="9525">
            <a:solidFill>
              <a:schemeClr val="dk1"/>
            </a:solidFill>
            <a:prstDash val="solid"/>
            <a:round/>
            <a:headEnd len="sm" w="sm" type="none"/>
            <a:tailEnd len="sm" w="sm" type="none"/>
          </a:ln>
        </p:spPr>
      </p:cxnSp>
      <p:cxnSp>
        <p:nvCxnSpPr>
          <p:cNvPr id="240" name="Google Shape;240;p24"/>
          <p:cNvCxnSpPr/>
          <p:nvPr/>
        </p:nvCxnSpPr>
        <p:spPr>
          <a:xfrm>
            <a:off x="4930452" y="2369265"/>
            <a:ext cx="2732608" cy="0"/>
          </a:xfrm>
          <a:prstGeom prst="straightConnector1">
            <a:avLst/>
          </a:prstGeom>
          <a:noFill/>
          <a:ln cap="flat" cmpd="sng" w="9525">
            <a:solidFill>
              <a:schemeClr val="dk1"/>
            </a:solidFill>
            <a:prstDash val="solid"/>
            <a:round/>
            <a:headEnd len="sm" w="sm" type="none"/>
            <a:tailEnd len="sm" w="sm" type="none"/>
          </a:ln>
        </p:spPr>
      </p:cxnSp>
      <p:cxnSp>
        <p:nvCxnSpPr>
          <p:cNvPr id="241" name="Google Shape;241;p24"/>
          <p:cNvCxnSpPr/>
          <p:nvPr/>
        </p:nvCxnSpPr>
        <p:spPr>
          <a:xfrm>
            <a:off x="8363479" y="2397512"/>
            <a:ext cx="3658475" cy="0"/>
          </a:xfrm>
          <a:prstGeom prst="straightConnector1">
            <a:avLst/>
          </a:prstGeom>
          <a:noFill/>
          <a:ln cap="flat" cmpd="sng" w="9525">
            <a:solidFill>
              <a:schemeClr val="dk1"/>
            </a:solidFill>
            <a:prstDash val="solid"/>
            <a:round/>
            <a:headEnd len="sm" w="sm" type="none"/>
            <a:tailEnd len="sm" w="sm" type="none"/>
          </a:ln>
        </p:spPr>
      </p:cxnSp>
      <p:sp>
        <p:nvSpPr>
          <p:cNvPr id="242" name="Google Shape;242;p24"/>
          <p:cNvSpPr txBox="1"/>
          <p:nvPr/>
        </p:nvSpPr>
        <p:spPr>
          <a:xfrm>
            <a:off x="4865542" y="4557686"/>
            <a:ext cx="144142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Meiryo"/>
                <a:ea typeface="Meiryo"/>
                <a:cs typeface="Meiryo"/>
                <a:sym typeface="Meiryo"/>
              </a:rPr>
              <a:t>スポーツチーム</a:t>
            </a:r>
            <a:endParaRPr b="1" i="0" sz="1400" u="none" cap="none" strike="noStrike">
              <a:solidFill>
                <a:srgbClr val="000000"/>
              </a:solidFill>
              <a:latin typeface="Meiryo"/>
              <a:ea typeface="Meiryo"/>
              <a:cs typeface="Meiryo"/>
              <a:sym typeface="Meiryo"/>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Meiryo"/>
                <a:ea typeface="Meiryo"/>
                <a:cs typeface="Meiryo"/>
                <a:sym typeface="Meiryo"/>
              </a:rPr>
              <a:t>アスリート</a:t>
            </a:r>
            <a:endParaRPr/>
          </a:p>
        </p:txBody>
      </p:sp>
      <p:sp>
        <p:nvSpPr>
          <p:cNvPr id="243" name="Google Shape;243;p24"/>
          <p:cNvSpPr txBox="1"/>
          <p:nvPr/>
        </p:nvSpPr>
        <p:spPr>
          <a:xfrm>
            <a:off x="6306962" y="4537780"/>
            <a:ext cx="1800494"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Meiryo"/>
                <a:ea typeface="Meiryo"/>
                <a:cs typeface="Meiryo"/>
                <a:sym typeface="Meiryo"/>
              </a:rPr>
              <a:t>本格スポーツ施設</a:t>
            </a:r>
            <a:endParaRPr b="1" i="0" sz="1400" u="none" cap="none" strike="noStrike">
              <a:solidFill>
                <a:srgbClr val="000000"/>
              </a:solidFill>
              <a:latin typeface="Meiryo"/>
              <a:ea typeface="Meiryo"/>
              <a:cs typeface="Meiryo"/>
              <a:sym typeface="Meiryo"/>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Meiryo"/>
                <a:ea typeface="Meiryo"/>
                <a:cs typeface="Meiryo"/>
                <a:sym typeface="Meiryo"/>
              </a:rPr>
              <a:t>ミーティングルーム</a:t>
            </a:r>
            <a:endParaRPr b="1" i="0" sz="1400" u="none" cap="none" strike="noStrike">
              <a:solidFill>
                <a:srgbClr val="000000"/>
              </a:solidFill>
              <a:latin typeface="Meiryo"/>
              <a:ea typeface="Meiryo"/>
              <a:cs typeface="Meiryo"/>
              <a:sym typeface="Meiryo"/>
            </a:endParaRPr>
          </a:p>
        </p:txBody>
      </p:sp>
      <p:sp>
        <p:nvSpPr>
          <p:cNvPr id="244" name="Google Shape;244;p24"/>
          <p:cNvSpPr txBox="1"/>
          <p:nvPr/>
        </p:nvSpPr>
        <p:spPr>
          <a:xfrm>
            <a:off x="6355978" y="5760445"/>
            <a:ext cx="16209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Meiryo"/>
                <a:ea typeface="Meiryo"/>
                <a:cs typeface="Meiryo"/>
                <a:sym typeface="Meiryo"/>
              </a:rPr>
              <a:t>イベント・カフェ</a:t>
            </a:r>
            <a:endParaRPr/>
          </a:p>
        </p:txBody>
      </p:sp>
      <p:sp>
        <p:nvSpPr>
          <p:cNvPr id="245" name="Google Shape;245;p24"/>
          <p:cNvSpPr txBox="1"/>
          <p:nvPr/>
        </p:nvSpPr>
        <p:spPr>
          <a:xfrm>
            <a:off x="4767105" y="5629526"/>
            <a:ext cx="162095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Meiryo"/>
                <a:ea typeface="Meiryo"/>
                <a:cs typeface="Meiryo"/>
                <a:sym typeface="Meiryo"/>
              </a:rPr>
              <a:t>パートナーシップ</a:t>
            </a:r>
            <a:endParaRPr b="1" i="0" sz="1400" u="none" cap="none" strike="noStrike">
              <a:solidFill>
                <a:srgbClr val="000000"/>
              </a:solidFill>
              <a:latin typeface="Meiryo"/>
              <a:ea typeface="Meiryo"/>
              <a:cs typeface="Meiryo"/>
              <a:sym typeface="Meiryo"/>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Meiryo"/>
                <a:ea typeface="Meiryo"/>
                <a:cs typeface="Meiryo"/>
                <a:sym typeface="Meiryo"/>
              </a:rPr>
              <a:t>地域ネットワーク</a:t>
            </a:r>
            <a:endParaRPr/>
          </a:p>
        </p:txBody>
      </p:sp>
      <p:sp>
        <p:nvSpPr>
          <p:cNvPr id="246" name="Google Shape;246;p24"/>
          <p:cNvSpPr txBox="1"/>
          <p:nvPr/>
        </p:nvSpPr>
        <p:spPr>
          <a:xfrm>
            <a:off x="5463019" y="4070862"/>
            <a:ext cx="1866217" cy="40011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ja-JP" sz="2000" u="none" cap="none" strike="noStrike">
                <a:solidFill>
                  <a:srgbClr val="000000"/>
                </a:solidFill>
                <a:latin typeface="Arial"/>
                <a:ea typeface="Arial"/>
                <a:cs typeface="Arial"/>
                <a:sym typeface="Arial"/>
              </a:rPr>
              <a:t>4つのアセット</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49"/>
          <p:cNvSpPr txBox="1"/>
          <p:nvPr>
            <p:ph type="title"/>
          </p:nvPr>
        </p:nvSpPr>
        <p:spPr>
          <a:xfrm>
            <a:off x="230653" y="66395"/>
            <a:ext cx="10177131" cy="4476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ja-JP"/>
              <a:t>インタビュー結果のまとめ（保護者）</a:t>
            </a:r>
            <a:endParaRPr/>
          </a:p>
        </p:txBody>
      </p:sp>
      <p:graphicFrame>
        <p:nvGraphicFramePr>
          <p:cNvPr id="704" name="Google Shape;704;p49"/>
          <p:cNvGraphicFramePr/>
          <p:nvPr/>
        </p:nvGraphicFramePr>
        <p:xfrm>
          <a:off x="289724" y="1179464"/>
          <a:ext cx="3000000" cy="3000000"/>
        </p:xfrm>
        <a:graphic>
          <a:graphicData uri="http://schemas.openxmlformats.org/drawingml/2006/table">
            <a:tbl>
              <a:tblPr>
                <a:noFill/>
                <a:tableStyleId>{0EC190E6-E4E3-4A6E-83DD-F9A46E914B30}</a:tableStyleId>
              </a:tblPr>
              <a:tblGrid>
                <a:gridCol w="872925"/>
                <a:gridCol w="3797975"/>
                <a:gridCol w="3966200"/>
                <a:gridCol w="2975450"/>
              </a:tblGrid>
              <a:tr h="357800">
                <a:tc>
                  <a:txBody>
                    <a:bodyPr/>
                    <a:lstStyle/>
                    <a:p>
                      <a:pPr indent="0" lvl="0" marL="0" marR="0" rtl="0" algn="l">
                        <a:lnSpc>
                          <a:spcPct val="100000"/>
                        </a:lnSpc>
                        <a:spcBef>
                          <a:spcPts val="0"/>
                        </a:spcBef>
                        <a:spcAft>
                          <a:spcPts val="0"/>
                        </a:spcAft>
                        <a:buNone/>
                      </a:pPr>
                      <a:r>
                        <a:t/>
                      </a:r>
                      <a:endParaRPr sz="1050" u="none" cap="none" strike="noStrike">
                        <a:solidFill>
                          <a:schemeClr val="lt1"/>
                        </a:solidFill>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ja-JP" sz="1050" u="none" cap="none" strike="noStrike">
                          <a:solidFill>
                            <a:schemeClr val="lt1"/>
                          </a:solidFill>
                          <a:latin typeface="Arial"/>
                          <a:ea typeface="Arial"/>
                          <a:cs typeface="Arial"/>
                          <a:sym typeface="Arial"/>
                        </a:rPr>
                        <a:t>当初仮説（インタビュー前）</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00AE19"/>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None/>
                      </a:pPr>
                      <a:r>
                        <a:rPr lang="ja-JP" sz="1050" u="none" cap="none" strike="noStrike">
                          <a:solidFill>
                            <a:schemeClr val="lt1"/>
                          </a:solidFill>
                          <a:latin typeface="Arial"/>
                          <a:ea typeface="Arial"/>
                          <a:cs typeface="Arial"/>
                          <a:sym typeface="Arial"/>
                        </a:rPr>
                        <a:t>修正仮説（インタビュー後）</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00AE19"/>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None/>
                      </a:pPr>
                      <a:r>
                        <a:rPr lang="ja-JP" sz="1050" u="none" cap="none" strike="noStrike">
                          <a:solidFill>
                            <a:schemeClr val="lt1"/>
                          </a:solidFill>
                          <a:latin typeface="Arial"/>
                          <a:ea typeface="Arial"/>
                          <a:cs typeface="Arial"/>
                          <a:sym typeface="Arial"/>
                        </a:rPr>
                        <a:t>インサイトやその他の気づき</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00AE19"/>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r>
              <a:tr h="222850">
                <a:tc>
                  <a:txBody>
                    <a:bodyPr/>
                    <a:lstStyle/>
                    <a:p>
                      <a:pPr indent="0" lvl="0" marL="0" marR="0" rtl="0" algn="l">
                        <a:lnSpc>
                          <a:spcPct val="100000"/>
                        </a:lnSpc>
                        <a:spcBef>
                          <a:spcPts val="0"/>
                        </a:spcBef>
                        <a:spcAft>
                          <a:spcPts val="0"/>
                        </a:spcAft>
                        <a:buNone/>
                      </a:pPr>
                      <a:r>
                        <a:rPr b="0" lang="ja-JP" sz="1050" u="none" cap="none" strike="noStrike">
                          <a:solidFill>
                            <a:schemeClr val="lt1"/>
                          </a:solidFill>
                          <a:latin typeface="Arial"/>
                          <a:ea typeface="Arial"/>
                          <a:cs typeface="Arial"/>
                          <a:sym typeface="Arial"/>
                        </a:rPr>
                        <a:t>顧客像</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Clr>
                          <a:srgbClr val="0E0E3A"/>
                        </a:buClr>
                        <a:buSzPts val="1000"/>
                        <a:buFont typeface="Arial"/>
                        <a:buNone/>
                      </a:pPr>
                      <a:r>
                        <a:rPr lang="ja-JP" sz="1050" u="none" cap="none" strike="noStrike"/>
                        <a:t>・子供が全国大会出場を目指しており、熱心にサポートをしている</a:t>
                      </a:r>
                      <a:endParaRPr sz="1050" u="none" cap="none" strike="noStrike"/>
                    </a:p>
                    <a:p>
                      <a:pPr indent="0" lvl="0" marL="0" marR="0" rtl="0" algn="l">
                        <a:lnSpc>
                          <a:spcPct val="100000"/>
                        </a:lnSpc>
                        <a:spcBef>
                          <a:spcPts val="0"/>
                        </a:spcBef>
                        <a:spcAft>
                          <a:spcPts val="0"/>
                        </a:spcAft>
                        <a:buClr>
                          <a:srgbClr val="0E0E3A"/>
                        </a:buClr>
                        <a:buSzPts val="1000"/>
                        <a:buFont typeface="Arial"/>
                        <a:buNone/>
                      </a:pPr>
                      <a:r>
                        <a:rPr lang="ja-JP" sz="1050" u="none" cap="none" strike="noStrike"/>
                        <a:t>・子供の成長のためならお金をかけることを厭わない</a:t>
                      </a:r>
                      <a:endParaRPr sz="1050" u="none" cap="none" strike="noStrike"/>
                    </a:p>
                    <a:p>
                      <a:pPr indent="0" lvl="0" marL="0" marR="0" rtl="0" algn="l">
                        <a:lnSpc>
                          <a:spcPct val="100000"/>
                        </a:lnSpc>
                        <a:spcBef>
                          <a:spcPts val="0"/>
                        </a:spcBef>
                        <a:spcAft>
                          <a:spcPts val="0"/>
                        </a:spcAft>
                        <a:buClr>
                          <a:srgbClr val="0E0E3A"/>
                        </a:buClr>
                        <a:buSzPts val="1000"/>
                        <a:buFont typeface="Arial"/>
                        <a:buNone/>
                      </a:pPr>
                      <a:r>
                        <a:rPr lang="ja-JP" sz="1050" u="none" cap="none" strike="noStrike"/>
                        <a:t>・子供の成長に向けて、食事管理やメンタルサポートの方法が分からない</a:t>
                      </a:r>
                      <a:endParaRPr/>
                    </a:p>
                  </a:txBody>
                  <a:tcPr marT="60950" marB="60950" marR="121925" marL="121925" anchor="ctr">
                    <a:lnL cap="flat" cmpd="sng" w="12700">
                      <a:solidFill>
                        <a:schemeClr val="lt1"/>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050"/>
                        <a:buFont typeface="Arial"/>
                        <a:buNone/>
                      </a:pPr>
                      <a:r>
                        <a:rPr b="1" lang="ja-JP" sz="1050" u="none" cap="none" strike="noStrike">
                          <a:solidFill>
                            <a:schemeClr val="dk1"/>
                          </a:solidFill>
                          <a:latin typeface="Arial"/>
                          <a:ea typeface="Arial"/>
                          <a:cs typeface="Arial"/>
                          <a:sym typeface="Arial"/>
                        </a:rPr>
                        <a:t>・私立の強豪高校に通っており全国大会出場を目標としている子供の保護者</a:t>
                      </a:r>
                      <a:endParaRPr b="1" sz="1050" u="none" cap="none" strike="noStrike">
                        <a:solidFill>
                          <a:schemeClr val="dk1"/>
                        </a:solidFill>
                      </a:endParaRPr>
                    </a:p>
                    <a:p>
                      <a:pPr indent="0" lvl="0" marL="0" marR="0" rtl="0" algn="l">
                        <a:lnSpc>
                          <a:spcPct val="100000"/>
                        </a:lnSpc>
                        <a:spcBef>
                          <a:spcPts val="0"/>
                        </a:spcBef>
                        <a:spcAft>
                          <a:spcPts val="0"/>
                        </a:spcAft>
                        <a:buClr>
                          <a:schemeClr val="dk1"/>
                        </a:buClr>
                        <a:buSzPts val="1050"/>
                        <a:buFont typeface="Arial"/>
                        <a:buNone/>
                      </a:pPr>
                      <a:r>
                        <a:rPr b="1" lang="ja-JP" sz="1050" u="none" cap="none" strike="noStrike">
                          <a:solidFill>
                            <a:schemeClr val="dk1"/>
                          </a:solidFill>
                          <a:latin typeface="Arial"/>
                          <a:ea typeface="Arial"/>
                          <a:cs typeface="Arial"/>
                          <a:sym typeface="Arial"/>
                        </a:rPr>
                        <a:t>・身体づくり・メンタル・怪我予防等座学の知識も得たい</a:t>
                      </a:r>
                      <a:endParaRPr b="1" sz="1050" u="none" cap="none" strike="noStrike">
                        <a:solidFill>
                          <a:schemeClr val="dk1"/>
                        </a:solidFill>
                      </a:endParaRPr>
                    </a:p>
                    <a:p>
                      <a:pPr indent="0" lvl="0" marL="0" marR="0" rtl="0" algn="l">
                        <a:lnSpc>
                          <a:spcPct val="100000"/>
                        </a:lnSpc>
                        <a:spcBef>
                          <a:spcPts val="0"/>
                        </a:spcBef>
                        <a:spcAft>
                          <a:spcPts val="0"/>
                        </a:spcAft>
                        <a:buClr>
                          <a:schemeClr val="dk1"/>
                        </a:buClr>
                        <a:buSzPts val="1050"/>
                        <a:buFont typeface="Arial"/>
                        <a:buNone/>
                      </a:pPr>
                      <a:r>
                        <a:rPr b="1" lang="ja-JP" sz="1050" u="none" cap="none" strike="noStrike">
                          <a:solidFill>
                            <a:schemeClr val="dk1"/>
                          </a:solidFill>
                          <a:latin typeface="Arial"/>
                          <a:ea typeface="Arial"/>
                          <a:cs typeface="Arial"/>
                          <a:sym typeface="Arial"/>
                        </a:rPr>
                        <a:t>・家庭内でも得た知識を活かしたいと思っている教育熱心な保護者</a:t>
                      </a:r>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050"/>
                        <a:buFont typeface="Arial"/>
                        <a:buNone/>
                      </a:pPr>
                      <a:r>
                        <a:rPr lang="ja-JP" sz="1050" u="none" cap="none" strike="noStrike">
                          <a:solidFill>
                            <a:schemeClr val="dk1"/>
                          </a:solidFill>
                          <a:latin typeface="Arial"/>
                          <a:ea typeface="Arial"/>
                          <a:cs typeface="Arial"/>
                          <a:sym typeface="Arial"/>
                        </a:rPr>
                        <a:t>・私立強豪高校に通っている等意欲の高い子供の保護者であるほどニーズが高まる</a:t>
                      </a:r>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r h="1819125">
                <a:tc>
                  <a:txBody>
                    <a:bodyPr/>
                    <a:lstStyle/>
                    <a:p>
                      <a:pPr indent="0" lvl="0" marL="0" marR="0" rtl="0" algn="l">
                        <a:lnSpc>
                          <a:spcPct val="100000"/>
                        </a:lnSpc>
                        <a:spcBef>
                          <a:spcPts val="0"/>
                        </a:spcBef>
                        <a:spcAft>
                          <a:spcPts val="0"/>
                        </a:spcAft>
                        <a:buNone/>
                      </a:pPr>
                      <a:r>
                        <a:rPr b="0" lang="ja-JP" sz="1050" u="none" cap="none" strike="noStrike">
                          <a:solidFill>
                            <a:schemeClr val="lt1"/>
                          </a:solidFill>
                          <a:latin typeface="Arial"/>
                          <a:ea typeface="Arial"/>
                          <a:cs typeface="Arial"/>
                          <a:sym typeface="Arial"/>
                        </a:rPr>
                        <a:t>課題の切実さ</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None/>
                      </a:pPr>
                      <a:r>
                        <a:rPr lang="ja-JP" sz="1050" u="none" cap="none" strike="noStrike">
                          <a:solidFill>
                            <a:schemeClr val="dk1"/>
                          </a:solidFill>
                          <a:highlight>
                            <a:srgbClr val="FFFF00"/>
                          </a:highlight>
                          <a:latin typeface="Arial"/>
                          <a:ea typeface="Arial"/>
                          <a:cs typeface="Arial"/>
                          <a:sym typeface="Arial"/>
                        </a:rPr>
                        <a:t>ジョブ：</a:t>
                      </a:r>
                      <a:r>
                        <a:rPr b="1" lang="ja-JP" sz="1050" u="none" cap="none" strike="noStrike">
                          <a:solidFill>
                            <a:schemeClr val="dk1"/>
                          </a:solidFill>
                          <a:latin typeface="Arial"/>
                          <a:ea typeface="Arial"/>
                          <a:cs typeface="Arial"/>
                          <a:sym typeface="Arial"/>
                        </a:rPr>
                        <a:t>①</a:t>
                      </a:r>
                      <a:r>
                        <a:rPr b="1" lang="ja-JP" sz="1050" u="none" cap="none" strike="noStrike">
                          <a:solidFill>
                            <a:schemeClr val="dk1"/>
                          </a:solidFill>
                        </a:rPr>
                        <a:t>​全国に通用するプレーヤーとして育てるために栄養バランスのとれた食事を作りたい　</a:t>
                      </a:r>
                      <a:endParaRPr b="1" sz="1050" u="none" cap="none" strike="noStrike">
                        <a:solidFill>
                          <a:schemeClr val="dk1"/>
                        </a:solidFill>
                      </a:endParaRPr>
                    </a:p>
                    <a:p>
                      <a:pPr indent="0" lvl="0" marL="0" marR="0" rtl="0" algn="l">
                        <a:lnSpc>
                          <a:spcPct val="100000"/>
                        </a:lnSpc>
                        <a:spcBef>
                          <a:spcPts val="0"/>
                        </a:spcBef>
                        <a:spcAft>
                          <a:spcPts val="0"/>
                        </a:spcAft>
                        <a:buNone/>
                      </a:pPr>
                      <a:r>
                        <a:rPr b="1" lang="ja-JP" sz="1050" u="none" cap="none" strike="noStrike">
                          <a:solidFill>
                            <a:schemeClr val="dk1"/>
                          </a:solidFill>
                          <a:latin typeface="Arial"/>
                          <a:ea typeface="Arial"/>
                          <a:cs typeface="Arial"/>
                          <a:sym typeface="Arial"/>
                        </a:rPr>
                        <a:t>②メンタルや疲労回復に向けて家庭内で最大限サポートしたい</a:t>
                      </a:r>
                      <a:endParaRPr b="1" sz="1050" u="none" cap="none" strike="noStrike">
                        <a:solidFill>
                          <a:schemeClr val="dk1"/>
                        </a:solidFill>
                      </a:endParaRPr>
                    </a:p>
                    <a:p>
                      <a:pPr indent="0" lvl="0" marL="0" marR="0" rtl="0" algn="l">
                        <a:lnSpc>
                          <a:spcPct val="100000"/>
                        </a:lnSpc>
                        <a:spcBef>
                          <a:spcPts val="0"/>
                        </a:spcBef>
                        <a:spcAft>
                          <a:spcPts val="0"/>
                        </a:spcAft>
                        <a:buNone/>
                      </a:pPr>
                      <a:r>
                        <a:rPr lang="ja-JP" sz="1050" u="none" cap="none" strike="noStrike">
                          <a:solidFill>
                            <a:schemeClr val="dk1"/>
                          </a:solidFill>
                          <a:highlight>
                            <a:srgbClr val="FFFF00"/>
                          </a:highlight>
                          <a:latin typeface="Arial"/>
                          <a:ea typeface="Arial"/>
                          <a:cs typeface="Arial"/>
                          <a:sym typeface="Arial"/>
                        </a:rPr>
                        <a:t>実現できない理由：</a:t>
                      </a:r>
                      <a:r>
                        <a:rPr lang="ja-JP" sz="1050" u="none" cap="none" strike="noStrike">
                          <a:solidFill>
                            <a:schemeClr val="dk1"/>
                          </a:solidFill>
                          <a:latin typeface="Arial"/>
                          <a:ea typeface="Arial"/>
                          <a:cs typeface="Arial"/>
                          <a:sym typeface="Arial"/>
                        </a:rPr>
                        <a:t>​</a:t>
                      </a:r>
                      <a:r>
                        <a:rPr b="1" lang="ja-JP" sz="1050" u="none" cap="none" strike="noStrike">
                          <a:solidFill>
                            <a:schemeClr val="dk1"/>
                          </a:solidFill>
                          <a:latin typeface="Arial"/>
                          <a:ea typeface="Arial"/>
                          <a:cs typeface="Arial"/>
                          <a:sym typeface="Arial"/>
                        </a:rPr>
                        <a:t>自分の子供のパフォーマンスや成長度合いが見える化されていないため、最善のサポート方法が分からない、今のやり方が合っているかが分からない</a:t>
                      </a:r>
                      <a:endParaRPr/>
                    </a:p>
                    <a:p>
                      <a:pPr indent="0" lvl="0" marL="0" marR="0" rtl="0" algn="l">
                        <a:lnSpc>
                          <a:spcPct val="100000"/>
                        </a:lnSpc>
                        <a:spcBef>
                          <a:spcPts val="0"/>
                        </a:spcBef>
                        <a:spcAft>
                          <a:spcPts val="0"/>
                        </a:spcAft>
                        <a:buNone/>
                      </a:pPr>
                      <a:r>
                        <a:rPr lang="ja-JP" sz="1050" u="none" cap="none" strike="noStrike">
                          <a:solidFill>
                            <a:schemeClr val="dk1"/>
                          </a:solidFill>
                          <a:highlight>
                            <a:srgbClr val="FFFF00"/>
                          </a:highlight>
                        </a:rPr>
                        <a:t>現在の対策：​</a:t>
                      </a:r>
                      <a:r>
                        <a:rPr b="1" lang="ja-JP" sz="1050" u="none" cap="none" strike="noStrike">
                          <a:solidFill>
                            <a:schemeClr val="dk1"/>
                          </a:solidFill>
                          <a:latin typeface="Arial"/>
                          <a:ea typeface="Arial"/>
                          <a:cs typeface="Arial"/>
                          <a:sym typeface="Arial"/>
                        </a:rPr>
                        <a:t>ネットや本で調べて自己流でサポート</a:t>
                      </a:r>
                      <a:endParaRPr/>
                    </a:p>
                    <a:p>
                      <a:pPr indent="0" lvl="0" marL="0" marR="0" rtl="0" algn="l">
                        <a:lnSpc>
                          <a:spcPct val="100000"/>
                        </a:lnSpc>
                        <a:spcBef>
                          <a:spcPts val="0"/>
                        </a:spcBef>
                        <a:spcAft>
                          <a:spcPts val="0"/>
                        </a:spcAft>
                        <a:buNone/>
                      </a:pPr>
                      <a:r>
                        <a:rPr lang="ja-JP" sz="1050" u="none" cap="none" strike="noStrike">
                          <a:solidFill>
                            <a:schemeClr val="dk1"/>
                          </a:solidFill>
                          <a:highlight>
                            <a:srgbClr val="FFFF00"/>
                          </a:highlight>
                          <a:latin typeface="Arial"/>
                          <a:ea typeface="Arial"/>
                          <a:cs typeface="Arial"/>
                          <a:sym typeface="Arial"/>
                        </a:rPr>
                        <a:t>現在の対策への不満：</a:t>
                      </a:r>
                      <a:r>
                        <a:rPr b="1" lang="ja-JP" sz="1050" u="none" cap="none" strike="noStrike">
                          <a:solidFill>
                            <a:schemeClr val="dk1"/>
                          </a:solidFill>
                          <a:latin typeface="Arial"/>
                          <a:ea typeface="Arial"/>
                          <a:cs typeface="Arial"/>
                          <a:sym typeface="Arial"/>
                        </a:rPr>
                        <a:t>ネットや本のやり方が自分の子供に適しているのかが分からない。正しくサポートできているのかが不安</a:t>
                      </a:r>
                      <a:endParaRPr b="1" sz="1050" u="none" cap="none" strike="noStrike">
                        <a:solidFill>
                          <a:schemeClr val="dk1"/>
                        </a:solidFill>
                      </a:endParaRPr>
                    </a:p>
                  </a:txBody>
                  <a:tcPr marT="60950" marB="60950" marR="121925" marL="121925" anchor="ctr">
                    <a:lnL cap="flat" cmpd="sng" w="12700">
                      <a:solidFill>
                        <a:schemeClr val="lt1"/>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50"/>
                        <a:buFont typeface="Arial"/>
                        <a:buNone/>
                      </a:pPr>
                      <a:r>
                        <a:rPr lang="ja-JP" sz="1050" u="none" cap="none" strike="noStrike">
                          <a:solidFill>
                            <a:schemeClr val="dk1"/>
                          </a:solidFill>
                          <a:highlight>
                            <a:srgbClr val="FFFF00"/>
                          </a:highlight>
                          <a:latin typeface="Arial"/>
                          <a:ea typeface="Arial"/>
                          <a:cs typeface="Arial"/>
                          <a:sym typeface="Arial"/>
                        </a:rPr>
                        <a:t>ジョブ：</a:t>
                      </a:r>
                      <a:r>
                        <a:rPr lang="ja-JP" sz="1050" u="none" cap="none" strike="noStrike">
                          <a:solidFill>
                            <a:schemeClr val="dk1"/>
                          </a:solidFill>
                          <a:latin typeface="Arial"/>
                          <a:ea typeface="Arial"/>
                          <a:cs typeface="Arial"/>
                          <a:sym typeface="Arial"/>
                        </a:rPr>
                        <a:t>​​​</a:t>
                      </a:r>
                      <a:r>
                        <a:rPr b="1" lang="ja-JP" sz="1050" u="none" cap="none" strike="noStrike">
                          <a:solidFill>
                            <a:schemeClr val="dk1"/>
                          </a:solidFill>
                          <a:latin typeface="Arial"/>
                          <a:ea typeface="Arial"/>
                          <a:cs typeface="Arial"/>
                          <a:sym typeface="Arial"/>
                        </a:rPr>
                        <a:t>子供の成長を支える正しい食事管理やメンタルケア、身体作りに向けたサポートを行いたい、自分の子供の特徴や能力を可視化し、成長に向けたサポートを家庭内で最大限行いたい</a:t>
                      </a:r>
                      <a:endParaRPr b="1" sz="1050" u="none" cap="none" strike="noStrike">
                        <a:solidFill>
                          <a:schemeClr val="dk1"/>
                        </a:solidFill>
                      </a:endParaRPr>
                    </a:p>
                    <a:p>
                      <a:pPr indent="0" lvl="0" marL="0" marR="0" rtl="0" algn="l">
                        <a:lnSpc>
                          <a:spcPct val="100000"/>
                        </a:lnSpc>
                        <a:spcBef>
                          <a:spcPts val="0"/>
                        </a:spcBef>
                        <a:spcAft>
                          <a:spcPts val="0"/>
                        </a:spcAft>
                        <a:buClr>
                          <a:srgbClr val="000000"/>
                        </a:buClr>
                        <a:buSzPts val="1050"/>
                        <a:buFont typeface="Arial"/>
                        <a:buNone/>
                      </a:pPr>
                      <a:r>
                        <a:rPr lang="ja-JP" sz="1050" u="none" cap="none" strike="noStrike">
                          <a:solidFill>
                            <a:schemeClr val="dk1"/>
                          </a:solidFill>
                          <a:highlight>
                            <a:srgbClr val="FFFF00"/>
                          </a:highlight>
                          <a:latin typeface="Arial"/>
                          <a:ea typeface="Arial"/>
                          <a:cs typeface="Arial"/>
                          <a:sym typeface="Arial"/>
                        </a:rPr>
                        <a:t>実現できない理由：</a:t>
                      </a:r>
                      <a:r>
                        <a:rPr b="1" lang="ja-JP" sz="1050" u="none" cap="none" strike="noStrike">
                          <a:solidFill>
                            <a:schemeClr val="dk1"/>
                          </a:solidFill>
                          <a:highlight>
                            <a:srgbClr val="FFFF00"/>
                          </a:highlight>
                          <a:latin typeface="Arial"/>
                          <a:ea typeface="Arial"/>
                          <a:cs typeface="Arial"/>
                          <a:sym typeface="Arial"/>
                        </a:rPr>
                        <a:t>​</a:t>
                      </a:r>
                      <a:r>
                        <a:rPr b="1" lang="ja-JP" sz="1050" u="none" cap="none" strike="noStrike">
                          <a:solidFill>
                            <a:schemeClr val="dk1"/>
                          </a:solidFill>
                          <a:latin typeface="Arial"/>
                          <a:ea typeface="Arial"/>
                          <a:cs typeface="Arial"/>
                          <a:sym typeface="Arial"/>
                        </a:rPr>
                        <a:t>成長具合を可視化できないため自分の子供に合った方法が分からない</a:t>
                      </a:r>
                      <a:endParaRPr b="1" sz="1050" u="none" cap="none" strike="noStrike">
                        <a:solidFill>
                          <a:schemeClr val="dk1"/>
                        </a:solidFill>
                      </a:endParaRPr>
                    </a:p>
                    <a:p>
                      <a:pPr indent="0" lvl="0" marL="0" marR="0" rtl="0" algn="l">
                        <a:lnSpc>
                          <a:spcPct val="100000"/>
                        </a:lnSpc>
                        <a:spcBef>
                          <a:spcPts val="0"/>
                        </a:spcBef>
                        <a:spcAft>
                          <a:spcPts val="0"/>
                        </a:spcAft>
                        <a:buClr>
                          <a:srgbClr val="000000"/>
                        </a:buClr>
                        <a:buSzPts val="1050"/>
                        <a:buFont typeface="Arial"/>
                        <a:buNone/>
                      </a:pPr>
                      <a:r>
                        <a:rPr lang="ja-JP" sz="1050" u="none" cap="none" strike="noStrike">
                          <a:solidFill>
                            <a:schemeClr val="dk1"/>
                          </a:solidFill>
                          <a:highlight>
                            <a:srgbClr val="FFFF00"/>
                          </a:highlight>
                          <a:latin typeface="Arial"/>
                          <a:ea typeface="Arial"/>
                          <a:cs typeface="Arial"/>
                          <a:sym typeface="Arial"/>
                        </a:rPr>
                        <a:t>現在の対策</a:t>
                      </a:r>
                      <a:r>
                        <a:rPr lang="ja-JP" sz="1050" u="none" cap="none" strike="noStrike">
                          <a:solidFill>
                            <a:schemeClr val="dk1"/>
                          </a:solidFill>
                          <a:highlight>
                            <a:srgbClr val="FFFF00"/>
                          </a:highlight>
                        </a:rPr>
                        <a:t>：​</a:t>
                      </a:r>
                      <a:r>
                        <a:rPr b="1" lang="ja-JP" sz="1050" u="none" cap="none" strike="noStrike">
                          <a:solidFill>
                            <a:schemeClr val="dk1"/>
                          </a:solidFill>
                          <a:latin typeface="Arial"/>
                          <a:ea typeface="Arial"/>
                          <a:cs typeface="Arial"/>
                          <a:sym typeface="Arial"/>
                        </a:rPr>
                        <a:t>子供をジムに通わせる、家では自己流で食事管理、疲労回復に向けたサポート</a:t>
                      </a:r>
                      <a:endParaRPr b="1" sz="1050" u="none" cap="none" strike="noStrike">
                        <a:solidFill>
                          <a:schemeClr val="dk1"/>
                        </a:solidFill>
                      </a:endParaRPr>
                    </a:p>
                    <a:p>
                      <a:pPr indent="0" lvl="0" marL="0" marR="0" rtl="0" algn="l">
                        <a:lnSpc>
                          <a:spcPct val="100000"/>
                        </a:lnSpc>
                        <a:spcBef>
                          <a:spcPts val="0"/>
                        </a:spcBef>
                        <a:spcAft>
                          <a:spcPts val="0"/>
                        </a:spcAft>
                        <a:buClr>
                          <a:srgbClr val="000000"/>
                        </a:buClr>
                        <a:buSzPts val="1050"/>
                        <a:buFont typeface="Arial"/>
                        <a:buNone/>
                      </a:pPr>
                      <a:r>
                        <a:rPr lang="ja-JP" sz="1050" u="none" cap="none" strike="noStrike">
                          <a:solidFill>
                            <a:schemeClr val="dk1"/>
                          </a:solidFill>
                          <a:highlight>
                            <a:srgbClr val="FFFF00"/>
                          </a:highlight>
                          <a:latin typeface="Arial"/>
                          <a:ea typeface="Arial"/>
                          <a:cs typeface="Arial"/>
                          <a:sym typeface="Arial"/>
                        </a:rPr>
                        <a:t>現在の対策への不満：</a:t>
                      </a:r>
                      <a:r>
                        <a:rPr b="1" lang="ja-JP" sz="1050" u="none" cap="none" strike="noStrike">
                          <a:solidFill>
                            <a:schemeClr val="dk1"/>
                          </a:solidFill>
                          <a:latin typeface="Arial"/>
                          <a:ea typeface="Arial"/>
                          <a:cs typeface="Arial"/>
                          <a:sym typeface="Arial"/>
                        </a:rPr>
                        <a:t>ジムではトレーニング結果が数値化されない、正しい食事やメンタルケアの方法が分からない</a:t>
                      </a:r>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sz="1050" u="none" cap="none" strike="noStrike">
                        <a:solidFill>
                          <a:schemeClr val="dk1"/>
                        </a:solidFill>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r h="912900">
                <a:tc>
                  <a:txBody>
                    <a:bodyPr/>
                    <a:lstStyle/>
                    <a:p>
                      <a:pPr indent="0" lvl="0" marL="0" marR="0" rtl="0" algn="l">
                        <a:lnSpc>
                          <a:spcPct val="100000"/>
                        </a:lnSpc>
                        <a:spcBef>
                          <a:spcPts val="0"/>
                        </a:spcBef>
                        <a:spcAft>
                          <a:spcPts val="0"/>
                        </a:spcAft>
                        <a:buNone/>
                      </a:pPr>
                      <a:r>
                        <a:rPr b="0" lang="ja-JP" sz="1050" u="none" cap="none" strike="noStrike">
                          <a:solidFill>
                            <a:schemeClr val="lt1"/>
                          </a:solidFill>
                        </a:rPr>
                        <a:t>MVP</a:t>
                      </a:r>
                      <a:endParaRPr b="0" sz="1050" u="none" cap="none" strike="noStrike">
                        <a:solidFill>
                          <a:schemeClr val="lt1"/>
                        </a:solidFill>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107950" lvl="0" marL="171450" marR="0" rtl="0" algn="l">
                        <a:lnSpc>
                          <a:spcPct val="100000"/>
                        </a:lnSpc>
                        <a:spcBef>
                          <a:spcPts val="0"/>
                        </a:spcBef>
                        <a:spcAft>
                          <a:spcPts val="0"/>
                        </a:spcAft>
                        <a:buClr>
                          <a:srgbClr val="0E0E3A"/>
                        </a:buClr>
                        <a:buSzPts val="1000"/>
                        <a:buFont typeface="Arial"/>
                        <a:buNone/>
                      </a:pPr>
                      <a:r>
                        <a:rPr lang="ja-JP" sz="1050" u="none" cap="none" strike="noStrike"/>
                        <a:t>①科学的測定＋包括データ収集（姿勢・動作・筋力などを簡易測定）</a:t>
                      </a:r>
                      <a:endParaRPr/>
                    </a:p>
                    <a:p>
                      <a:pPr indent="-107950" lvl="0" marL="171450" marR="0" rtl="0" algn="l">
                        <a:lnSpc>
                          <a:spcPct val="100000"/>
                        </a:lnSpc>
                        <a:spcBef>
                          <a:spcPts val="0"/>
                        </a:spcBef>
                        <a:spcAft>
                          <a:spcPts val="0"/>
                        </a:spcAft>
                        <a:buClr>
                          <a:srgbClr val="0E0E3A"/>
                        </a:buClr>
                        <a:buSzPts val="1000"/>
                        <a:buFont typeface="Arial"/>
                        <a:buNone/>
                      </a:pPr>
                      <a:r>
                        <a:rPr lang="ja-JP" sz="1050" u="none" cap="none" strike="noStrike"/>
                        <a:t>② 個別トレーニング＆予防プランの提示（測定結果に基づき、個人に最適化されたトレーニングメニューを提案）</a:t>
                      </a:r>
                      <a:endParaRPr/>
                    </a:p>
                    <a:p>
                      <a:pPr indent="-107950" lvl="0" marL="171450" marR="0" rtl="0" algn="l">
                        <a:lnSpc>
                          <a:spcPct val="100000"/>
                        </a:lnSpc>
                        <a:spcBef>
                          <a:spcPts val="0"/>
                        </a:spcBef>
                        <a:spcAft>
                          <a:spcPts val="0"/>
                        </a:spcAft>
                        <a:buClr>
                          <a:srgbClr val="0E0E3A"/>
                        </a:buClr>
                        <a:buSzPts val="1000"/>
                        <a:buFont typeface="Arial"/>
                        <a:buNone/>
                      </a:pPr>
                      <a:r>
                        <a:rPr lang="ja-JP" sz="1050" u="none" cap="none" strike="noStrike"/>
                        <a:t>③成長の可視化ダッシュボード（トレーニング・測定・栄養指導の記録を蓄積し、グラフで成長を見える化）</a:t>
                      </a:r>
                      <a:endParaRPr sz="1050" u="none" cap="none" strike="noStrike"/>
                    </a:p>
                  </a:txBody>
                  <a:tcPr marT="60950" marB="60950" marR="121925" marL="121925" anchor="ctr">
                    <a:lnL cap="flat" cmpd="sng" w="12700">
                      <a:solidFill>
                        <a:schemeClr val="lt1"/>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ja-JP" sz="1050" u="none" cap="none" strike="noStrike">
                          <a:solidFill>
                            <a:schemeClr val="dk1"/>
                          </a:solidFill>
                          <a:highlight>
                            <a:srgbClr val="FFFF00"/>
                          </a:highlight>
                          <a:latin typeface="Arial"/>
                          <a:ea typeface="Arial"/>
                          <a:cs typeface="Arial"/>
                          <a:sym typeface="Arial"/>
                        </a:rPr>
                        <a:t>機能：</a:t>
                      </a:r>
                      <a:r>
                        <a:rPr b="1" i="0" lang="ja-JP" sz="1050" u="none" cap="none" strike="noStrike">
                          <a:solidFill>
                            <a:schemeClr val="dk1"/>
                          </a:solidFill>
                          <a:latin typeface="Arial"/>
                          <a:ea typeface="Arial"/>
                          <a:cs typeface="Arial"/>
                          <a:sym typeface="Arial"/>
                        </a:rPr>
                        <a:t>パワー＆ムーブメント1day合宿（2泊3日など、やや長めの合宿形式も魅力的）</a:t>
                      </a:r>
                      <a:endParaRPr sz="1050" u="none" cap="none" strike="noStrike">
                        <a:solidFill>
                          <a:schemeClr val="dk1"/>
                        </a:solidFill>
                      </a:endParaRPr>
                    </a:p>
                    <a:p>
                      <a:pPr indent="0" lvl="0" marL="0" marR="0" rtl="0" algn="l">
                        <a:lnSpc>
                          <a:spcPct val="100000"/>
                        </a:lnSpc>
                        <a:spcBef>
                          <a:spcPts val="0"/>
                        </a:spcBef>
                        <a:spcAft>
                          <a:spcPts val="0"/>
                        </a:spcAft>
                        <a:buNone/>
                      </a:pPr>
                      <a:r>
                        <a:rPr lang="ja-JP" sz="1050" u="none" cap="none" strike="noStrike">
                          <a:solidFill>
                            <a:schemeClr val="dk1"/>
                          </a:solidFill>
                          <a:highlight>
                            <a:srgbClr val="FFFF00"/>
                          </a:highlight>
                          <a:latin typeface="Arial"/>
                          <a:ea typeface="Arial"/>
                          <a:cs typeface="Arial"/>
                          <a:sym typeface="Arial"/>
                        </a:rPr>
                        <a:t>性能：</a:t>
                      </a:r>
                      <a:r>
                        <a:rPr b="1" lang="ja-JP" sz="1050" u="none" cap="none" strike="noStrike">
                          <a:solidFill>
                            <a:schemeClr val="dk1"/>
                          </a:solidFill>
                          <a:latin typeface="Arial"/>
                          <a:ea typeface="Arial"/>
                          <a:cs typeface="Arial"/>
                          <a:sym typeface="Arial"/>
                        </a:rPr>
                        <a:t>測定、セルフコンディショニング、実践＋データ活用</a:t>
                      </a:r>
                      <a:endParaRPr sz="1050" u="none" cap="none" strike="noStrike">
                        <a:solidFill>
                          <a:schemeClr val="dk1"/>
                        </a:solidFill>
                      </a:endParaRPr>
                    </a:p>
                    <a:p>
                      <a:pPr indent="0" lvl="0" marL="0" marR="0" rtl="0" algn="l">
                        <a:lnSpc>
                          <a:spcPct val="100000"/>
                        </a:lnSpc>
                        <a:spcBef>
                          <a:spcPts val="0"/>
                        </a:spcBef>
                        <a:spcAft>
                          <a:spcPts val="0"/>
                        </a:spcAft>
                        <a:buNone/>
                      </a:pPr>
                      <a:r>
                        <a:rPr lang="ja-JP" sz="1050" u="none" cap="none" strike="noStrike">
                          <a:solidFill>
                            <a:schemeClr val="dk1"/>
                          </a:solidFill>
                          <a:highlight>
                            <a:srgbClr val="FFFF00"/>
                          </a:highlight>
                          <a:latin typeface="Arial"/>
                          <a:ea typeface="Arial"/>
                          <a:cs typeface="Arial"/>
                          <a:sym typeface="Arial"/>
                        </a:rPr>
                        <a:t>特徴：</a:t>
                      </a:r>
                      <a:r>
                        <a:rPr b="1" lang="ja-JP" sz="1050" u="none" cap="none" strike="noStrike">
                          <a:solidFill>
                            <a:schemeClr val="dk1"/>
                          </a:solidFill>
                        </a:rPr>
                        <a:t>「測定＋解釈＋今後の指針」がわかる、成長の“方向性が分かる体験”</a:t>
                      </a:r>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ja-JP" sz="1050" u="none" cap="none" strike="noStrike">
                          <a:solidFill>
                            <a:schemeClr val="dk1"/>
                          </a:solidFill>
                          <a:latin typeface="Arial"/>
                          <a:ea typeface="Arial"/>
                          <a:cs typeface="Arial"/>
                          <a:sym typeface="Arial"/>
                        </a:rPr>
                        <a:t>・</a:t>
                      </a:r>
                      <a:r>
                        <a:rPr lang="ja-JP" sz="1050" u="none" cap="none" strike="noStrike">
                          <a:solidFill>
                            <a:schemeClr val="dk1"/>
                          </a:solidFill>
                        </a:rPr>
                        <a:t>1Day</a:t>
                      </a:r>
                      <a:r>
                        <a:rPr lang="ja-JP" sz="1050" u="none" cap="none" strike="noStrike">
                          <a:solidFill>
                            <a:schemeClr val="dk1"/>
                          </a:solidFill>
                          <a:latin typeface="Arial"/>
                          <a:ea typeface="Arial"/>
                          <a:cs typeface="Arial"/>
                          <a:sym typeface="Arial"/>
                        </a:rPr>
                        <a:t>のみならず</a:t>
                      </a:r>
                      <a:r>
                        <a:rPr lang="ja-JP" sz="1050" u="none" cap="none" strike="noStrike">
                          <a:solidFill>
                            <a:schemeClr val="dk1"/>
                          </a:solidFill>
                        </a:rPr>
                        <a:t>2</a:t>
                      </a:r>
                      <a:r>
                        <a:rPr lang="ja-JP" sz="1050" u="none" cap="none" strike="noStrike">
                          <a:solidFill>
                            <a:schemeClr val="dk1"/>
                          </a:solidFill>
                          <a:latin typeface="Arial"/>
                          <a:ea typeface="Arial"/>
                          <a:cs typeface="Arial"/>
                          <a:sym typeface="Arial"/>
                        </a:rPr>
                        <a:t>泊</a:t>
                      </a:r>
                      <a:r>
                        <a:rPr lang="ja-JP" sz="1050" u="none" cap="none" strike="noStrike">
                          <a:solidFill>
                            <a:schemeClr val="dk1"/>
                          </a:solidFill>
                        </a:rPr>
                        <a:t>3</a:t>
                      </a:r>
                      <a:r>
                        <a:rPr lang="ja-JP" sz="1050" u="none" cap="none" strike="noStrike">
                          <a:solidFill>
                            <a:schemeClr val="dk1"/>
                          </a:solidFill>
                          <a:latin typeface="Arial"/>
                          <a:ea typeface="Arial"/>
                          <a:cs typeface="Arial"/>
                          <a:sym typeface="Arial"/>
                        </a:rPr>
                        <a:t>日など宿泊型プランも作ることで、これまでの練習や試合だけの合宿からの置き換えも可能</a:t>
                      </a:r>
                      <a:endParaRPr sz="1050" u="none" cap="none" strike="noStrike">
                        <a:solidFill>
                          <a:schemeClr val="dk1"/>
                        </a:solidFill>
                      </a:endParaRPr>
                    </a:p>
                    <a:p>
                      <a:pPr indent="0" lvl="0" marL="0" marR="0" rtl="0" algn="l">
                        <a:lnSpc>
                          <a:spcPct val="100000"/>
                        </a:lnSpc>
                        <a:spcBef>
                          <a:spcPts val="0"/>
                        </a:spcBef>
                        <a:spcAft>
                          <a:spcPts val="0"/>
                        </a:spcAft>
                        <a:buNone/>
                      </a:pPr>
                      <a:r>
                        <a:rPr lang="ja-JP" sz="1050" u="none" cap="none" strike="noStrike">
                          <a:solidFill>
                            <a:schemeClr val="dk1"/>
                          </a:solidFill>
                          <a:latin typeface="Arial"/>
                          <a:ea typeface="Arial"/>
                          <a:cs typeface="Arial"/>
                          <a:sym typeface="Arial"/>
                        </a:rPr>
                        <a:t>・子供の成長の方向性が継続的に終えることで家庭内での教育や支援にもつながる</a:t>
                      </a:r>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r h="912900">
                <a:tc>
                  <a:txBody>
                    <a:bodyPr/>
                    <a:lstStyle/>
                    <a:p>
                      <a:pPr indent="0" lvl="0" marL="0" marR="0" rtl="0" algn="l">
                        <a:lnSpc>
                          <a:spcPct val="100000"/>
                        </a:lnSpc>
                        <a:spcBef>
                          <a:spcPts val="0"/>
                        </a:spcBef>
                        <a:spcAft>
                          <a:spcPts val="0"/>
                        </a:spcAft>
                        <a:buNone/>
                      </a:pPr>
                      <a:r>
                        <a:rPr b="0" lang="ja-JP" sz="1050" u="none" cap="none" strike="noStrike">
                          <a:solidFill>
                            <a:schemeClr val="lt1"/>
                          </a:solidFill>
                          <a:latin typeface="Arial"/>
                          <a:ea typeface="Arial"/>
                          <a:cs typeface="Arial"/>
                          <a:sym typeface="Arial"/>
                        </a:rPr>
                        <a:t>価格</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None/>
                      </a:pPr>
                      <a:r>
                        <a:rPr lang="ja-JP" sz="1050" u="none" cap="none" strike="noStrike">
                          <a:solidFill>
                            <a:schemeClr val="dk1"/>
                          </a:solidFill>
                          <a:highlight>
                            <a:srgbClr val="FFFF00"/>
                          </a:highlight>
                          <a:latin typeface="Arial"/>
                          <a:ea typeface="Arial"/>
                          <a:cs typeface="Arial"/>
                          <a:sym typeface="Arial"/>
                        </a:rPr>
                        <a:t>課金方法：</a:t>
                      </a:r>
                      <a:r>
                        <a:rPr b="1" lang="ja-JP" sz="1050" u="none" cap="none" strike="noStrike">
                          <a:solidFill>
                            <a:schemeClr val="dk1"/>
                          </a:solidFill>
                          <a:latin typeface="Arial"/>
                          <a:ea typeface="Arial"/>
                          <a:cs typeface="Arial"/>
                          <a:sym typeface="Arial"/>
                        </a:rPr>
                        <a:t>利用料（</a:t>
                      </a:r>
                      <a:r>
                        <a:rPr b="1" lang="ja-JP" sz="1050" u="none" cap="none" strike="noStrike">
                          <a:solidFill>
                            <a:schemeClr val="dk1"/>
                          </a:solidFill>
                        </a:rPr>
                        <a:t>SSV</a:t>
                      </a:r>
                      <a:r>
                        <a:rPr b="1" lang="ja-JP" sz="1050" u="none" cap="none" strike="noStrike">
                          <a:solidFill>
                            <a:schemeClr val="dk1"/>
                          </a:solidFill>
                          <a:latin typeface="Arial"/>
                          <a:ea typeface="Arial"/>
                          <a:cs typeface="Arial"/>
                          <a:sym typeface="Arial"/>
                        </a:rPr>
                        <a:t>）＋サブスク（アプリ）</a:t>
                      </a:r>
                      <a:endParaRPr b="1" sz="1050" u="none" cap="none" strike="noStrike">
                        <a:solidFill>
                          <a:schemeClr val="dk1"/>
                        </a:solidFill>
                      </a:endParaRPr>
                    </a:p>
                    <a:p>
                      <a:pPr indent="0" lvl="0" marL="0" marR="0" rtl="0" algn="l">
                        <a:lnSpc>
                          <a:spcPct val="100000"/>
                        </a:lnSpc>
                        <a:spcBef>
                          <a:spcPts val="0"/>
                        </a:spcBef>
                        <a:spcAft>
                          <a:spcPts val="0"/>
                        </a:spcAft>
                        <a:buNone/>
                      </a:pPr>
                      <a:r>
                        <a:rPr lang="ja-JP" sz="1050" u="none" cap="none" strike="noStrike">
                          <a:solidFill>
                            <a:schemeClr val="dk1"/>
                          </a:solidFill>
                          <a:highlight>
                            <a:srgbClr val="FFFF00"/>
                          </a:highlight>
                          <a:latin typeface="Arial"/>
                          <a:ea typeface="Arial"/>
                          <a:cs typeface="Arial"/>
                          <a:sym typeface="Arial"/>
                        </a:rPr>
                        <a:t>価格：</a:t>
                      </a:r>
                      <a:r>
                        <a:rPr b="1" i="0" lang="ja-JP" sz="1050" u="none" cap="none" strike="noStrike">
                          <a:solidFill>
                            <a:schemeClr val="dk1"/>
                          </a:solidFill>
                          <a:latin typeface="Arial"/>
                          <a:ea typeface="Arial"/>
                          <a:cs typeface="Arial"/>
                          <a:sym typeface="Arial"/>
                        </a:rPr>
                        <a:t>1団体20万円/回　個人利用で1万円/回</a:t>
                      </a:r>
                      <a:endParaRPr b="1" sz="1050" u="none" cap="none" strike="noStrike">
                        <a:solidFill>
                          <a:schemeClr val="dk1"/>
                        </a:solidFill>
                      </a:endParaRPr>
                    </a:p>
                  </a:txBody>
                  <a:tcPr marT="60950" marB="60950" marR="121925" marL="121925" anchor="ctr">
                    <a:lnL cap="flat" cmpd="sng" w="12700">
                      <a:solidFill>
                        <a:schemeClr val="lt1"/>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ja-JP" sz="1050" u="none" cap="none" strike="noStrike">
                          <a:solidFill>
                            <a:schemeClr val="dk1"/>
                          </a:solidFill>
                          <a:highlight>
                            <a:srgbClr val="FFFF00"/>
                          </a:highlight>
                          <a:latin typeface="Arial"/>
                          <a:ea typeface="Arial"/>
                          <a:cs typeface="Arial"/>
                          <a:sym typeface="Arial"/>
                        </a:rPr>
                        <a:t>課金方法：</a:t>
                      </a:r>
                      <a:r>
                        <a:rPr b="1" lang="ja-JP" sz="1050" u="none" cap="none" strike="noStrike">
                          <a:solidFill>
                            <a:schemeClr val="dk1"/>
                          </a:solidFill>
                          <a:latin typeface="Arial"/>
                          <a:ea typeface="Arial"/>
                          <a:cs typeface="Arial"/>
                          <a:sym typeface="Arial"/>
                        </a:rPr>
                        <a:t>利用料（</a:t>
                      </a:r>
                      <a:r>
                        <a:rPr b="1" lang="ja-JP" sz="1050" u="none" cap="none" strike="noStrike">
                          <a:solidFill>
                            <a:schemeClr val="dk1"/>
                          </a:solidFill>
                        </a:rPr>
                        <a:t>SSV:1Day</a:t>
                      </a:r>
                      <a:r>
                        <a:rPr b="1" lang="ja-JP" sz="1050" u="none" cap="none" strike="noStrike">
                          <a:solidFill>
                            <a:schemeClr val="dk1"/>
                          </a:solidFill>
                          <a:latin typeface="Arial"/>
                          <a:ea typeface="Arial"/>
                          <a:cs typeface="Arial"/>
                          <a:sym typeface="Arial"/>
                        </a:rPr>
                        <a:t>合宿）</a:t>
                      </a:r>
                      <a:endParaRPr sz="1050" u="none" cap="none" strike="noStrike">
                        <a:solidFill>
                          <a:schemeClr val="dk1"/>
                        </a:solidFill>
                      </a:endParaRPr>
                    </a:p>
                    <a:p>
                      <a:pPr indent="0" lvl="0" marL="0" marR="0" rtl="0" algn="l">
                        <a:lnSpc>
                          <a:spcPct val="100000"/>
                        </a:lnSpc>
                        <a:spcBef>
                          <a:spcPts val="0"/>
                        </a:spcBef>
                        <a:spcAft>
                          <a:spcPts val="0"/>
                        </a:spcAft>
                        <a:buNone/>
                      </a:pPr>
                      <a:r>
                        <a:rPr lang="ja-JP" sz="1050" u="none" cap="none" strike="noStrike">
                          <a:solidFill>
                            <a:schemeClr val="dk1"/>
                          </a:solidFill>
                          <a:highlight>
                            <a:srgbClr val="FFFF00"/>
                          </a:highlight>
                          <a:latin typeface="Arial"/>
                          <a:ea typeface="Arial"/>
                          <a:cs typeface="Arial"/>
                          <a:sym typeface="Arial"/>
                        </a:rPr>
                        <a:t>価格：</a:t>
                      </a:r>
                      <a:r>
                        <a:rPr b="1" lang="ja-JP" sz="1050" u="none" cap="none" strike="noStrike">
                          <a:solidFill>
                            <a:schemeClr val="dk1"/>
                          </a:solidFill>
                          <a:latin typeface="Arial"/>
                          <a:ea typeface="Arial"/>
                          <a:cs typeface="Arial"/>
                          <a:sym typeface="Arial"/>
                        </a:rPr>
                        <a:t>一人当たり</a:t>
                      </a:r>
                      <a:r>
                        <a:rPr b="1" lang="ja-JP" sz="1050" u="none" cap="none" strike="noStrike">
                          <a:solidFill>
                            <a:schemeClr val="dk1"/>
                          </a:solidFill>
                        </a:rPr>
                        <a:t>1</a:t>
                      </a:r>
                      <a:r>
                        <a:rPr b="1" lang="ja-JP" sz="1050" u="none" cap="none" strike="noStrike">
                          <a:solidFill>
                            <a:schemeClr val="dk1"/>
                          </a:solidFill>
                          <a:latin typeface="Arial"/>
                          <a:ea typeface="Arial"/>
                          <a:cs typeface="Arial"/>
                          <a:sym typeface="Arial"/>
                        </a:rPr>
                        <a:t>万</a:t>
                      </a:r>
                      <a:r>
                        <a:rPr b="1" lang="ja-JP" sz="1050" u="none" cap="none" strike="noStrike">
                          <a:solidFill>
                            <a:schemeClr val="dk1"/>
                          </a:solidFill>
                        </a:rPr>
                        <a:t>〜1</a:t>
                      </a:r>
                      <a:r>
                        <a:rPr b="1" lang="ja-JP" sz="1050" u="none" cap="none" strike="noStrike">
                          <a:solidFill>
                            <a:schemeClr val="dk1"/>
                          </a:solidFill>
                          <a:latin typeface="Arial"/>
                          <a:ea typeface="Arial"/>
                          <a:cs typeface="Arial"/>
                          <a:sym typeface="Arial"/>
                        </a:rPr>
                        <a:t>万</a:t>
                      </a:r>
                      <a:r>
                        <a:rPr b="1" lang="ja-JP" sz="1050" u="none" cap="none" strike="noStrike">
                          <a:solidFill>
                            <a:schemeClr val="dk1"/>
                          </a:solidFill>
                        </a:rPr>
                        <a:t>5</a:t>
                      </a:r>
                      <a:r>
                        <a:rPr b="1" lang="ja-JP" sz="1050" u="none" cap="none" strike="noStrike">
                          <a:solidFill>
                            <a:schemeClr val="dk1"/>
                          </a:solidFill>
                          <a:latin typeface="Arial"/>
                          <a:ea typeface="Arial"/>
                          <a:cs typeface="Arial"/>
                          <a:sym typeface="Arial"/>
                        </a:rPr>
                        <a:t>千円</a:t>
                      </a:r>
                      <a:r>
                        <a:rPr b="1" lang="ja-JP" sz="1050" u="none" cap="none" strike="noStrike">
                          <a:solidFill>
                            <a:schemeClr val="dk1"/>
                          </a:solidFill>
                        </a:rPr>
                        <a:t>/</a:t>
                      </a:r>
                      <a:r>
                        <a:rPr b="1" lang="ja-JP" sz="1050" u="none" cap="none" strike="noStrike">
                          <a:solidFill>
                            <a:schemeClr val="dk1"/>
                          </a:solidFill>
                          <a:latin typeface="Arial"/>
                          <a:ea typeface="Arial"/>
                          <a:cs typeface="Arial"/>
                          <a:sym typeface="Arial"/>
                        </a:rPr>
                        <a:t>日</a:t>
                      </a:r>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ja-JP" sz="1050" u="none" cap="none" strike="noStrike">
                          <a:solidFill>
                            <a:schemeClr val="dk1"/>
                          </a:solidFill>
                          <a:latin typeface="Arial"/>
                          <a:ea typeface="Arial"/>
                          <a:cs typeface="Arial"/>
                          <a:sym typeface="Arial"/>
                        </a:rPr>
                        <a:t>・ペイヤーは保護者が基本路線</a:t>
                      </a:r>
                      <a:endParaRPr sz="1050" u="none" cap="none" strike="noStrike">
                        <a:solidFill>
                          <a:schemeClr val="dk1"/>
                        </a:solidFill>
                      </a:endParaRPr>
                    </a:p>
                    <a:p>
                      <a:pPr indent="0" lvl="0" marL="0" marR="0" rtl="0" algn="l">
                        <a:lnSpc>
                          <a:spcPct val="100000"/>
                        </a:lnSpc>
                        <a:spcBef>
                          <a:spcPts val="0"/>
                        </a:spcBef>
                        <a:spcAft>
                          <a:spcPts val="0"/>
                        </a:spcAft>
                        <a:buNone/>
                      </a:pPr>
                      <a:r>
                        <a:rPr lang="ja-JP" sz="1050" u="none" cap="none" strike="noStrike">
                          <a:solidFill>
                            <a:schemeClr val="dk1"/>
                          </a:solidFill>
                          <a:latin typeface="Arial"/>
                          <a:ea typeface="Arial"/>
                          <a:cs typeface="Arial"/>
                          <a:sym typeface="Arial"/>
                        </a:rPr>
                        <a:t>・私立推薦のサッカー部であれば、保護者の熱量・収入面で大きな障壁は感じないと想定</a:t>
                      </a:r>
                      <a:endParaRPr/>
                    </a:p>
                    <a:p>
                      <a:pPr indent="0" lvl="0" marL="0" marR="0" rtl="0" algn="l">
                        <a:lnSpc>
                          <a:spcPct val="100000"/>
                        </a:lnSpc>
                        <a:spcBef>
                          <a:spcPts val="0"/>
                        </a:spcBef>
                        <a:spcAft>
                          <a:spcPts val="0"/>
                        </a:spcAft>
                        <a:buNone/>
                      </a:pPr>
                      <a:r>
                        <a:rPr lang="ja-JP" sz="1050" u="none" cap="none" strike="noStrike">
                          <a:solidFill>
                            <a:schemeClr val="dk1"/>
                          </a:solidFill>
                          <a:latin typeface="Arial"/>
                          <a:ea typeface="Arial"/>
                          <a:cs typeface="Arial"/>
                          <a:sym typeface="Arial"/>
                        </a:rPr>
                        <a:t>・「子どものため」「勝つため」であれば、一定の費用負担はいとわないが多いと想定。</a:t>
                      </a:r>
                      <a:endParaRPr sz="1050" u="none" cap="none" strike="noStrike">
                        <a:solidFill>
                          <a:schemeClr val="dk1"/>
                        </a:solidFill>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bl>
          </a:graphicData>
        </a:graphic>
      </p:graphicFrame>
      <p:sp>
        <p:nvSpPr>
          <p:cNvPr id="705" name="Google Shape;705;p49"/>
          <p:cNvSpPr txBox="1"/>
          <p:nvPr/>
        </p:nvSpPr>
        <p:spPr>
          <a:xfrm>
            <a:off x="3731528" y="554379"/>
            <a:ext cx="1100666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JP" sz="1600" u="none" cap="none" strike="noStrike">
                <a:solidFill>
                  <a:schemeClr val="dk1"/>
                </a:solidFill>
                <a:latin typeface="Arial"/>
                <a:ea typeface="Arial"/>
                <a:cs typeface="Arial"/>
                <a:sym typeface="Arial"/>
              </a:rPr>
              <a:t>結論：</a:t>
            </a:r>
            <a:r>
              <a:rPr b="0" i="1" lang="ja-JP" sz="1600" u="none" cap="none" strike="noStrike">
                <a:solidFill>
                  <a:schemeClr val="dk1"/>
                </a:solidFill>
                <a:latin typeface="Arial"/>
                <a:ea typeface="Arial"/>
                <a:cs typeface="Arial"/>
                <a:sym typeface="Arial"/>
              </a:rPr>
              <a:t>検証継続</a:t>
            </a:r>
            <a:r>
              <a:rPr b="0" i="0" lang="ja-JP" sz="1600" u="none" cap="none" strike="noStrike">
                <a:solidFill>
                  <a:schemeClr val="dk1"/>
                </a:solidFill>
                <a:latin typeface="Arial"/>
                <a:ea typeface="Arial"/>
                <a:cs typeface="Arial"/>
                <a:sym typeface="Arial"/>
              </a:rPr>
              <a:t> or</a:t>
            </a:r>
            <a:r>
              <a:rPr b="0" i="1" lang="ja-JP" sz="1600" u="none" cap="none" strike="noStrike">
                <a:solidFill>
                  <a:schemeClr val="dk1"/>
                </a:solidFill>
                <a:latin typeface="Arial"/>
                <a:ea typeface="Arial"/>
                <a:cs typeface="Arial"/>
                <a:sym typeface="Arial"/>
              </a:rPr>
              <a:t>ピボット</a:t>
            </a:r>
            <a:r>
              <a:rPr b="0" i="0" lang="ja-JP" sz="1600" u="none" cap="none" strike="noStrike">
                <a:solidFill>
                  <a:schemeClr val="dk1"/>
                </a:solidFill>
                <a:latin typeface="Arial"/>
                <a:ea typeface="Arial"/>
                <a:cs typeface="Arial"/>
                <a:sym typeface="Arial"/>
              </a:rPr>
              <a:t> or </a:t>
            </a:r>
            <a:r>
              <a:rPr b="0" i="1" lang="ja-JP" sz="1600" u="none" cap="none" strike="noStrike">
                <a:solidFill>
                  <a:schemeClr val="dk1"/>
                </a:solidFill>
                <a:latin typeface="Arial"/>
                <a:ea typeface="Arial"/>
                <a:cs typeface="Arial"/>
                <a:sym typeface="Arial"/>
              </a:rPr>
              <a:t>検証完了</a:t>
            </a:r>
            <a:endParaRPr b="0" i="1"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600" u="none" cap="none" strike="noStrike">
                <a:solidFill>
                  <a:schemeClr val="dk1"/>
                </a:solidFill>
                <a:latin typeface="Arial"/>
                <a:ea typeface="Arial"/>
                <a:cs typeface="Arial"/>
                <a:sym typeface="Arial"/>
              </a:rPr>
              <a:t>上記の判断理由</a:t>
            </a:r>
            <a:r>
              <a:rPr b="0" i="0" lang="ja-JP" sz="1600" u="none" cap="none" strike="noStrike">
                <a:solidFill>
                  <a:schemeClr val="dk1"/>
                </a:solidFill>
                <a:latin typeface="Arial"/>
                <a:ea typeface="Arial"/>
                <a:cs typeface="Arial"/>
                <a:sym typeface="Arial"/>
              </a:rPr>
              <a:t>：XXX</a:t>
            </a:r>
            <a:endParaRPr b="0" i="0" sz="1600" u="none" cap="none" strike="noStrike">
              <a:solidFill>
                <a:schemeClr val="dk1"/>
              </a:solidFill>
              <a:latin typeface="Arial"/>
              <a:ea typeface="Arial"/>
              <a:cs typeface="Arial"/>
              <a:sym typeface="Arial"/>
            </a:endParaRPr>
          </a:p>
        </p:txBody>
      </p:sp>
      <p:sp>
        <p:nvSpPr>
          <p:cNvPr id="706" name="Google Shape;706;p49"/>
          <p:cNvSpPr txBox="1"/>
          <p:nvPr/>
        </p:nvSpPr>
        <p:spPr>
          <a:xfrm>
            <a:off x="330405" y="554380"/>
            <a:ext cx="1100666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JP" sz="1600" u="none" cap="none" strike="noStrike">
                <a:solidFill>
                  <a:schemeClr val="dk1"/>
                </a:solidFill>
                <a:latin typeface="Arial"/>
                <a:ea typeface="Arial"/>
                <a:cs typeface="Arial"/>
                <a:sym typeface="Arial"/>
              </a:rPr>
              <a:t>インタビュー実施人数：　1人</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600" u="none" cap="none" strike="noStrike">
                <a:solidFill>
                  <a:schemeClr val="dk1"/>
                </a:solidFill>
                <a:latin typeface="Arial"/>
                <a:ea typeface="Arial"/>
                <a:cs typeface="Arial"/>
                <a:sym typeface="Arial"/>
              </a:rPr>
              <a:t>内アーリーアダプター：　1人</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50"/>
          <p:cNvSpPr txBox="1"/>
          <p:nvPr>
            <p:ph type="title"/>
          </p:nvPr>
        </p:nvSpPr>
        <p:spPr>
          <a:xfrm>
            <a:off x="102870" y="4115"/>
            <a:ext cx="10177131" cy="4476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ja-JP"/>
              <a:t>インタビュー結果のまとめ（監督・コーチ）</a:t>
            </a:r>
            <a:endParaRPr/>
          </a:p>
        </p:txBody>
      </p:sp>
      <p:graphicFrame>
        <p:nvGraphicFramePr>
          <p:cNvPr id="712" name="Google Shape;712;p50"/>
          <p:cNvGraphicFramePr/>
          <p:nvPr/>
        </p:nvGraphicFramePr>
        <p:xfrm>
          <a:off x="102870" y="1070078"/>
          <a:ext cx="3000000" cy="3000000"/>
        </p:xfrm>
        <a:graphic>
          <a:graphicData uri="http://schemas.openxmlformats.org/drawingml/2006/table">
            <a:tbl>
              <a:tblPr>
                <a:noFill/>
                <a:tableStyleId>{0EC190E6-E4E3-4A6E-83DD-F9A46E914B30}</a:tableStyleId>
              </a:tblPr>
              <a:tblGrid>
                <a:gridCol w="897850"/>
                <a:gridCol w="4291350"/>
                <a:gridCol w="3851900"/>
                <a:gridCol w="2903225"/>
              </a:tblGrid>
              <a:tr h="365075">
                <a:tc>
                  <a:txBody>
                    <a:bodyPr/>
                    <a:lstStyle/>
                    <a:p>
                      <a:pPr indent="0" lvl="0" marL="0" marR="0" rtl="0" algn="l">
                        <a:lnSpc>
                          <a:spcPct val="100000"/>
                        </a:lnSpc>
                        <a:spcBef>
                          <a:spcPts val="0"/>
                        </a:spcBef>
                        <a:spcAft>
                          <a:spcPts val="0"/>
                        </a:spcAft>
                        <a:buNone/>
                      </a:pPr>
                      <a:r>
                        <a:t/>
                      </a:r>
                      <a:endParaRPr sz="1300" u="none" cap="none" strike="noStrike">
                        <a:solidFill>
                          <a:schemeClr val="lt1"/>
                        </a:solidFill>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ja-JP" sz="1300" u="none" cap="none" strike="noStrike">
                          <a:solidFill>
                            <a:schemeClr val="lt1"/>
                          </a:solidFill>
                          <a:latin typeface="Arial"/>
                          <a:ea typeface="Arial"/>
                          <a:cs typeface="Arial"/>
                          <a:sym typeface="Arial"/>
                        </a:rPr>
                        <a:t>当初仮説（インタビュー前）</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00AE19"/>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None/>
                      </a:pPr>
                      <a:r>
                        <a:rPr lang="ja-JP" sz="1300" u="none" cap="none" strike="noStrike">
                          <a:solidFill>
                            <a:schemeClr val="lt1"/>
                          </a:solidFill>
                          <a:latin typeface="Arial"/>
                          <a:ea typeface="Arial"/>
                          <a:cs typeface="Arial"/>
                          <a:sym typeface="Arial"/>
                        </a:rPr>
                        <a:t>修正仮説（インタビュー後）</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00AE19"/>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None/>
                      </a:pPr>
                      <a:r>
                        <a:rPr lang="ja-JP" sz="1300" u="none" cap="none" strike="noStrike">
                          <a:solidFill>
                            <a:schemeClr val="lt1"/>
                          </a:solidFill>
                          <a:latin typeface="Arial"/>
                          <a:ea typeface="Arial"/>
                          <a:cs typeface="Arial"/>
                          <a:sym typeface="Arial"/>
                        </a:rPr>
                        <a:t>インサイトやその他の気づき</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00AE19"/>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r>
              <a:tr h="656525">
                <a:tc>
                  <a:txBody>
                    <a:bodyPr/>
                    <a:lstStyle/>
                    <a:p>
                      <a:pPr indent="0" lvl="0" marL="0" marR="0" rtl="0" algn="l">
                        <a:lnSpc>
                          <a:spcPct val="100000"/>
                        </a:lnSpc>
                        <a:spcBef>
                          <a:spcPts val="0"/>
                        </a:spcBef>
                        <a:spcAft>
                          <a:spcPts val="0"/>
                        </a:spcAft>
                        <a:buNone/>
                      </a:pPr>
                      <a:r>
                        <a:rPr b="0" lang="ja-JP" sz="1300" u="none" cap="none" strike="noStrike">
                          <a:solidFill>
                            <a:schemeClr val="lt1"/>
                          </a:solidFill>
                          <a:latin typeface="Arial"/>
                          <a:ea typeface="Arial"/>
                          <a:cs typeface="Arial"/>
                          <a:sym typeface="Arial"/>
                        </a:rPr>
                        <a:t>顧客像</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Clr>
                          <a:srgbClr val="0E0E3A"/>
                        </a:buClr>
                        <a:buSzPts val="1000"/>
                        <a:buFont typeface="Arial"/>
                        <a:buNone/>
                      </a:pPr>
                      <a:r>
                        <a:rPr lang="ja-JP" sz="1100" u="none" cap="none" strike="noStrike"/>
                        <a:t>・都内の私立高校教師、30代。都大会常連(古豪)のサッカー部顧問</a:t>
                      </a:r>
                      <a:endParaRPr/>
                    </a:p>
                    <a:p>
                      <a:pPr indent="0" lvl="0" marL="0" marR="0" rtl="0" algn="l">
                        <a:lnSpc>
                          <a:spcPct val="100000"/>
                        </a:lnSpc>
                        <a:spcBef>
                          <a:spcPts val="0"/>
                        </a:spcBef>
                        <a:spcAft>
                          <a:spcPts val="0"/>
                        </a:spcAft>
                        <a:buClr>
                          <a:srgbClr val="0E0E3A"/>
                        </a:buClr>
                        <a:buSzPts val="1000"/>
                        <a:buFont typeface="Arial"/>
                        <a:buNone/>
                      </a:pPr>
                      <a:r>
                        <a:rPr lang="ja-JP" sz="1100" u="none" cap="none" strike="noStrike"/>
                        <a:t>・今年度も主力の怪我に悩み、全国大会出場を逃す</a:t>
                      </a:r>
                      <a:endParaRPr/>
                    </a:p>
                  </a:txBody>
                  <a:tcPr marT="60950" marB="60950" marR="121925" marL="121925" anchor="ctr">
                    <a:lnL cap="flat" cmpd="sng" w="12700">
                      <a:solidFill>
                        <a:schemeClr val="lt1"/>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b="1" lang="ja-JP" sz="1100" u="none" cap="none" strike="noStrike">
                          <a:solidFill>
                            <a:schemeClr val="dk1"/>
                          </a:solidFill>
                          <a:latin typeface="Arial"/>
                          <a:ea typeface="Arial"/>
                          <a:cs typeface="Arial"/>
                          <a:sym typeface="Arial"/>
                        </a:rPr>
                        <a:t>・私立の強豪高校で全国大会出場を目指している</a:t>
                      </a:r>
                      <a:endParaRPr b="1"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ja-JP" sz="1100" u="none" cap="none" strike="noStrike">
                          <a:solidFill>
                            <a:schemeClr val="dk1"/>
                          </a:solidFill>
                          <a:latin typeface="Arial"/>
                          <a:ea typeface="Arial"/>
                          <a:cs typeface="Arial"/>
                          <a:sym typeface="Arial"/>
                        </a:rPr>
                        <a:t>・選手の状態を可視化し最適なトレーニングやコンディション管理を行いたい</a:t>
                      </a:r>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ja-JP" sz="1100" u="none" cap="none" strike="noStrike">
                          <a:solidFill>
                            <a:schemeClr val="dk1"/>
                          </a:solidFill>
                          <a:latin typeface="Arial"/>
                          <a:ea typeface="Arial"/>
                          <a:cs typeface="Arial"/>
                          <a:sym typeface="Arial"/>
                        </a:rPr>
                        <a:t>・トップレベルに近づくほど自分たちのやり方があるのでフィットしない</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ja-JP" sz="1100" u="none" cap="none" strike="noStrike">
                          <a:solidFill>
                            <a:schemeClr val="dk1"/>
                          </a:solidFill>
                          <a:latin typeface="Arial"/>
                          <a:ea typeface="Arial"/>
                          <a:cs typeface="Arial"/>
                          <a:sym typeface="Arial"/>
                        </a:rPr>
                        <a:t>・強豪高校や大学の方が</a:t>
                      </a:r>
                      <a:r>
                        <a:rPr lang="ja-JP" sz="1100" u="none" cap="none" strike="noStrike">
                          <a:solidFill>
                            <a:schemeClr val="dk1"/>
                          </a:solidFill>
                        </a:rPr>
                        <a:t>EA</a:t>
                      </a:r>
                      <a:r>
                        <a:rPr lang="ja-JP" sz="1100" u="none" cap="none" strike="noStrike">
                          <a:solidFill>
                            <a:schemeClr val="dk1"/>
                          </a:solidFill>
                          <a:latin typeface="Arial"/>
                          <a:ea typeface="Arial"/>
                          <a:cs typeface="Arial"/>
                          <a:sym typeface="Arial"/>
                        </a:rPr>
                        <a:t>になりやすい</a:t>
                      </a:r>
                      <a:endParaRPr sz="1100" u="none" cap="none" strike="noStrike">
                        <a:solidFill>
                          <a:schemeClr val="dk1"/>
                        </a:solidFill>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r h="1561000">
                <a:tc>
                  <a:txBody>
                    <a:bodyPr/>
                    <a:lstStyle/>
                    <a:p>
                      <a:pPr indent="0" lvl="0" marL="0" marR="0" rtl="0" algn="l">
                        <a:lnSpc>
                          <a:spcPct val="100000"/>
                        </a:lnSpc>
                        <a:spcBef>
                          <a:spcPts val="0"/>
                        </a:spcBef>
                        <a:spcAft>
                          <a:spcPts val="0"/>
                        </a:spcAft>
                        <a:buNone/>
                      </a:pPr>
                      <a:r>
                        <a:rPr b="0" lang="ja-JP" sz="1300" u="none" cap="none" strike="noStrike">
                          <a:solidFill>
                            <a:schemeClr val="lt1"/>
                          </a:solidFill>
                          <a:latin typeface="Arial"/>
                          <a:ea typeface="Arial"/>
                          <a:cs typeface="Arial"/>
                          <a:sym typeface="Arial"/>
                        </a:rPr>
                        <a:t>課題の切実さ</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107950" lvl="0" marL="171450" marR="0" rtl="0" algn="l">
                        <a:lnSpc>
                          <a:spcPct val="100000"/>
                        </a:lnSpc>
                        <a:spcBef>
                          <a:spcPts val="0"/>
                        </a:spcBef>
                        <a:spcAft>
                          <a:spcPts val="0"/>
                        </a:spcAft>
                        <a:buClr>
                          <a:srgbClr val="0E0E3A"/>
                        </a:buClr>
                        <a:buSzPts val="1000"/>
                        <a:buFont typeface="Arial"/>
                        <a:buNone/>
                      </a:pPr>
                      <a:r>
                        <a:rPr lang="ja-JP" sz="1050" u="none" cap="none" strike="noStrike">
                          <a:solidFill>
                            <a:schemeClr val="dk1"/>
                          </a:solidFill>
                          <a:highlight>
                            <a:srgbClr val="FFFF00"/>
                          </a:highlight>
                        </a:rPr>
                        <a:t>ジョブ：​</a:t>
                      </a:r>
                      <a:r>
                        <a:rPr lang="ja-JP" sz="1000" u="none" cap="none" strike="noStrike">
                          <a:solidFill>
                            <a:schemeClr val="dk1"/>
                          </a:solidFill>
                        </a:rPr>
                        <a:t>①限られた練習時間でも、選手の課題を正確に把握し、効率よく成長させたい</a:t>
                      </a:r>
                      <a:endParaRPr/>
                    </a:p>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solidFill>
                            <a:schemeClr val="dk1"/>
                          </a:solidFill>
                        </a:rPr>
                        <a:t>②専門知識がなくても、怪我を減らし、安全に育成したい</a:t>
                      </a:r>
                      <a:endParaRPr sz="1000" u="none" cap="none" strike="noStrike">
                        <a:solidFill>
                          <a:schemeClr val="dk1"/>
                        </a:solidFill>
                      </a:endParaRPr>
                    </a:p>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solidFill>
                            <a:schemeClr val="dk1"/>
                          </a:solidFill>
                        </a:rPr>
                        <a:t>③最新のスポーツ科学を取り入れたいが、現場では実装できない</a:t>
                      </a:r>
                      <a:endParaRPr sz="1050" u="none" cap="none" strike="noStrike">
                        <a:solidFill>
                          <a:schemeClr val="dk1"/>
                        </a:solidFill>
                      </a:endParaRPr>
                    </a:p>
                    <a:p>
                      <a:pPr indent="-107950" lvl="0" marL="171450" marR="0" rtl="0" algn="l">
                        <a:lnSpc>
                          <a:spcPct val="100000"/>
                        </a:lnSpc>
                        <a:spcBef>
                          <a:spcPts val="0"/>
                        </a:spcBef>
                        <a:spcAft>
                          <a:spcPts val="0"/>
                        </a:spcAft>
                        <a:buClr>
                          <a:srgbClr val="0E0E3A"/>
                        </a:buClr>
                        <a:buSzPts val="1000"/>
                        <a:buFont typeface="Arial"/>
                        <a:buNone/>
                      </a:pPr>
                      <a:r>
                        <a:rPr lang="ja-JP" sz="1050" u="none" cap="none" strike="noStrike">
                          <a:solidFill>
                            <a:schemeClr val="dk1"/>
                          </a:solidFill>
                          <a:highlight>
                            <a:srgbClr val="FFFF00"/>
                          </a:highlight>
                        </a:rPr>
                        <a:t>実現できない理由：​</a:t>
                      </a:r>
                      <a:r>
                        <a:rPr lang="ja-JP" sz="1000" u="none" cap="none" strike="noStrike">
                          <a:solidFill>
                            <a:schemeClr val="dk1"/>
                          </a:solidFill>
                        </a:rPr>
                        <a:t>①感覚や経験に頼るしかなく、判断が曖昧になる</a:t>
                      </a:r>
                      <a:endParaRPr sz="1000" u="none" cap="none" strike="noStrike">
                        <a:solidFill>
                          <a:schemeClr val="dk1"/>
                        </a:solidFill>
                      </a:endParaRPr>
                    </a:p>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solidFill>
                            <a:schemeClr val="dk1"/>
                          </a:solidFill>
                        </a:rPr>
                        <a:t>②トレーナーやメンタル専門家がいない</a:t>
                      </a:r>
                      <a:endParaRPr sz="1000" u="none" cap="none" strike="noStrike">
                        <a:solidFill>
                          <a:schemeClr val="dk1"/>
                        </a:solidFill>
                      </a:endParaRPr>
                    </a:p>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solidFill>
                            <a:schemeClr val="dk1"/>
                          </a:solidFill>
                        </a:rPr>
                        <a:t>③科学的測定機器が高価で導入できない、また技術以外の専門人材がいない</a:t>
                      </a:r>
                      <a:endParaRPr sz="1050" u="none" cap="none" strike="noStrike">
                        <a:solidFill>
                          <a:schemeClr val="dk1"/>
                        </a:solidFill>
                      </a:endParaRPr>
                    </a:p>
                    <a:p>
                      <a:pPr indent="-107950" lvl="0" marL="171450" marR="0" rtl="0" algn="l">
                        <a:lnSpc>
                          <a:spcPct val="100000"/>
                        </a:lnSpc>
                        <a:spcBef>
                          <a:spcPts val="0"/>
                        </a:spcBef>
                        <a:spcAft>
                          <a:spcPts val="0"/>
                        </a:spcAft>
                        <a:buClr>
                          <a:srgbClr val="0E0E3A"/>
                        </a:buClr>
                        <a:buSzPts val="1000"/>
                        <a:buFont typeface="Arial"/>
                        <a:buNone/>
                      </a:pPr>
                      <a:r>
                        <a:rPr lang="ja-JP" sz="1050" u="none" cap="none" strike="noStrike">
                          <a:solidFill>
                            <a:schemeClr val="dk1"/>
                          </a:solidFill>
                          <a:highlight>
                            <a:srgbClr val="FFFF00"/>
                          </a:highlight>
                        </a:rPr>
                        <a:t>現在の対策：​</a:t>
                      </a:r>
                      <a:r>
                        <a:rPr lang="ja-JP" sz="1000" u="none" cap="none" strike="noStrike">
                          <a:solidFill>
                            <a:schemeClr val="dk1"/>
                          </a:solidFill>
                        </a:rPr>
                        <a:t>①選手の様子を見て判断</a:t>
                      </a:r>
                      <a:endParaRPr sz="1000" u="none" cap="none" strike="noStrike">
                        <a:solidFill>
                          <a:schemeClr val="dk1"/>
                        </a:solidFill>
                      </a:endParaRPr>
                    </a:p>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solidFill>
                            <a:schemeClr val="dk1"/>
                          </a:solidFill>
                        </a:rPr>
                        <a:t>②選手のセルフコンディショニングか、大会だけトレーナーを派遣してもらう</a:t>
                      </a:r>
                      <a:endParaRPr sz="1000" u="none" cap="none" strike="noStrike">
                        <a:solidFill>
                          <a:schemeClr val="dk1"/>
                        </a:solidFill>
                      </a:endParaRPr>
                    </a:p>
                    <a:p>
                      <a:pPr indent="-107950" lvl="0" marL="171450" marR="0" rtl="0" algn="l">
                        <a:lnSpc>
                          <a:spcPct val="100000"/>
                        </a:lnSpc>
                        <a:spcBef>
                          <a:spcPts val="0"/>
                        </a:spcBef>
                        <a:spcAft>
                          <a:spcPts val="0"/>
                        </a:spcAft>
                        <a:buClr>
                          <a:srgbClr val="000000"/>
                        </a:buClr>
                        <a:buSzPts val="1000"/>
                        <a:buFont typeface="Arial"/>
                        <a:buNone/>
                      </a:pPr>
                      <a:r>
                        <a:rPr lang="ja-JP" sz="1000" u="none" cap="none" strike="noStrike">
                          <a:solidFill>
                            <a:schemeClr val="dk1"/>
                          </a:solidFill>
                        </a:rPr>
                        <a:t>③合宿で強化。講習会に参加、他校と情報交換</a:t>
                      </a:r>
                      <a:endParaRPr sz="1050" u="none" cap="none" strike="noStrike">
                        <a:solidFill>
                          <a:schemeClr val="dk1"/>
                        </a:solidFill>
                      </a:endParaRPr>
                    </a:p>
                    <a:p>
                      <a:pPr indent="-107950" lvl="0" marL="171450" marR="0" rtl="0" algn="l">
                        <a:lnSpc>
                          <a:spcPct val="100000"/>
                        </a:lnSpc>
                        <a:spcBef>
                          <a:spcPts val="0"/>
                        </a:spcBef>
                        <a:spcAft>
                          <a:spcPts val="0"/>
                        </a:spcAft>
                        <a:buClr>
                          <a:srgbClr val="0E0E3A"/>
                        </a:buClr>
                        <a:buSzPts val="1000"/>
                        <a:buFont typeface="Arial"/>
                        <a:buNone/>
                      </a:pPr>
                      <a:r>
                        <a:rPr lang="ja-JP" sz="1050" u="none" cap="none" strike="noStrike">
                          <a:solidFill>
                            <a:schemeClr val="dk1"/>
                          </a:solidFill>
                          <a:highlight>
                            <a:srgbClr val="FFFF00"/>
                          </a:highlight>
                          <a:latin typeface="Arial"/>
                          <a:ea typeface="Arial"/>
                          <a:cs typeface="Arial"/>
                          <a:sym typeface="Arial"/>
                        </a:rPr>
                        <a:t>現在の対策への不満：</a:t>
                      </a:r>
                      <a:r>
                        <a:rPr lang="ja-JP" sz="1000" u="none" cap="none" strike="noStrike">
                          <a:solidFill>
                            <a:schemeClr val="dk1"/>
                          </a:solidFill>
                        </a:rPr>
                        <a:t>①感覚頼りの指導に限界を感じる</a:t>
                      </a:r>
                      <a:endParaRPr/>
                    </a:p>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solidFill>
                            <a:schemeClr val="dk1"/>
                          </a:solidFill>
                        </a:rPr>
                        <a:t>② 事後対応しかできず、費用がかかる</a:t>
                      </a:r>
                      <a:endParaRPr/>
                    </a:p>
                    <a:p>
                      <a:pPr indent="-107950" lvl="0" marL="171450" marR="0" rtl="0" algn="l">
                        <a:lnSpc>
                          <a:spcPct val="100000"/>
                        </a:lnSpc>
                        <a:spcBef>
                          <a:spcPts val="0"/>
                        </a:spcBef>
                        <a:spcAft>
                          <a:spcPts val="0"/>
                        </a:spcAft>
                        <a:buClr>
                          <a:srgbClr val="000000"/>
                        </a:buClr>
                        <a:buSzPts val="1000"/>
                        <a:buFont typeface="Arial"/>
                        <a:buNone/>
                      </a:pPr>
                      <a:r>
                        <a:rPr lang="ja-JP" sz="1000" u="none" cap="none" strike="noStrike">
                          <a:solidFill>
                            <a:schemeClr val="dk1"/>
                          </a:solidFill>
                        </a:rPr>
                        <a:t>③効果が感じられず、費用がかかる。情報が断片的で実践に落とせない</a:t>
                      </a:r>
                      <a:endParaRPr/>
                    </a:p>
                  </a:txBody>
                  <a:tcPr marT="60950" marB="60950" marR="121925" marL="121925" anchor="ctr">
                    <a:lnL cap="flat" cmpd="sng" w="12700">
                      <a:solidFill>
                        <a:schemeClr val="lt1"/>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ja-JP" sz="1100" u="none" cap="none" strike="noStrike">
                          <a:solidFill>
                            <a:schemeClr val="dk1"/>
                          </a:solidFill>
                          <a:highlight>
                            <a:srgbClr val="FFFF00"/>
                          </a:highlight>
                          <a:latin typeface="Arial"/>
                          <a:ea typeface="Arial"/>
                          <a:cs typeface="Arial"/>
                          <a:sym typeface="Arial"/>
                        </a:rPr>
                        <a:t>ジョブ</a:t>
                      </a:r>
                      <a:r>
                        <a:rPr lang="ja-JP" sz="1100" u="none" cap="none" strike="noStrike">
                          <a:solidFill>
                            <a:schemeClr val="dk1"/>
                          </a:solidFill>
                          <a:highlight>
                            <a:srgbClr val="FFFF00"/>
                          </a:highlight>
                        </a:rPr>
                        <a:t>：​</a:t>
                      </a:r>
                      <a:r>
                        <a:rPr lang="ja-JP" sz="1100" u="none" cap="none" strike="noStrike">
                          <a:solidFill>
                            <a:schemeClr val="dk1"/>
                          </a:solidFill>
                          <a:latin typeface="Arial"/>
                          <a:ea typeface="Arial"/>
                          <a:cs typeface="Arial"/>
                          <a:sym typeface="Arial"/>
                        </a:rPr>
                        <a:t>①</a:t>
                      </a:r>
                      <a:r>
                        <a:rPr b="1" lang="ja-JP" sz="1100" u="none" cap="none" strike="noStrike">
                          <a:solidFill>
                            <a:schemeClr val="dk1"/>
                          </a:solidFill>
                          <a:latin typeface="Arial"/>
                          <a:ea typeface="Arial"/>
                          <a:cs typeface="Arial"/>
                          <a:sym typeface="Arial"/>
                        </a:rPr>
                        <a:t>選手一人ひとりの状態を科学的に把握し、怪我やメンタル不調を確実に減らしたい。　②大会合宿や走り込み合宿など前例踏襲の形ではなく効果が可視化できる意味のある合宿を行いたい</a:t>
                      </a:r>
                      <a:endParaRPr b="1" sz="1100" u="none" cap="none" strike="noStrike">
                        <a:solidFill>
                          <a:schemeClr val="dk1"/>
                        </a:solidFill>
                      </a:endParaRPr>
                    </a:p>
                    <a:p>
                      <a:pPr indent="0" lvl="0" marL="0" marR="0" rtl="0" algn="l">
                        <a:lnSpc>
                          <a:spcPct val="100000"/>
                        </a:lnSpc>
                        <a:spcBef>
                          <a:spcPts val="0"/>
                        </a:spcBef>
                        <a:spcAft>
                          <a:spcPts val="0"/>
                        </a:spcAft>
                        <a:buNone/>
                      </a:pPr>
                      <a:r>
                        <a:rPr lang="ja-JP" sz="1100" u="none" cap="none" strike="noStrike">
                          <a:solidFill>
                            <a:schemeClr val="dk1"/>
                          </a:solidFill>
                          <a:highlight>
                            <a:srgbClr val="FFFF00"/>
                          </a:highlight>
                          <a:latin typeface="Arial"/>
                          <a:ea typeface="Arial"/>
                          <a:cs typeface="Arial"/>
                          <a:sym typeface="Arial"/>
                        </a:rPr>
                        <a:t>実現できない理由：</a:t>
                      </a:r>
                      <a:r>
                        <a:rPr b="1" lang="ja-JP" sz="1100" u="none" cap="none" strike="noStrike">
                          <a:solidFill>
                            <a:schemeClr val="dk1"/>
                          </a:solidFill>
                          <a:highlight>
                            <a:srgbClr val="FFFF00"/>
                          </a:highlight>
                          <a:latin typeface="Arial"/>
                          <a:ea typeface="Arial"/>
                          <a:cs typeface="Arial"/>
                          <a:sym typeface="Arial"/>
                        </a:rPr>
                        <a:t>​</a:t>
                      </a:r>
                      <a:r>
                        <a:rPr b="1" lang="ja-JP" sz="1100" u="none" cap="none" strike="noStrike">
                          <a:solidFill>
                            <a:schemeClr val="dk1"/>
                          </a:solidFill>
                          <a:latin typeface="Arial"/>
                          <a:ea typeface="Arial"/>
                          <a:cs typeface="Arial"/>
                          <a:sym typeface="Arial"/>
                        </a:rPr>
                        <a:t>設備を導入したいが、学校側の許可が必要になるため、導入のハードルが高い</a:t>
                      </a:r>
                      <a:endParaRPr b="1" sz="1100" u="none" cap="none" strike="noStrike">
                        <a:solidFill>
                          <a:schemeClr val="dk1"/>
                        </a:solidFill>
                      </a:endParaRPr>
                    </a:p>
                    <a:p>
                      <a:pPr indent="0" lvl="0" marL="0" marR="0" rtl="0" algn="l">
                        <a:lnSpc>
                          <a:spcPct val="100000"/>
                        </a:lnSpc>
                        <a:spcBef>
                          <a:spcPts val="0"/>
                        </a:spcBef>
                        <a:spcAft>
                          <a:spcPts val="0"/>
                        </a:spcAft>
                        <a:buNone/>
                      </a:pPr>
                      <a:r>
                        <a:rPr lang="ja-JP" sz="1100" u="none" cap="none" strike="noStrike">
                          <a:solidFill>
                            <a:schemeClr val="dk1"/>
                          </a:solidFill>
                          <a:highlight>
                            <a:srgbClr val="FFFF00"/>
                          </a:highlight>
                          <a:latin typeface="Arial"/>
                          <a:ea typeface="Arial"/>
                          <a:cs typeface="Arial"/>
                          <a:sym typeface="Arial"/>
                        </a:rPr>
                        <a:t>現在の対策</a:t>
                      </a:r>
                      <a:r>
                        <a:rPr lang="ja-JP" sz="1100" u="none" cap="none" strike="noStrike">
                          <a:solidFill>
                            <a:schemeClr val="dk1"/>
                          </a:solidFill>
                          <a:highlight>
                            <a:srgbClr val="FFFF00"/>
                          </a:highlight>
                        </a:rPr>
                        <a:t>：​</a:t>
                      </a:r>
                      <a:r>
                        <a:rPr b="1" lang="ja-JP" sz="1100" u="none" cap="none" strike="noStrike">
                          <a:solidFill>
                            <a:schemeClr val="dk1"/>
                          </a:solidFill>
                          <a:latin typeface="Arial"/>
                          <a:ea typeface="Arial"/>
                          <a:cs typeface="Arial"/>
                          <a:sym typeface="Arial"/>
                        </a:rPr>
                        <a:t>選手とコーチがコミュニケーションを取れる場づくりを重視している、</a:t>
                      </a:r>
                      <a:r>
                        <a:rPr b="1" lang="ja-JP" sz="1100" u="none" cap="none" strike="noStrike">
                          <a:solidFill>
                            <a:schemeClr val="dk1"/>
                          </a:solidFill>
                        </a:rPr>
                        <a:t>LINE</a:t>
                      </a:r>
                      <a:r>
                        <a:rPr b="1" lang="ja-JP" sz="1100" u="none" cap="none" strike="noStrike">
                          <a:solidFill>
                            <a:schemeClr val="dk1"/>
                          </a:solidFill>
                          <a:latin typeface="Arial"/>
                          <a:ea typeface="Arial"/>
                          <a:cs typeface="Arial"/>
                          <a:sym typeface="Arial"/>
                        </a:rPr>
                        <a:t>を活用し怪我やコンディションを管理</a:t>
                      </a:r>
                      <a:endParaRPr b="1" sz="1100" u="none" cap="none" strike="noStrike">
                        <a:solidFill>
                          <a:schemeClr val="dk1"/>
                        </a:solidFill>
                      </a:endParaRPr>
                    </a:p>
                    <a:p>
                      <a:pPr indent="0" lvl="0" marL="0" marR="0" rtl="0" algn="l">
                        <a:lnSpc>
                          <a:spcPct val="100000"/>
                        </a:lnSpc>
                        <a:spcBef>
                          <a:spcPts val="0"/>
                        </a:spcBef>
                        <a:spcAft>
                          <a:spcPts val="0"/>
                        </a:spcAft>
                        <a:buNone/>
                      </a:pPr>
                      <a:r>
                        <a:rPr lang="ja-JP" sz="1100" u="none" cap="none" strike="noStrike">
                          <a:solidFill>
                            <a:schemeClr val="dk1"/>
                          </a:solidFill>
                          <a:highlight>
                            <a:srgbClr val="FFFF00"/>
                          </a:highlight>
                          <a:latin typeface="Arial"/>
                          <a:ea typeface="Arial"/>
                          <a:cs typeface="Arial"/>
                          <a:sym typeface="Arial"/>
                        </a:rPr>
                        <a:t>現在の対策への不満：</a:t>
                      </a:r>
                      <a:r>
                        <a:rPr b="1" lang="ja-JP" sz="1100" u="none" cap="none" strike="noStrike">
                          <a:solidFill>
                            <a:schemeClr val="dk1"/>
                          </a:solidFill>
                          <a:latin typeface="Arial"/>
                          <a:ea typeface="Arial"/>
                          <a:cs typeface="Arial"/>
                          <a:sym typeface="Arial"/>
                        </a:rPr>
                        <a:t>アナログなやり方のため可視化できない。主観の感覚と客観のデータの乖離があるため、データに基づいたチーム管理を行いたい。</a:t>
                      </a:r>
                      <a:endParaRPr sz="1100" u="none" cap="none" strike="noStrike">
                        <a:solidFill>
                          <a:schemeClr val="dk1"/>
                        </a:solidFill>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ja-JP" sz="1100" u="none" cap="none" strike="noStrike">
                          <a:solidFill>
                            <a:schemeClr val="dk1"/>
                          </a:solidFill>
                          <a:latin typeface="Arial"/>
                          <a:ea typeface="Arial"/>
                          <a:cs typeface="Arial"/>
                          <a:sym typeface="Arial"/>
                        </a:rPr>
                        <a:t>・学校では新たな設備を導入するのにハードルが高いため、外部施設を安価に活用できればニーズは上がる</a:t>
                      </a:r>
                      <a:endParaRPr sz="1100" u="none" cap="none" strike="noStrike">
                        <a:solidFill>
                          <a:schemeClr val="dk1"/>
                        </a:solidFill>
                      </a:endParaRPr>
                    </a:p>
                    <a:p>
                      <a:pPr indent="0" lvl="0" marL="0" marR="0" rtl="0" algn="l">
                        <a:lnSpc>
                          <a:spcPct val="100000"/>
                        </a:lnSpc>
                        <a:spcBef>
                          <a:spcPts val="0"/>
                        </a:spcBef>
                        <a:spcAft>
                          <a:spcPts val="0"/>
                        </a:spcAft>
                        <a:buNone/>
                      </a:pPr>
                      <a:r>
                        <a:rPr lang="ja-JP" sz="1100" u="none" cap="none" strike="noStrike">
                          <a:solidFill>
                            <a:schemeClr val="dk1"/>
                          </a:solidFill>
                          <a:latin typeface="Arial"/>
                          <a:ea typeface="Arial"/>
                          <a:cs typeface="Arial"/>
                          <a:sym typeface="Arial"/>
                        </a:rPr>
                        <a:t>・特に高校では最新設備の利用ができずデータで可視化できていないチームが多い</a:t>
                      </a:r>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r h="931500">
                <a:tc>
                  <a:txBody>
                    <a:bodyPr/>
                    <a:lstStyle/>
                    <a:p>
                      <a:pPr indent="0" lvl="0" marL="0" marR="0" rtl="0" algn="l">
                        <a:lnSpc>
                          <a:spcPct val="100000"/>
                        </a:lnSpc>
                        <a:spcBef>
                          <a:spcPts val="0"/>
                        </a:spcBef>
                        <a:spcAft>
                          <a:spcPts val="0"/>
                        </a:spcAft>
                        <a:buNone/>
                      </a:pPr>
                      <a:r>
                        <a:rPr b="0" lang="ja-JP" sz="1300" u="none" cap="none" strike="noStrike">
                          <a:solidFill>
                            <a:schemeClr val="lt1"/>
                          </a:solidFill>
                        </a:rPr>
                        <a:t>MVP</a:t>
                      </a:r>
                      <a:endParaRPr b="0" sz="1300" u="none" cap="none" strike="noStrike">
                        <a:solidFill>
                          <a:schemeClr val="lt1"/>
                        </a:solidFill>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107950" lvl="0" marL="171450" marR="0" rtl="0" algn="l">
                        <a:lnSpc>
                          <a:spcPct val="100000"/>
                        </a:lnSpc>
                        <a:spcBef>
                          <a:spcPts val="0"/>
                        </a:spcBef>
                        <a:spcAft>
                          <a:spcPts val="0"/>
                        </a:spcAft>
                        <a:buClr>
                          <a:srgbClr val="0E0E3A"/>
                        </a:buClr>
                        <a:buSzPts val="1000"/>
                        <a:buFont typeface="Arial"/>
                        <a:buNone/>
                      </a:pPr>
                      <a:r>
                        <a:rPr lang="ja-JP" sz="1050" u="none" cap="none" strike="noStrike"/>
                        <a:t>①部員全員の測定＋フィードバック</a:t>
                      </a:r>
                      <a:endParaRPr sz="1050" u="none" cap="none" strike="noStrike"/>
                    </a:p>
                    <a:p>
                      <a:pPr indent="-107950" lvl="0" marL="171450" marR="0" rtl="0" algn="l">
                        <a:lnSpc>
                          <a:spcPct val="100000"/>
                        </a:lnSpc>
                        <a:spcBef>
                          <a:spcPts val="0"/>
                        </a:spcBef>
                        <a:spcAft>
                          <a:spcPts val="0"/>
                        </a:spcAft>
                        <a:buClr>
                          <a:srgbClr val="0E0E3A"/>
                        </a:buClr>
                        <a:buSzPts val="1000"/>
                        <a:buFont typeface="Arial"/>
                        <a:buNone/>
                      </a:pPr>
                      <a:r>
                        <a:rPr lang="ja-JP" sz="1050" u="none" cap="none" strike="noStrike"/>
                        <a:t>- 指導者に「チーム全体の課題」と「個別改善点」を提示</a:t>
                      </a:r>
                      <a:endParaRPr sz="1050" u="none" cap="none" strike="noStrike"/>
                    </a:p>
                    <a:p>
                      <a:pPr indent="-107950" lvl="0" marL="171450" marR="0" rtl="0" algn="l">
                        <a:lnSpc>
                          <a:spcPct val="100000"/>
                        </a:lnSpc>
                        <a:spcBef>
                          <a:spcPts val="0"/>
                        </a:spcBef>
                        <a:spcAft>
                          <a:spcPts val="0"/>
                        </a:spcAft>
                        <a:buClr>
                          <a:srgbClr val="0E0E3A"/>
                        </a:buClr>
                        <a:buSzPts val="1000"/>
                        <a:buFont typeface="Arial"/>
                        <a:buNone/>
                      </a:pPr>
                      <a:r>
                        <a:rPr lang="ja-JP" sz="1050" u="none" cap="none" strike="noStrike"/>
                        <a:t>②個別最適化トレーニングプログラム</a:t>
                      </a:r>
                      <a:endParaRPr sz="1050" u="none" cap="none" strike="noStrike"/>
                    </a:p>
                    <a:p>
                      <a:pPr indent="-107950" lvl="0" marL="171450" marR="0" rtl="0" algn="l">
                        <a:lnSpc>
                          <a:spcPct val="100000"/>
                        </a:lnSpc>
                        <a:spcBef>
                          <a:spcPts val="0"/>
                        </a:spcBef>
                        <a:spcAft>
                          <a:spcPts val="0"/>
                        </a:spcAft>
                        <a:buClr>
                          <a:srgbClr val="0E0E3A"/>
                        </a:buClr>
                        <a:buSzPts val="1000"/>
                        <a:buFont typeface="Arial"/>
                        <a:buNone/>
                      </a:pPr>
                      <a:r>
                        <a:rPr lang="ja-JP" sz="1050" u="none" cap="none" strike="noStrike"/>
                        <a:t>- 測定結果に基づき、怪我予防ストレッチや補強運動を部員ごとに提示</a:t>
                      </a:r>
                      <a:endParaRPr/>
                    </a:p>
                    <a:p>
                      <a:pPr indent="-107950" lvl="0" marL="171450" marR="0" rtl="0" algn="l">
                        <a:lnSpc>
                          <a:spcPct val="100000"/>
                        </a:lnSpc>
                        <a:spcBef>
                          <a:spcPts val="0"/>
                        </a:spcBef>
                        <a:spcAft>
                          <a:spcPts val="0"/>
                        </a:spcAft>
                        <a:buClr>
                          <a:srgbClr val="0E0E3A"/>
                        </a:buClr>
                        <a:buSzPts val="1000"/>
                        <a:buFont typeface="Arial"/>
                        <a:buNone/>
                      </a:pPr>
                      <a:r>
                        <a:rPr lang="ja-JP" sz="1050" u="none" cap="none" strike="noStrike"/>
                        <a:t>③継続的な成長記録（チームダッシュボード）</a:t>
                      </a:r>
                      <a:endParaRPr sz="1050" u="none" cap="none" strike="noStrike"/>
                    </a:p>
                    <a:p>
                      <a:pPr indent="-107950" lvl="0" marL="171450" marR="0" rtl="0" algn="l">
                        <a:lnSpc>
                          <a:spcPct val="100000"/>
                        </a:lnSpc>
                        <a:spcBef>
                          <a:spcPts val="0"/>
                        </a:spcBef>
                        <a:spcAft>
                          <a:spcPts val="0"/>
                        </a:spcAft>
                        <a:buClr>
                          <a:srgbClr val="0E0E3A"/>
                        </a:buClr>
                        <a:buSzPts val="1000"/>
                        <a:buFont typeface="Arial"/>
                        <a:buNone/>
                      </a:pPr>
                      <a:r>
                        <a:rPr lang="ja-JP" sz="1050" u="none" cap="none" strike="noStrike"/>
                        <a:t>- 部員ごとの成長をグラフ化し、チーム全体の進捗を見える化</a:t>
                      </a:r>
                      <a:endParaRPr sz="1050" u="none" cap="none" strike="noStrike"/>
                    </a:p>
                  </a:txBody>
                  <a:tcPr marT="60950" marB="60950" marR="121925" marL="121925" anchor="ctr">
                    <a:lnL cap="flat" cmpd="sng" w="12700">
                      <a:solidFill>
                        <a:schemeClr val="lt1"/>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ja-JP" sz="1100" u="none" cap="none" strike="noStrike">
                          <a:solidFill>
                            <a:schemeClr val="dk1"/>
                          </a:solidFill>
                          <a:highlight>
                            <a:srgbClr val="FFFF00"/>
                          </a:highlight>
                          <a:latin typeface="Arial"/>
                          <a:ea typeface="Arial"/>
                          <a:cs typeface="Arial"/>
                          <a:sym typeface="Arial"/>
                        </a:rPr>
                        <a:t>機能：</a:t>
                      </a:r>
                      <a:r>
                        <a:rPr b="1" i="0" lang="ja-JP" sz="1100" u="none" cap="none" strike="noStrike">
                          <a:solidFill>
                            <a:schemeClr val="dk1"/>
                          </a:solidFill>
                          <a:latin typeface="Arial"/>
                          <a:ea typeface="Arial"/>
                          <a:cs typeface="Arial"/>
                          <a:sym typeface="Arial"/>
                        </a:rPr>
                        <a:t>パワー＆ムーブメント1day合宿</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lang="ja-JP" sz="1100" u="none" cap="none" strike="noStrike">
                          <a:solidFill>
                            <a:schemeClr val="dk1"/>
                          </a:solidFill>
                          <a:highlight>
                            <a:srgbClr val="FFFF00"/>
                          </a:highlight>
                          <a:latin typeface="Arial"/>
                          <a:ea typeface="Arial"/>
                          <a:cs typeface="Arial"/>
                          <a:sym typeface="Arial"/>
                        </a:rPr>
                        <a:t>性能：</a:t>
                      </a:r>
                      <a:r>
                        <a:rPr b="1" lang="ja-JP" sz="1100" u="none" cap="none" strike="noStrike">
                          <a:solidFill>
                            <a:schemeClr val="dk1"/>
                          </a:solidFill>
                          <a:latin typeface="Arial"/>
                          <a:ea typeface="Arial"/>
                          <a:cs typeface="Arial"/>
                          <a:sym typeface="Arial"/>
                        </a:rPr>
                        <a:t>測定、セルフコンディショニング、実践＋データ活用（チームの特徴や課題に応じて内容をカスタマイズできる）</a:t>
                      </a:r>
                      <a:endParaRPr sz="1100" u="none" cap="none" strike="noStrike">
                        <a:solidFill>
                          <a:schemeClr val="dk1"/>
                        </a:solidFill>
                      </a:endParaRPr>
                    </a:p>
                    <a:p>
                      <a:pPr indent="0" lvl="0" marL="0" marR="0" rtl="0" algn="l">
                        <a:lnSpc>
                          <a:spcPct val="100000"/>
                        </a:lnSpc>
                        <a:spcBef>
                          <a:spcPts val="0"/>
                        </a:spcBef>
                        <a:spcAft>
                          <a:spcPts val="0"/>
                        </a:spcAft>
                        <a:buNone/>
                      </a:pPr>
                      <a:r>
                        <a:rPr lang="ja-JP" sz="1100" u="none" cap="none" strike="noStrike">
                          <a:solidFill>
                            <a:schemeClr val="dk1"/>
                          </a:solidFill>
                          <a:highlight>
                            <a:srgbClr val="FFFF00"/>
                          </a:highlight>
                          <a:latin typeface="Arial"/>
                          <a:ea typeface="Arial"/>
                          <a:cs typeface="Arial"/>
                          <a:sym typeface="Arial"/>
                        </a:rPr>
                        <a:t>特徴：</a:t>
                      </a:r>
                      <a:r>
                        <a:rPr b="1" lang="ja-JP" sz="1100" u="none" cap="none" strike="noStrike">
                          <a:solidFill>
                            <a:schemeClr val="dk1"/>
                          </a:solidFill>
                          <a:latin typeface="Arial"/>
                          <a:ea typeface="Arial"/>
                          <a:cs typeface="Arial"/>
                          <a:sym typeface="Arial"/>
                        </a:rPr>
                        <a:t>測定結果やフィードバックをチーム単位で一元管理できる、個人の状態に合わせた指導や管理が可能</a:t>
                      </a:r>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ja-JP" sz="1100" u="none" cap="none" strike="noStrike">
                          <a:solidFill>
                            <a:schemeClr val="dk1"/>
                          </a:solidFill>
                          <a:latin typeface="Arial"/>
                          <a:ea typeface="Arial"/>
                          <a:cs typeface="Arial"/>
                          <a:sym typeface="Arial"/>
                        </a:rPr>
                        <a:t>・チームの方針や監督の特性等に応じて目的ややり方が異なるため、複数チームのニーズに応えることができるよう、プランを複数用意しユーザーが選べるように設計する</a:t>
                      </a:r>
                      <a:endParaRPr sz="1100" u="none" cap="none" strike="noStrike">
                        <a:solidFill>
                          <a:schemeClr val="dk1"/>
                        </a:solidFill>
                      </a:endParaRPr>
                    </a:p>
                    <a:p>
                      <a:pPr indent="0" lvl="0" marL="0" marR="0" rtl="0" algn="l">
                        <a:lnSpc>
                          <a:spcPct val="100000"/>
                        </a:lnSpc>
                        <a:spcBef>
                          <a:spcPts val="0"/>
                        </a:spcBef>
                        <a:spcAft>
                          <a:spcPts val="0"/>
                        </a:spcAft>
                        <a:buNone/>
                      </a:pPr>
                      <a:r>
                        <a:rPr b="0" i="0" lang="ja-JP" sz="1100" u="none" cap="none" strike="noStrike">
                          <a:solidFill>
                            <a:schemeClr val="dk1"/>
                          </a:solidFill>
                          <a:latin typeface="Arial"/>
                          <a:ea typeface="Arial"/>
                          <a:cs typeface="Arial"/>
                          <a:sym typeface="Arial"/>
                        </a:rPr>
                        <a:t>・複数チームを集めた合同開催も検討可能</a:t>
                      </a:r>
                      <a:endParaRPr b="0" sz="1100" u="none" cap="none" strike="noStrike">
                        <a:solidFill>
                          <a:schemeClr val="dk1"/>
                        </a:solidFill>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r h="345425">
                <a:tc>
                  <a:txBody>
                    <a:bodyPr/>
                    <a:lstStyle/>
                    <a:p>
                      <a:pPr indent="0" lvl="0" marL="0" marR="0" rtl="0" algn="l">
                        <a:lnSpc>
                          <a:spcPct val="100000"/>
                        </a:lnSpc>
                        <a:spcBef>
                          <a:spcPts val="0"/>
                        </a:spcBef>
                        <a:spcAft>
                          <a:spcPts val="0"/>
                        </a:spcAft>
                        <a:buNone/>
                      </a:pPr>
                      <a:r>
                        <a:rPr b="0" lang="ja-JP" sz="1300" u="none" cap="none" strike="noStrike">
                          <a:solidFill>
                            <a:schemeClr val="lt1"/>
                          </a:solidFill>
                          <a:latin typeface="Arial"/>
                          <a:ea typeface="Arial"/>
                          <a:cs typeface="Arial"/>
                          <a:sym typeface="Arial"/>
                        </a:rPr>
                        <a:t>価格</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None/>
                      </a:pPr>
                      <a:r>
                        <a:rPr lang="ja-JP" sz="1100" u="none" cap="none" strike="noStrike">
                          <a:solidFill>
                            <a:schemeClr val="dk1"/>
                          </a:solidFill>
                          <a:highlight>
                            <a:srgbClr val="FFFF00"/>
                          </a:highlight>
                          <a:latin typeface="Arial"/>
                          <a:ea typeface="Arial"/>
                          <a:cs typeface="Arial"/>
                          <a:sym typeface="Arial"/>
                        </a:rPr>
                        <a:t>課金方法：</a:t>
                      </a:r>
                      <a:r>
                        <a:rPr b="1" lang="ja-JP" sz="1100" u="none" cap="none" strike="noStrike">
                          <a:solidFill>
                            <a:schemeClr val="dk1"/>
                          </a:solidFill>
                          <a:latin typeface="Arial"/>
                          <a:ea typeface="Arial"/>
                          <a:cs typeface="Arial"/>
                          <a:sym typeface="Arial"/>
                        </a:rPr>
                        <a:t>利用料（</a:t>
                      </a:r>
                      <a:r>
                        <a:rPr b="1" lang="ja-JP" sz="1100" u="none" cap="none" strike="noStrike">
                          <a:solidFill>
                            <a:schemeClr val="dk1"/>
                          </a:solidFill>
                        </a:rPr>
                        <a:t>SSV</a:t>
                      </a:r>
                      <a:r>
                        <a:rPr b="1" lang="ja-JP" sz="1100" u="none" cap="none" strike="noStrike">
                          <a:solidFill>
                            <a:schemeClr val="dk1"/>
                          </a:solidFill>
                          <a:latin typeface="Arial"/>
                          <a:ea typeface="Arial"/>
                          <a:cs typeface="Arial"/>
                          <a:sym typeface="Arial"/>
                        </a:rPr>
                        <a:t>）＋サブスク（アプリ）</a:t>
                      </a:r>
                      <a:endParaRPr b="1" sz="1100" u="none" cap="none" strike="noStrike">
                        <a:solidFill>
                          <a:schemeClr val="dk1"/>
                        </a:solidFill>
                      </a:endParaRPr>
                    </a:p>
                    <a:p>
                      <a:pPr indent="0" lvl="0" marL="0" marR="0" rtl="0" algn="l">
                        <a:lnSpc>
                          <a:spcPct val="100000"/>
                        </a:lnSpc>
                        <a:spcBef>
                          <a:spcPts val="0"/>
                        </a:spcBef>
                        <a:spcAft>
                          <a:spcPts val="0"/>
                        </a:spcAft>
                        <a:buNone/>
                      </a:pPr>
                      <a:r>
                        <a:rPr lang="ja-JP" sz="1100" u="none" cap="none" strike="noStrike">
                          <a:solidFill>
                            <a:schemeClr val="dk1"/>
                          </a:solidFill>
                          <a:highlight>
                            <a:srgbClr val="FFFF00"/>
                          </a:highlight>
                          <a:latin typeface="Arial"/>
                          <a:ea typeface="Arial"/>
                          <a:cs typeface="Arial"/>
                          <a:sym typeface="Arial"/>
                        </a:rPr>
                        <a:t>価格：</a:t>
                      </a:r>
                      <a:r>
                        <a:rPr b="1" i="0" lang="ja-JP" sz="1100" u="none" cap="none" strike="noStrike">
                          <a:solidFill>
                            <a:schemeClr val="dk1"/>
                          </a:solidFill>
                          <a:latin typeface="Arial"/>
                          <a:ea typeface="Arial"/>
                          <a:cs typeface="Arial"/>
                          <a:sym typeface="Arial"/>
                        </a:rPr>
                        <a:t>1団体20万円/回　個人利用で1万円/回</a:t>
                      </a:r>
                      <a:endParaRPr b="1" sz="1100" u="none" cap="none" strike="noStrike">
                        <a:solidFill>
                          <a:schemeClr val="dk1"/>
                        </a:solidFill>
                      </a:endParaRPr>
                    </a:p>
                  </a:txBody>
                  <a:tcPr marT="60950" marB="60950" marR="121925" marL="121925" anchor="ctr">
                    <a:lnL cap="flat" cmpd="sng" w="12700">
                      <a:solidFill>
                        <a:schemeClr val="lt1"/>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ja-JP" sz="1100" u="none" cap="none" strike="noStrike">
                          <a:solidFill>
                            <a:schemeClr val="dk1"/>
                          </a:solidFill>
                          <a:highlight>
                            <a:srgbClr val="FFFF00"/>
                          </a:highlight>
                          <a:latin typeface="Arial"/>
                          <a:ea typeface="Arial"/>
                          <a:cs typeface="Arial"/>
                          <a:sym typeface="Arial"/>
                        </a:rPr>
                        <a:t>課金方法：</a:t>
                      </a:r>
                      <a:r>
                        <a:rPr b="1" lang="ja-JP" sz="1100" u="none" cap="none" strike="noStrike">
                          <a:solidFill>
                            <a:schemeClr val="dk1"/>
                          </a:solidFill>
                          <a:latin typeface="Arial"/>
                          <a:ea typeface="Arial"/>
                          <a:cs typeface="Arial"/>
                          <a:sym typeface="Arial"/>
                        </a:rPr>
                        <a:t>利用料（</a:t>
                      </a:r>
                      <a:r>
                        <a:rPr b="1" lang="ja-JP" sz="1100" u="none" cap="none" strike="noStrike">
                          <a:solidFill>
                            <a:schemeClr val="dk1"/>
                          </a:solidFill>
                        </a:rPr>
                        <a:t>SSV</a:t>
                      </a:r>
                      <a:r>
                        <a:rPr b="1" lang="ja-JP" sz="1100" u="none" cap="none" strike="noStrike">
                          <a:solidFill>
                            <a:schemeClr val="dk1"/>
                          </a:solidFill>
                          <a:latin typeface="Arial"/>
                          <a:ea typeface="Arial"/>
                          <a:cs typeface="Arial"/>
                          <a:sym typeface="Arial"/>
                        </a:rPr>
                        <a:t>）＋サブスク（アプリ）</a:t>
                      </a:r>
                      <a:endParaRPr b="1" sz="1100" u="none" cap="none" strike="noStrike">
                        <a:solidFill>
                          <a:schemeClr val="dk1"/>
                        </a:solidFill>
                      </a:endParaRPr>
                    </a:p>
                    <a:p>
                      <a:pPr indent="0" lvl="0" marL="0" marR="0" rtl="0" algn="l">
                        <a:lnSpc>
                          <a:spcPct val="100000"/>
                        </a:lnSpc>
                        <a:spcBef>
                          <a:spcPts val="0"/>
                        </a:spcBef>
                        <a:spcAft>
                          <a:spcPts val="0"/>
                        </a:spcAft>
                        <a:buNone/>
                      </a:pPr>
                      <a:r>
                        <a:rPr lang="ja-JP" sz="1100" u="none" cap="none" strike="noStrike">
                          <a:solidFill>
                            <a:schemeClr val="dk1"/>
                          </a:solidFill>
                          <a:highlight>
                            <a:srgbClr val="FFFF00"/>
                          </a:highlight>
                          <a:latin typeface="Arial"/>
                          <a:ea typeface="Arial"/>
                          <a:cs typeface="Arial"/>
                          <a:sym typeface="Arial"/>
                        </a:rPr>
                        <a:t>価格：</a:t>
                      </a:r>
                      <a:r>
                        <a:rPr b="1" i="0" lang="ja-JP" sz="1100" u="none" cap="none" strike="noStrike">
                          <a:solidFill>
                            <a:schemeClr val="dk1"/>
                          </a:solidFill>
                          <a:latin typeface="Arial"/>
                          <a:ea typeface="Arial"/>
                          <a:cs typeface="Arial"/>
                          <a:sym typeface="Arial"/>
                        </a:rPr>
                        <a:t>1団体20万円/回　個人利用で1万円/回</a:t>
                      </a:r>
                      <a:endParaRPr b="1" sz="1100" u="none" cap="none" strike="noStrike">
                        <a:solidFill>
                          <a:schemeClr val="dk1"/>
                        </a:solidFill>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ja-JP" sz="1100" u="none" cap="none" strike="noStrike">
                          <a:solidFill>
                            <a:schemeClr val="dk1"/>
                          </a:solidFill>
                          <a:latin typeface="Arial"/>
                          <a:ea typeface="Arial"/>
                          <a:cs typeface="Arial"/>
                          <a:sym typeface="Arial"/>
                        </a:rPr>
                        <a:t>・</a:t>
                      </a:r>
                      <a:r>
                        <a:rPr lang="ja-JP" sz="1100" u="none" cap="none" strike="noStrike">
                          <a:solidFill>
                            <a:schemeClr val="dk1"/>
                          </a:solidFill>
                        </a:rPr>
                        <a:t>1</a:t>
                      </a:r>
                      <a:r>
                        <a:rPr lang="ja-JP" sz="1100" u="none" cap="none" strike="noStrike">
                          <a:solidFill>
                            <a:schemeClr val="dk1"/>
                          </a:solidFill>
                          <a:latin typeface="Arial"/>
                          <a:ea typeface="Arial"/>
                          <a:cs typeface="Arial"/>
                          <a:sym typeface="Arial"/>
                        </a:rPr>
                        <a:t>人あたり</a:t>
                      </a:r>
                      <a:r>
                        <a:rPr lang="ja-JP" sz="1100" u="none" cap="none" strike="noStrike">
                          <a:solidFill>
                            <a:schemeClr val="dk1"/>
                          </a:solidFill>
                        </a:rPr>
                        <a:t>1</a:t>
                      </a:r>
                      <a:r>
                        <a:rPr lang="ja-JP" sz="1100" u="none" cap="none" strike="noStrike">
                          <a:solidFill>
                            <a:schemeClr val="dk1"/>
                          </a:solidFill>
                          <a:latin typeface="Arial"/>
                          <a:ea typeface="Arial"/>
                          <a:cs typeface="Arial"/>
                          <a:sym typeface="Arial"/>
                        </a:rPr>
                        <a:t>万円、年間</a:t>
                      </a:r>
                      <a:r>
                        <a:rPr lang="ja-JP" sz="1100" u="none" cap="none" strike="noStrike">
                          <a:solidFill>
                            <a:schemeClr val="dk1"/>
                          </a:solidFill>
                        </a:rPr>
                        <a:t>2</a:t>
                      </a:r>
                      <a:r>
                        <a:rPr lang="ja-JP" sz="1100" u="none" cap="none" strike="noStrike">
                          <a:solidFill>
                            <a:schemeClr val="dk1"/>
                          </a:solidFill>
                          <a:latin typeface="Arial"/>
                          <a:ea typeface="Arial"/>
                          <a:cs typeface="Arial"/>
                          <a:sym typeface="Arial"/>
                        </a:rPr>
                        <a:t>万円（月額約</a:t>
                      </a:r>
                      <a:r>
                        <a:rPr lang="ja-JP" sz="1100" u="none" cap="none" strike="noStrike">
                          <a:solidFill>
                            <a:schemeClr val="dk1"/>
                          </a:solidFill>
                        </a:rPr>
                        <a:t>1,000</a:t>
                      </a:r>
                      <a:r>
                        <a:rPr lang="ja-JP" sz="1100" u="none" cap="none" strike="noStrike">
                          <a:solidFill>
                            <a:schemeClr val="dk1"/>
                          </a:solidFill>
                          <a:latin typeface="Arial"/>
                          <a:ea typeface="Arial"/>
                          <a:cs typeface="Arial"/>
                          <a:sym typeface="Arial"/>
                        </a:rPr>
                        <a:t>円）程度は妥当。</a:t>
                      </a:r>
                      <a:endParaRPr/>
                    </a:p>
                    <a:p>
                      <a:pPr indent="0" lvl="0" marL="0" marR="0" rtl="0" algn="l">
                        <a:lnSpc>
                          <a:spcPct val="100000"/>
                        </a:lnSpc>
                        <a:spcBef>
                          <a:spcPts val="0"/>
                        </a:spcBef>
                        <a:spcAft>
                          <a:spcPts val="0"/>
                        </a:spcAft>
                        <a:buNone/>
                      </a:pPr>
                      <a:r>
                        <a:rPr lang="ja-JP" sz="1100" u="none" cap="none" strike="noStrike">
                          <a:solidFill>
                            <a:schemeClr val="dk1"/>
                          </a:solidFill>
                          <a:latin typeface="Arial"/>
                          <a:ea typeface="Arial"/>
                          <a:cs typeface="Arial"/>
                          <a:sym typeface="Arial"/>
                        </a:rPr>
                        <a:t>・支払い主体は保護者を想定。合宿型の方が保護者の費用負担の理解を得やすい</a:t>
                      </a:r>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bl>
          </a:graphicData>
        </a:graphic>
      </p:graphicFrame>
      <p:sp>
        <p:nvSpPr>
          <p:cNvPr id="713" name="Google Shape;713;p50"/>
          <p:cNvSpPr txBox="1"/>
          <p:nvPr/>
        </p:nvSpPr>
        <p:spPr>
          <a:xfrm>
            <a:off x="3756236" y="468546"/>
            <a:ext cx="1100666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JP" sz="1600" u="none" cap="none" strike="noStrike">
                <a:solidFill>
                  <a:schemeClr val="dk1"/>
                </a:solidFill>
                <a:latin typeface="Arial"/>
                <a:ea typeface="Arial"/>
                <a:cs typeface="Arial"/>
                <a:sym typeface="Arial"/>
              </a:rPr>
              <a:t>結論：</a:t>
            </a:r>
            <a:r>
              <a:rPr b="0" i="1" lang="ja-JP" sz="1600" u="none" cap="none" strike="noStrike">
                <a:solidFill>
                  <a:schemeClr val="dk1"/>
                </a:solidFill>
                <a:latin typeface="Arial"/>
                <a:ea typeface="Arial"/>
                <a:cs typeface="Arial"/>
                <a:sym typeface="Arial"/>
              </a:rPr>
              <a:t>検証継続</a:t>
            </a:r>
            <a:r>
              <a:rPr b="0" i="0" lang="ja-JP" sz="1600" u="none" cap="none" strike="noStrike">
                <a:solidFill>
                  <a:schemeClr val="dk1"/>
                </a:solidFill>
                <a:latin typeface="Arial"/>
                <a:ea typeface="Arial"/>
                <a:cs typeface="Arial"/>
                <a:sym typeface="Arial"/>
              </a:rPr>
              <a:t> or</a:t>
            </a:r>
            <a:r>
              <a:rPr b="0" i="1" lang="ja-JP" sz="1600" u="none" cap="none" strike="noStrike">
                <a:solidFill>
                  <a:schemeClr val="dk1"/>
                </a:solidFill>
                <a:latin typeface="Arial"/>
                <a:ea typeface="Arial"/>
                <a:cs typeface="Arial"/>
                <a:sym typeface="Arial"/>
              </a:rPr>
              <a:t>ピボット</a:t>
            </a:r>
            <a:r>
              <a:rPr b="0" i="0" lang="ja-JP" sz="1600" u="none" cap="none" strike="noStrike">
                <a:solidFill>
                  <a:schemeClr val="dk1"/>
                </a:solidFill>
                <a:latin typeface="Arial"/>
                <a:ea typeface="Arial"/>
                <a:cs typeface="Arial"/>
                <a:sym typeface="Arial"/>
              </a:rPr>
              <a:t> or </a:t>
            </a:r>
            <a:r>
              <a:rPr b="0" i="1" lang="ja-JP" sz="1600" u="none" cap="none" strike="noStrike">
                <a:solidFill>
                  <a:schemeClr val="dk1"/>
                </a:solidFill>
                <a:latin typeface="Arial"/>
                <a:ea typeface="Arial"/>
                <a:cs typeface="Arial"/>
                <a:sym typeface="Arial"/>
              </a:rPr>
              <a:t>検証完了</a:t>
            </a:r>
            <a:endParaRPr b="0" i="1"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600" u="none" cap="none" strike="noStrike">
                <a:solidFill>
                  <a:schemeClr val="dk1"/>
                </a:solidFill>
                <a:latin typeface="Arial"/>
                <a:ea typeface="Arial"/>
                <a:cs typeface="Arial"/>
                <a:sym typeface="Arial"/>
              </a:rPr>
              <a:t>上記の判断理由</a:t>
            </a:r>
            <a:r>
              <a:rPr b="0" i="0" lang="ja-JP" sz="1600" u="none" cap="none" strike="noStrike">
                <a:solidFill>
                  <a:schemeClr val="dk1"/>
                </a:solidFill>
                <a:latin typeface="Arial"/>
                <a:ea typeface="Arial"/>
                <a:cs typeface="Arial"/>
                <a:sym typeface="Arial"/>
              </a:rPr>
              <a:t>：XXX</a:t>
            </a:r>
            <a:endParaRPr b="0" i="0" sz="1600" u="none" cap="none" strike="noStrike">
              <a:solidFill>
                <a:schemeClr val="dk1"/>
              </a:solidFill>
              <a:latin typeface="Arial"/>
              <a:ea typeface="Arial"/>
              <a:cs typeface="Arial"/>
              <a:sym typeface="Arial"/>
            </a:endParaRPr>
          </a:p>
        </p:txBody>
      </p:sp>
      <p:sp>
        <p:nvSpPr>
          <p:cNvPr id="714" name="Google Shape;714;p50"/>
          <p:cNvSpPr txBox="1"/>
          <p:nvPr/>
        </p:nvSpPr>
        <p:spPr>
          <a:xfrm>
            <a:off x="247227" y="468547"/>
            <a:ext cx="1100666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JP" sz="1600" u="none" cap="none" strike="noStrike">
                <a:solidFill>
                  <a:schemeClr val="dk1"/>
                </a:solidFill>
                <a:latin typeface="Arial"/>
                <a:ea typeface="Arial"/>
                <a:cs typeface="Arial"/>
                <a:sym typeface="Arial"/>
              </a:rPr>
              <a:t>インタビュー実施人数：　4人</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600" u="none" cap="none" strike="noStrike">
                <a:solidFill>
                  <a:schemeClr val="dk1"/>
                </a:solidFill>
                <a:latin typeface="Arial"/>
                <a:ea typeface="Arial"/>
                <a:cs typeface="Arial"/>
                <a:sym typeface="Arial"/>
              </a:rPr>
              <a:t>内アーリーアダプター：　2人</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1"/>
          <p:cNvSpPr txBox="1"/>
          <p:nvPr>
            <p:ph type="title"/>
          </p:nvPr>
        </p:nvSpPr>
        <p:spPr>
          <a:xfrm>
            <a:off x="431375" y="50174"/>
            <a:ext cx="10177131" cy="4476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ja-JP"/>
              <a:t>インタビュー結果のまとめ（テック企業）</a:t>
            </a:r>
            <a:endParaRPr/>
          </a:p>
        </p:txBody>
      </p:sp>
      <p:graphicFrame>
        <p:nvGraphicFramePr>
          <p:cNvPr id="720" name="Google Shape;720;p51"/>
          <p:cNvGraphicFramePr/>
          <p:nvPr/>
        </p:nvGraphicFramePr>
        <p:xfrm>
          <a:off x="230458" y="1116138"/>
          <a:ext cx="3000000" cy="3000000"/>
        </p:xfrm>
        <a:graphic>
          <a:graphicData uri="http://schemas.openxmlformats.org/drawingml/2006/table">
            <a:tbl>
              <a:tblPr>
                <a:noFill/>
                <a:tableStyleId>{0EC190E6-E4E3-4A6E-83DD-F9A46E914B30}</a:tableStyleId>
              </a:tblPr>
              <a:tblGrid>
                <a:gridCol w="881825"/>
                <a:gridCol w="4187225"/>
                <a:gridCol w="3760475"/>
                <a:gridCol w="2901550"/>
              </a:tblGrid>
              <a:tr h="277075">
                <a:tc>
                  <a:txBody>
                    <a:bodyPr/>
                    <a:lstStyle/>
                    <a:p>
                      <a:pPr indent="0" lvl="0" marL="0" marR="0" rtl="0" algn="l">
                        <a:lnSpc>
                          <a:spcPct val="100000"/>
                        </a:lnSpc>
                        <a:spcBef>
                          <a:spcPts val="0"/>
                        </a:spcBef>
                        <a:spcAft>
                          <a:spcPts val="0"/>
                        </a:spcAft>
                        <a:buNone/>
                      </a:pPr>
                      <a:r>
                        <a:t/>
                      </a:r>
                      <a:endParaRPr sz="1000" u="none" cap="none" strike="noStrike">
                        <a:solidFill>
                          <a:schemeClr val="lt1"/>
                        </a:solidFill>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ja-JP" sz="1000" u="none" cap="none" strike="noStrike">
                          <a:solidFill>
                            <a:schemeClr val="lt1"/>
                          </a:solidFill>
                          <a:latin typeface="Arial"/>
                          <a:ea typeface="Arial"/>
                          <a:cs typeface="Arial"/>
                          <a:sym typeface="Arial"/>
                        </a:rPr>
                        <a:t>当初仮説（インタビュー前）</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00AE19"/>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None/>
                      </a:pPr>
                      <a:r>
                        <a:rPr lang="ja-JP" sz="1000" u="none" cap="none" strike="noStrike">
                          <a:solidFill>
                            <a:schemeClr val="lt1"/>
                          </a:solidFill>
                          <a:latin typeface="Arial"/>
                          <a:ea typeface="Arial"/>
                          <a:cs typeface="Arial"/>
                          <a:sym typeface="Arial"/>
                        </a:rPr>
                        <a:t>修正仮説（インタビュー後）</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00AE19"/>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None/>
                      </a:pPr>
                      <a:r>
                        <a:rPr lang="ja-JP" sz="1000" u="none" cap="none" strike="noStrike">
                          <a:solidFill>
                            <a:schemeClr val="lt1"/>
                          </a:solidFill>
                          <a:latin typeface="Arial"/>
                          <a:ea typeface="Arial"/>
                          <a:cs typeface="Arial"/>
                          <a:sym typeface="Arial"/>
                        </a:rPr>
                        <a:t>インサイトやその他の気づき</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00AE19"/>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r>
              <a:tr h="744650">
                <a:tc>
                  <a:txBody>
                    <a:bodyPr/>
                    <a:lstStyle/>
                    <a:p>
                      <a:pPr indent="0" lvl="0" marL="0" marR="0" rtl="0" algn="l">
                        <a:lnSpc>
                          <a:spcPct val="100000"/>
                        </a:lnSpc>
                        <a:spcBef>
                          <a:spcPts val="0"/>
                        </a:spcBef>
                        <a:spcAft>
                          <a:spcPts val="0"/>
                        </a:spcAft>
                        <a:buNone/>
                      </a:pPr>
                      <a:r>
                        <a:rPr b="0" lang="ja-JP" sz="1000" u="none" cap="none" strike="noStrike">
                          <a:solidFill>
                            <a:schemeClr val="lt1"/>
                          </a:solidFill>
                          <a:latin typeface="Arial"/>
                          <a:ea typeface="Arial"/>
                          <a:cs typeface="Arial"/>
                          <a:sym typeface="Arial"/>
                        </a:rPr>
                        <a:t>顧客像</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Clr>
                          <a:srgbClr val="0E0E3A"/>
                        </a:buClr>
                        <a:buSzPts val="1000"/>
                        <a:buFont typeface="Arial"/>
                        <a:buNone/>
                      </a:pPr>
                      <a:r>
                        <a:rPr lang="ja-JP" sz="1050" u="none" cap="none" strike="noStrike"/>
                        <a:t>「展示会や広告のコスト負担に悩みを感じている」</a:t>
                      </a:r>
                      <a:endParaRPr/>
                    </a:p>
                    <a:p>
                      <a:pPr indent="0" lvl="0" marL="0" marR="0" rtl="0" algn="l">
                        <a:lnSpc>
                          <a:spcPct val="100000"/>
                        </a:lnSpc>
                        <a:spcBef>
                          <a:spcPts val="0"/>
                        </a:spcBef>
                        <a:spcAft>
                          <a:spcPts val="0"/>
                        </a:spcAft>
                        <a:buClr>
                          <a:srgbClr val="0E0E3A"/>
                        </a:buClr>
                        <a:buSzPts val="1000"/>
                        <a:buFont typeface="Arial"/>
                        <a:buNone/>
                      </a:pPr>
                      <a:r>
                        <a:rPr lang="ja-JP" sz="1050" u="none" cap="none" strike="noStrike"/>
                        <a:t>「日本にはないが、海外では普及している技術で絶対の自信を持っている」</a:t>
                      </a:r>
                      <a:endParaRPr/>
                    </a:p>
                    <a:p>
                      <a:pPr indent="0" lvl="0" marL="0" marR="0" rtl="0" algn="l">
                        <a:lnSpc>
                          <a:spcPct val="100000"/>
                        </a:lnSpc>
                        <a:spcBef>
                          <a:spcPts val="0"/>
                        </a:spcBef>
                        <a:spcAft>
                          <a:spcPts val="0"/>
                        </a:spcAft>
                        <a:buClr>
                          <a:srgbClr val="0E0E3A"/>
                        </a:buClr>
                        <a:buSzPts val="1000"/>
                        <a:buFont typeface="Arial"/>
                        <a:buNone/>
                      </a:pPr>
                      <a:r>
                        <a:rPr lang="ja-JP" sz="1050" u="none" cap="none" strike="noStrike"/>
                        <a:t>「購入となると学校では高価で購入に至らないことに悩み」</a:t>
                      </a:r>
                      <a:endParaRPr sz="1050" u="none" cap="none" strike="noStrike"/>
                    </a:p>
                  </a:txBody>
                  <a:tcPr marT="60950" marB="60950" marR="121925" marL="121925" anchor="ctr">
                    <a:lnL cap="flat" cmpd="sng" w="12700">
                      <a:solidFill>
                        <a:schemeClr val="lt1"/>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000"/>
                        <a:buFont typeface="Arial"/>
                        <a:buNone/>
                      </a:pPr>
                      <a:r>
                        <a:rPr b="1" lang="ja-JP" sz="1000" u="none" cap="none" strike="noStrike">
                          <a:solidFill>
                            <a:schemeClr val="dk1"/>
                          </a:solidFill>
                          <a:latin typeface="Arial"/>
                          <a:ea typeface="Arial"/>
                          <a:cs typeface="Arial"/>
                          <a:sym typeface="Arial"/>
                        </a:rPr>
                        <a:t>・中学・高校・大学などアスリート人口が多い層への展開を図っていきたい</a:t>
                      </a:r>
                      <a:endParaRPr b="1" sz="1000" u="none" cap="none" strike="noStrike">
                        <a:solidFill>
                          <a:schemeClr val="dk1"/>
                        </a:solidFill>
                      </a:endParaRPr>
                    </a:p>
                    <a:p>
                      <a:pPr indent="0" lvl="0" marL="0" marR="0" rtl="0" algn="l">
                        <a:lnSpc>
                          <a:spcPct val="100000"/>
                        </a:lnSpc>
                        <a:spcBef>
                          <a:spcPts val="0"/>
                        </a:spcBef>
                        <a:spcAft>
                          <a:spcPts val="0"/>
                        </a:spcAft>
                        <a:buClr>
                          <a:schemeClr val="dk1"/>
                        </a:buClr>
                        <a:buSzPts val="1000"/>
                        <a:buFont typeface="Arial"/>
                        <a:buNone/>
                      </a:pPr>
                      <a:r>
                        <a:rPr b="1" lang="ja-JP" sz="1000" u="none" cap="none" strike="noStrike">
                          <a:solidFill>
                            <a:schemeClr val="dk1"/>
                          </a:solidFill>
                          <a:latin typeface="Arial"/>
                          <a:ea typeface="Arial"/>
                          <a:cs typeface="Arial"/>
                          <a:sym typeface="Arial"/>
                        </a:rPr>
                        <a:t>・</a:t>
                      </a:r>
                      <a:r>
                        <a:rPr lang="ja-JP" sz="1000" u="none" cap="none" strike="noStrike"/>
                        <a:t>展示会にはコストがかかり、実証の機会を得られていない</a:t>
                      </a:r>
                      <a:endParaRPr b="1" sz="1000" u="none" cap="none" strike="noStrike">
                        <a:solidFill>
                          <a:schemeClr val="dk1"/>
                        </a:solidFill>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solidFill>
                          <a:schemeClr val="dk1"/>
                        </a:solidFill>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r h="1906325">
                <a:tc>
                  <a:txBody>
                    <a:bodyPr/>
                    <a:lstStyle/>
                    <a:p>
                      <a:pPr indent="0" lvl="0" marL="0" marR="0" rtl="0" algn="l">
                        <a:lnSpc>
                          <a:spcPct val="100000"/>
                        </a:lnSpc>
                        <a:spcBef>
                          <a:spcPts val="0"/>
                        </a:spcBef>
                        <a:spcAft>
                          <a:spcPts val="0"/>
                        </a:spcAft>
                        <a:buNone/>
                      </a:pPr>
                      <a:r>
                        <a:rPr b="0" lang="ja-JP" sz="1000" u="none" cap="none" strike="noStrike">
                          <a:solidFill>
                            <a:schemeClr val="lt1"/>
                          </a:solidFill>
                          <a:latin typeface="Arial"/>
                          <a:ea typeface="Arial"/>
                          <a:cs typeface="Arial"/>
                          <a:sym typeface="Arial"/>
                        </a:rPr>
                        <a:t>課題の切実さ</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solidFill>
                            <a:schemeClr val="dk1"/>
                          </a:solidFill>
                          <a:highlight>
                            <a:srgbClr val="FFFF00"/>
                          </a:highlight>
                          <a:latin typeface="Arial"/>
                          <a:ea typeface="Arial"/>
                          <a:cs typeface="Arial"/>
                          <a:sym typeface="Arial"/>
                        </a:rPr>
                        <a:t>ジョブ：</a:t>
                      </a:r>
                      <a:r>
                        <a:rPr lang="ja-JP" sz="1000" u="none" cap="none" strike="noStrike"/>
                        <a:t>①販売するチャネルが欲しい　②すぐに使える“リアルなテスト環境”が欲しい　③実証フィールド・機会が欲しい</a:t>
                      </a:r>
                      <a:endParaRPr/>
                    </a:p>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solidFill>
                            <a:schemeClr val="dk1"/>
                          </a:solidFill>
                          <a:highlight>
                            <a:srgbClr val="FFFF00"/>
                          </a:highlight>
                          <a:latin typeface="Arial"/>
                          <a:ea typeface="Arial"/>
                          <a:cs typeface="Arial"/>
                          <a:sym typeface="Arial"/>
                        </a:rPr>
                        <a:t>実現できない理由：</a:t>
                      </a:r>
                      <a:r>
                        <a:rPr lang="ja-JP" sz="1000" u="none" cap="none" strike="noStrike"/>
                        <a:t>①営業人員やネットワークが不足　②専用施設や被験者の確保に高コストがかかる　③導入前に試せる環境が整っていない</a:t>
                      </a:r>
                      <a:endParaRPr/>
                    </a:p>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solidFill>
                            <a:schemeClr val="dk1"/>
                          </a:solidFill>
                          <a:highlight>
                            <a:srgbClr val="FFFF00"/>
                          </a:highlight>
                          <a:latin typeface="Arial"/>
                          <a:ea typeface="Arial"/>
                          <a:cs typeface="Arial"/>
                          <a:sym typeface="Arial"/>
                        </a:rPr>
                        <a:t>現在の対策</a:t>
                      </a:r>
                      <a:r>
                        <a:rPr lang="ja-JP" sz="1000" u="none" cap="none" strike="noStrike">
                          <a:solidFill>
                            <a:schemeClr val="dk1"/>
                          </a:solidFill>
                          <a:highlight>
                            <a:srgbClr val="FFFF00"/>
                          </a:highlight>
                        </a:rPr>
                        <a:t>：​</a:t>
                      </a:r>
                      <a:r>
                        <a:rPr lang="ja-JP" sz="1000" u="none" cap="none" strike="noStrike"/>
                        <a:t>①展示会、代理店やパートナー企業との提携　②自社で簡易的な検証環境を構築、被保険者はネットで募集　③会議室での事例紹介、スポーツイベントで体験ブースを設置</a:t>
                      </a:r>
                      <a:endParaRPr/>
                    </a:p>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solidFill>
                            <a:schemeClr val="dk1"/>
                          </a:solidFill>
                          <a:highlight>
                            <a:srgbClr val="FFFF00"/>
                          </a:highlight>
                          <a:latin typeface="Arial"/>
                          <a:ea typeface="Arial"/>
                          <a:cs typeface="Arial"/>
                          <a:sym typeface="Arial"/>
                        </a:rPr>
                        <a:t>現在の対策への不満：</a:t>
                      </a:r>
                      <a:r>
                        <a:rPr lang="ja-JP" sz="1000" u="none" cap="none" strike="noStrike"/>
                        <a:t>①展示会は高コスト、パートナー依存で将来性が不安　②実際の利用環境、ユーザと乖離しており、顧客に響かない</a:t>
                      </a:r>
                      <a:endParaRPr/>
                    </a:p>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t>③事例の口頭での紹介だけでは、効果が伝わらず、イベントは短期間で、継続的な効果がない</a:t>
                      </a:r>
                      <a:endParaRPr/>
                    </a:p>
                  </a:txBody>
                  <a:tcPr marT="60950" marB="60950" marR="121925" marL="121925" anchor="ctr">
                    <a:lnL cap="flat" cmpd="sng" w="12700">
                      <a:solidFill>
                        <a:schemeClr val="lt1"/>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ja-JP" sz="1000" u="none" cap="none" strike="noStrike">
                          <a:solidFill>
                            <a:schemeClr val="dk1"/>
                          </a:solidFill>
                          <a:highlight>
                            <a:srgbClr val="FFFF00"/>
                          </a:highlight>
                          <a:latin typeface="Arial"/>
                          <a:ea typeface="Arial"/>
                          <a:cs typeface="Arial"/>
                          <a:sym typeface="Arial"/>
                        </a:rPr>
                        <a:t>ジョブ：</a:t>
                      </a:r>
                      <a:r>
                        <a:rPr lang="ja-JP" sz="1000" u="none" cap="none" strike="noStrike">
                          <a:solidFill>
                            <a:schemeClr val="dk1"/>
                          </a:solidFill>
                          <a:latin typeface="Arial"/>
                          <a:ea typeface="Arial"/>
                          <a:cs typeface="Arial"/>
                          <a:sym typeface="Arial"/>
                        </a:rPr>
                        <a:t>①​</a:t>
                      </a:r>
                      <a:r>
                        <a:rPr b="1" lang="ja-JP" sz="1000" u="none" cap="none" strike="noStrike">
                          <a:solidFill>
                            <a:schemeClr val="dk1"/>
                          </a:solidFill>
                          <a:latin typeface="Arial"/>
                          <a:ea typeface="Arial"/>
                          <a:cs typeface="Arial"/>
                          <a:sym typeface="Arial"/>
                        </a:rPr>
                        <a:t>販売チャネルを確立・拡張したい　②</a:t>
                      </a:r>
                      <a:r>
                        <a:rPr b="1" lang="ja-JP" sz="1000" u="none" cap="none" strike="noStrike">
                          <a:solidFill>
                            <a:schemeClr val="dk1"/>
                          </a:solidFill>
                        </a:rPr>
                        <a:t>使ってもらえる“実フィールド（常設環境）”が欲しい</a:t>
                      </a:r>
                      <a:endParaRPr b="1" sz="1000" u="none" cap="none" strike="noStrike">
                        <a:solidFill>
                          <a:schemeClr val="dk1"/>
                        </a:solidFill>
                      </a:endParaRPr>
                    </a:p>
                    <a:p>
                      <a:pPr indent="0" lvl="0" marL="0" marR="0" rtl="0" algn="l">
                        <a:lnSpc>
                          <a:spcPct val="100000"/>
                        </a:lnSpc>
                        <a:spcBef>
                          <a:spcPts val="0"/>
                        </a:spcBef>
                        <a:spcAft>
                          <a:spcPts val="0"/>
                        </a:spcAft>
                        <a:buNone/>
                      </a:pPr>
                      <a:r>
                        <a:rPr lang="ja-JP" sz="1000" u="none" cap="none" strike="noStrike">
                          <a:solidFill>
                            <a:schemeClr val="dk1"/>
                          </a:solidFill>
                          <a:highlight>
                            <a:srgbClr val="FFFF00"/>
                          </a:highlight>
                        </a:rPr>
                        <a:t>実現できない理由：​</a:t>
                      </a:r>
                      <a:r>
                        <a:rPr lang="ja-JP" sz="1000" u="none" cap="none" strike="noStrike">
                          <a:solidFill>
                            <a:schemeClr val="dk1"/>
                          </a:solidFill>
                          <a:latin typeface="Arial"/>
                          <a:ea typeface="Arial"/>
                          <a:cs typeface="Arial"/>
                          <a:sym typeface="Arial"/>
                        </a:rPr>
                        <a:t>①</a:t>
                      </a:r>
                      <a:r>
                        <a:rPr b="1" lang="ja-JP" sz="1000" u="none" cap="none" strike="noStrike">
                          <a:solidFill>
                            <a:schemeClr val="dk1"/>
                          </a:solidFill>
                          <a:latin typeface="Arial"/>
                          <a:ea typeface="Arial"/>
                          <a:cs typeface="Arial"/>
                          <a:sym typeface="Arial"/>
                        </a:rPr>
                        <a:t>リソース不足　②商品が複雑で顧客への説明が難しい　③展示ブースの設置には費用がかかる</a:t>
                      </a:r>
                      <a:endParaRPr/>
                    </a:p>
                    <a:p>
                      <a:pPr indent="0" lvl="0" marL="0" marR="0" rtl="0" algn="l">
                        <a:lnSpc>
                          <a:spcPct val="100000"/>
                        </a:lnSpc>
                        <a:spcBef>
                          <a:spcPts val="0"/>
                        </a:spcBef>
                        <a:spcAft>
                          <a:spcPts val="0"/>
                        </a:spcAft>
                        <a:buNone/>
                      </a:pPr>
                      <a:r>
                        <a:rPr lang="ja-JP" sz="1000" u="none" cap="none" strike="noStrike">
                          <a:solidFill>
                            <a:schemeClr val="dk1"/>
                          </a:solidFill>
                          <a:highlight>
                            <a:srgbClr val="FFFF00"/>
                          </a:highlight>
                        </a:rPr>
                        <a:t>現在の対策：​</a:t>
                      </a:r>
                      <a:r>
                        <a:rPr b="1" lang="ja-JP" sz="1000" u="none" cap="none" strike="noStrike">
                          <a:solidFill>
                            <a:schemeClr val="dk1"/>
                          </a:solidFill>
                          <a:latin typeface="Arial"/>
                          <a:ea typeface="Arial"/>
                          <a:cs typeface="Arial"/>
                          <a:sym typeface="Arial"/>
                        </a:rPr>
                        <a:t>紹介、インバウンドセールスが中心</a:t>
                      </a:r>
                      <a:endParaRPr b="1"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ja-JP" sz="1000" u="none" cap="none" strike="noStrike">
                          <a:solidFill>
                            <a:schemeClr val="dk1"/>
                          </a:solidFill>
                          <a:highlight>
                            <a:srgbClr val="FFFF00"/>
                          </a:highlight>
                          <a:latin typeface="Arial"/>
                          <a:ea typeface="Arial"/>
                          <a:cs typeface="Arial"/>
                          <a:sym typeface="Arial"/>
                        </a:rPr>
                        <a:t>現在の対策への不満：</a:t>
                      </a:r>
                      <a:r>
                        <a:rPr lang="ja-JP" sz="1000" u="none" cap="none" strike="noStrike">
                          <a:solidFill>
                            <a:schemeClr val="dk1"/>
                          </a:solidFill>
                          <a:latin typeface="Arial"/>
                          <a:ea typeface="Arial"/>
                          <a:cs typeface="Arial"/>
                          <a:sym typeface="Arial"/>
                        </a:rPr>
                        <a:t>①</a:t>
                      </a:r>
                      <a:r>
                        <a:rPr b="1" lang="ja-JP" sz="1000" u="none" cap="none" strike="noStrike">
                          <a:solidFill>
                            <a:schemeClr val="dk1"/>
                          </a:solidFill>
                          <a:latin typeface="Arial"/>
                          <a:ea typeface="Arial"/>
                          <a:cs typeface="Arial"/>
                          <a:sym typeface="Arial"/>
                        </a:rPr>
                        <a:t>セミプロ・学生層への展開等狙いたい層へのアウトバウンド営業ができていない　②製品に対する社内外の理解が不足している　③</a:t>
                      </a:r>
                      <a:r>
                        <a:rPr b="1" lang="ja-JP" sz="1000" u="none" cap="none" strike="noStrike">
                          <a:solidFill>
                            <a:schemeClr val="dk1"/>
                          </a:solidFill>
                        </a:rPr>
                        <a:t>全国に“常時試せる場所”がない</a:t>
                      </a:r>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ja-JP" sz="1000" u="none" cap="none" strike="noStrike">
                          <a:solidFill>
                            <a:schemeClr val="dk1"/>
                          </a:solidFill>
                          <a:latin typeface="Arial"/>
                          <a:ea typeface="Arial"/>
                          <a:cs typeface="Arial"/>
                          <a:sym typeface="Arial"/>
                        </a:rPr>
                        <a:t>・セミプロや学生層への展開に手を伸ばせていない企業がまだ多い</a:t>
                      </a:r>
                      <a:endParaRPr sz="1000" u="none" cap="none" strike="noStrike">
                        <a:solidFill>
                          <a:schemeClr val="dk1"/>
                        </a:solidFill>
                      </a:endParaRPr>
                    </a:p>
                    <a:p>
                      <a:pPr indent="0" lvl="0" marL="0" marR="0" rtl="0" algn="l">
                        <a:lnSpc>
                          <a:spcPct val="100000"/>
                        </a:lnSpc>
                        <a:spcBef>
                          <a:spcPts val="0"/>
                        </a:spcBef>
                        <a:spcAft>
                          <a:spcPts val="0"/>
                        </a:spcAft>
                        <a:buNone/>
                      </a:pPr>
                      <a:r>
                        <a:rPr lang="ja-JP" sz="1000" u="none" cap="none" strike="noStrike">
                          <a:solidFill>
                            <a:schemeClr val="dk1"/>
                          </a:solidFill>
                          <a:latin typeface="Arial"/>
                          <a:ea typeface="Arial"/>
                          <a:cs typeface="Arial"/>
                          <a:sym typeface="Arial"/>
                        </a:rPr>
                        <a:t>・</a:t>
                      </a:r>
                      <a:r>
                        <a:rPr lang="ja-JP" sz="1000" u="none" cap="none" strike="noStrike"/>
                        <a:t>メーカーからすると３年黒字は長い、１～２年間でPOC実施して報告、実現化していかないとスポーツメーカーとして厳しいと予測</a:t>
                      </a:r>
                      <a:endParaRPr sz="1000" u="none" cap="none" strike="noStrike">
                        <a:solidFill>
                          <a:schemeClr val="dk1"/>
                        </a:solidFill>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r h="1727600">
                <a:tc>
                  <a:txBody>
                    <a:bodyPr/>
                    <a:lstStyle/>
                    <a:p>
                      <a:pPr indent="0" lvl="0" marL="0" marR="0" rtl="0" algn="l">
                        <a:lnSpc>
                          <a:spcPct val="100000"/>
                        </a:lnSpc>
                        <a:spcBef>
                          <a:spcPts val="0"/>
                        </a:spcBef>
                        <a:spcAft>
                          <a:spcPts val="0"/>
                        </a:spcAft>
                        <a:buNone/>
                      </a:pPr>
                      <a:r>
                        <a:rPr b="0" lang="ja-JP" sz="1000" u="none" cap="none" strike="noStrike">
                          <a:solidFill>
                            <a:schemeClr val="lt1"/>
                          </a:solidFill>
                        </a:rPr>
                        <a:t>MVP</a:t>
                      </a:r>
                      <a:endParaRPr b="0" sz="1000" u="none" cap="none" strike="noStrike">
                        <a:solidFill>
                          <a:schemeClr val="lt1"/>
                        </a:solidFill>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t>①常設フィールドでのユーザ体験提供</a:t>
                      </a:r>
                      <a:endParaRPr/>
                    </a:p>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t>→ 展示会依存から脱却し、継続的にユーザ接点を確保</a:t>
                      </a:r>
                      <a:endParaRPr/>
                    </a:p>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t>②一般ユーザの実使用データ収集</a:t>
                      </a:r>
                      <a:endParaRPr/>
                    </a:p>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t>→ 製品の市場適応性を検証できる</a:t>
                      </a:r>
                      <a:endParaRPr/>
                    </a:p>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t>③体験から導入までのシームレスな導線</a:t>
                      </a:r>
                      <a:endParaRPr/>
                    </a:p>
                    <a:p>
                      <a:pPr indent="-107950" lvl="0" marL="171450" marR="0" rtl="0" algn="l">
                        <a:lnSpc>
                          <a:spcPct val="100000"/>
                        </a:lnSpc>
                        <a:spcBef>
                          <a:spcPts val="0"/>
                        </a:spcBef>
                        <a:spcAft>
                          <a:spcPts val="0"/>
                        </a:spcAft>
                        <a:buClr>
                          <a:srgbClr val="0E0E3A"/>
                        </a:buClr>
                        <a:buSzPts val="1000"/>
                        <a:buFont typeface="Arial"/>
                        <a:buNone/>
                      </a:pPr>
                      <a:r>
                        <a:rPr lang="ja-JP" sz="1000" u="none" cap="none" strike="noStrike"/>
                        <a:t>→ 営業依存ではなく、自然な顧客獲得につながる</a:t>
                      </a:r>
                      <a:endParaRPr sz="1000" u="none" cap="none" strike="noStrike"/>
                    </a:p>
                  </a:txBody>
                  <a:tcPr marT="60950" marB="60950" marR="121925" marL="121925" anchor="ctr">
                    <a:lnL cap="flat" cmpd="sng" w="12700">
                      <a:solidFill>
                        <a:schemeClr val="lt1"/>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ja-JP" sz="1000" u="none" cap="none" strike="noStrike">
                          <a:solidFill>
                            <a:schemeClr val="dk1"/>
                          </a:solidFill>
                          <a:highlight>
                            <a:srgbClr val="FFFF00"/>
                          </a:highlight>
                          <a:latin typeface="Arial"/>
                          <a:ea typeface="Arial"/>
                          <a:cs typeface="Arial"/>
                          <a:sym typeface="Arial"/>
                        </a:rPr>
                        <a:t>機能：</a:t>
                      </a:r>
                      <a:r>
                        <a:rPr b="1" i="0" lang="ja-JP" sz="1000" u="none" cap="none" strike="noStrike">
                          <a:solidFill>
                            <a:schemeClr val="dk1"/>
                          </a:solidFill>
                          <a:latin typeface="Arial"/>
                          <a:ea typeface="Arial"/>
                          <a:cs typeface="Arial"/>
                          <a:sym typeface="Arial"/>
                        </a:rPr>
                        <a:t>パワー＆ムーブメント1day合宿（常設フィールドでのユーザー体験提供）</a:t>
                      </a:r>
                      <a:endParaRPr b="1" sz="800" u="none" cap="none" strike="noStrike">
                        <a:solidFill>
                          <a:schemeClr val="dk1"/>
                        </a:solidFill>
                      </a:endParaRPr>
                    </a:p>
                    <a:p>
                      <a:pPr indent="0" lvl="0" marL="0" marR="0" rtl="0" algn="l">
                        <a:lnSpc>
                          <a:spcPct val="100000"/>
                        </a:lnSpc>
                        <a:spcBef>
                          <a:spcPts val="0"/>
                        </a:spcBef>
                        <a:spcAft>
                          <a:spcPts val="0"/>
                        </a:spcAft>
                        <a:buNone/>
                      </a:pPr>
                      <a:r>
                        <a:rPr lang="ja-JP" sz="1000" u="none" cap="none" strike="noStrike">
                          <a:solidFill>
                            <a:schemeClr val="dk1"/>
                          </a:solidFill>
                          <a:highlight>
                            <a:srgbClr val="FFFF00"/>
                          </a:highlight>
                          <a:latin typeface="Arial"/>
                          <a:ea typeface="Arial"/>
                          <a:cs typeface="Arial"/>
                          <a:sym typeface="Arial"/>
                        </a:rPr>
                        <a:t>性能：</a:t>
                      </a:r>
                      <a:r>
                        <a:rPr b="1" lang="ja-JP" sz="1000" u="none" cap="none" strike="noStrike">
                          <a:solidFill>
                            <a:schemeClr val="dk1"/>
                          </a:solidFill>
                          <a:latin typeface="Arial"/>
                          <a:ea typeface="Arial"/>
                          <a:cs typeface="Arial"/>
                          <a:sym typeface="Arial"/>
                        </a:rPr>
                        <a:t>自社製品の体験＋ユーザーテストデータの蓄積</a:t>
                      </a:r>
                      <a:endParaRPr b="1" sz="1000" u="none" cap="none" strike="noStrike">
                        <a:solidFill>
                          <a:schemeClr val="dk1"/>
                        </a:solidFill>
                      </a:endParaRPr>
                    </a:p>
                    <a:p>
                      <a:pPr indent="0" lvl="0" marL="0" marR="0" rtl="0" algn="l">
                        <a:lnSpc>
                          <a:spcPct val="100000"/>
                        </a:lnSpc>
                        <a:spcBef>
                          <a:spcPts val="0"/>
                        </a:spcBef>
                        <a:spcAft>
                          <a:spcPts val="0"/>
                        </a:spcAft>
                        <a:buNone/>
                      </a:pPr>
                      <a:r>
                        <a:rPr lang="ja-JP" sz="1000" u="none" cap="none" strike="noStrike">
                          <a:solidFill>
                            <a:schemeClr val="dk1"/>
                          </a:solidFill>
                          <a:highlight>
                            <a:srgbClr val="FFFF00"/>
                          </a:highlight>
                          <a:latin typeface="Arial"/>
                          <a:ea typeface="Arial"/>
                          <a:cs typeface="Arial"/>
                          <a:sym typeface="Arial"/>
                        </a:rPr>
                        <a:t>特徴：</a:t>
                      </a:r>
                      <a:r>
                        <a:rPr lang="ja-JP" sz="1000" u="none" cap="none" strike="noStrike">
                          <a:solidFill>
                            <a:schemeClr val="dk1"/>
                          </a:solidFill>
                          <a:latin typeface="Arial"/>
                          <a:ea typeface="Arial"/>
                          <a:cs typeface="Arial"/>
                          <a:sym typeface="Arial"/>
                        </a:rPr>
                        <a:t>①</a:t>
                      </a:r>
                      <a:r>
                        <a:rPr b="1" lang="ja-JP" sz="1000" u="none" cap="none" strike="noStrike">
                          <a:solidFill>
                            <a:schemeClr val="dk1"/>
                          </a:solidFill>
                          <a:latin typeface="Arial"/>
                          <a:ea typeface="Arial"/>
                          <a:cs typeface="Arial"/>
                          <a:sym typeface="Arial"/>
                        </a:rPr>
                        <a:t>自社製品をその場で試せることで販路拡大のチャネルとして活用ができる　</a:t>
                      </a:r>
                      <a:endParaRPr b="1" sz="1000" u="none" cap="none" strike="noStrike">
                        <a:solidFill>
                          <a:schemeClr val="dk1"/>
                        </a:solidFill>
                      </a:endParaRPr>
                    </a:p>
                    <a:p>
                      <a:pPr indent="0" lvl="0" marL="0" marR="0" rtl="0" algn="l">
                        <a:lnSpc>
                          <a:spcPct val="100000"/>
                        </a:lnSpc>
                        <a:spcBef>
                          <a:spcPts val="0"/>
                        </a:spcBef>
                        <a:spcAft>
                          <a:spcPts val="0"/>
                        </a:spcAft>
                        <a:buNone/>
                      </a:pPr>
                      <a:r>
                        <a:rPr b="1" lang="ja-JP" sz="1000" u="none" cap="none" strike="noStrike">
                          <a:solidFill>
                            <a:schemeClr val="dk1"/>
                          </a:solidFill>
                          <a:latin typeface="Arial"/>
                          <a:ea typeface="Arial"/>
                          <a:cs typeface="Arial"/>
                          <a:sym typeface="Arial"/>
                        </a:rPr>
                        <a:t>②高校や大学などセミプロ層をターゲットしている場合は直アプローチが可能　</a:t>
                      </a:r>
                      <a:endParaRPr b="1" sz="1000" u="none" cap="none" strike="noStrike">
                        <a:solidFill>
                          <a:schemeClr val="dk1"/>
                        </a:solidFill>
                      </a:endParaRPr>
                    </a:p>
                    <a:p>
                      <a:pPr indent="0" lvl="0" marL="0" marR="0" rtl="0" algn="l">
                        <a:lnSpc>
                          <a:spcPct val="100000"/>
                        </a:lnSpc>
                        <a:spcBef>
                          <a:spcPts val="0"/>
                        </a:spcBef>
                        <a:spcAft>
                          <a:spcPts val="0"/>
                        </a:spcAft>
                        <a:buNone/>
                      </a:pPr>
                      <a:r>
                        <a:rPr b="1" lang="ja-JP" sz="1000" u="none" cap="none" strike="noStrike">
                          <a:solidFill>
                            <a:schemeClr val="dk1"/>
                          </a:solidFill>
                          <a:latin typeface="Arial"/>
                          <a:ea typeface="Arial"/>
                          <a:cs typeface="Arial"/>
                          <a:sym typeface="Arial"/>
                        </a:rPr>
                        <a:t>③使い方やデータの見方を指導できるトレーナーを配置</a:t>
                      </a:r>
                      <a:endParaRPr b="1" sz="800" u="none" cap="none" strike="noStrike"/>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ja-JP" sz="900" u="none" cap="none" strike="noStrike">
                          <a:solidFill>
                            <a:schemeClr val="dk1"/>
                          </a:solidFill>
                          <a:latin typeface="Arial"/>
                          <a:ea typeface="Arial"/>
                          <a:cs typeface="Arial"/>
                          <a:sym typeface="Arial"/>
                        </a:rPr>
                        <a:t>・テック企業に加え指導するトレーナー的な役割の用意も必要</a:t>
                      </a:r>
                      <a:endParaRPr sz="900" u="none" cap="none" strike="noStrike">
                        <a:solidFill>
                          <a:schemeClr val="dk1"/>
                        </a:solidFill>
                      </a:endParaRPr>
                    </a:p>
                    <a:p>
                      <a:pPr indent="0" lvl="0" marL="0" marR="0" rtl="0" algn="l">
                        <a:lnSpc>
                          <a:spcPct val="100000"/>
                        </a:lnSpc>
                        <a:spcBef>
                          <a:spcPts val="0"/>
                        </a:spcBef>
                        <a:spcAft>
                          <a:spcPts val="0"/>
                        </a:spcAft>
                        <a:buNone/>
                      </a:pPr>
                      <a:r>
                        <a:rPr lang="ja-JP" sz="900" u="none" cap="none" strike="noStrike">
                          <a:solidFill>
                            <a:schemeClr val="dk1"/>
                          </a:solidFill>
                          <a:latin typeface="Arial"/>
                          <a:ea typeface="Arial"/>
                          <a:cs typeface="Arial"/>
                          <a:sym typeface="Arial"/>
                        </a:rPr>
                        <a:t>・持ち帰り型のプログラムにしてサブスク課金にするのもどうか</a:t>
                      </a:r>
                      <a:endParaRPr sz="900" u="none" cap="none" strike="noStrike">
                        <a:solidFill>
                          <a:schemeClr val="dk1"/>
                        </a:solidFill>
                      </a:endParaRPr>
                    </a:p>
                    <a:p>
                      <a:pPr indent="0" lvl="0" marL="0" marR="0" rtl="0" algn="l">
                        <a:lnSpc>
                          <a:spcPct val="100000"/>
                        </a:lnSpc>
                        <a:spcBef>
                          <a:spcPts val="0"/>
                        </a:spcBef>
                        <a:spcAft>
                          <a:spcPts val="0"/>
                        </a:spcAft>
                        <a:buNone/>
                      </a:pPr>
                      <a:r>
                        <a:rPr lang="ja-JP" sz="900" u="none" cap="none" strike="noStrike">
                          <a:solidFill>
                            <a:schemeClr val="dk1"/>
                          </a:solidFill>
                          <a:latin typeface="Arial"/>
                          <a:ea typeface="Arial"/>
                          <a:cs typeface="Arial"/>
                          <a:sym typeface="Arial"/>
                        </a:rPr>
                        <a:t>・</a:t>
                      </a:r>
                      <a:r>
                        <a:rPr lang="ja-JP" sz="900" u="none" cap="none" strike="noStrike"/>
                        <a:t>コーチングという視点でどのように改善するか、継続して持続可能なサービスにしていくかを掘り下げていきたい</a:t>
                      </a:r>
                      <a:endParaRPr sz="900" u="none" cap="none" strike="noStrike"/>
                    </a:p>
                    <a:p>
                      <a:pPr indent="0" lvl="0" marL="0" marR="0" rtl="0" algn="l">
                        <a:lnSpc>
                          <a:spcPct val="100000"/>
                        </a:lnSpc>
                        <a:spcBef>
                          <a:spcPts val="0"/>
                        </a:spcBef>
                        <a:spcAft>
                          <a:spcPts val="0"/>
                        </a:spcAft>
                        <a:buNone/>
                      </a:pPr>
                      <a:r>
                        <a:rPr lang="ja-JP" sz="900" u="none" cap="none" strike="noStrike"/>
                        <a:t>・課題にピンポイントで対応できて改善できるサービスであることを示す、ユーザーが複数のサービサーの中から選べる方式にする</a:t>
                      </a:r>
                      <a:endParaRPr sz="900" u="none" cap="none" strike="noStrike"/>
                    </a:p>
                    <a:p>
                      <a:pPr indent="0" lvl="0" marL="0" marR="0" rtl="0" algn="l">
                        <a:lnSpc>
                          <a:spcPct val="100000"/>
                        </a:lnSpc>
                        <a:spcBef>
                          <a:spcPts val="0"/>
                        </a:spcBef>
                        <a:spcAft>
                          <a:spcPts val="0"/>
                        </a:spcAft>
                        <a:buNone/>
                      </a:pPr>
                      <a:r>
                        <a:rPr lang="ja-JP" sz="900" u="none" cap="none" strike="noStrike">
                          <a:solidFill>
                            <a:schemeClr val="dk1"/>
                          </a:solidFill>
                          <a:latin typeface="Arial"/>
                          <a:ea typeface="Arial"/>
                          <a:cs typeface="Arial"/>
                          <a:sym typeface="Arial"/>
                        </a:rPr>
                        <a:t>・ここでしか体験できないプレミアム感を出すことが集客増につながる</a:t>
                      </a:r>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r h="706950">
                <a:tc>
                  <a:txBody>
                    <a:bodyPr/>
                    <a:lstStyle/>
                    <a:p>
                      <a:pPr indent="0" lvl="0" marL="0" marR="0" rtl="0" algn="l">
                        <a:lnSpc>
                          <a:spcPct val="100000"/>
                        </a:lnSpc>
                        <a:spcBef>
                          <a:spcPts val="0"/>
                        </a:spcBef>
                        <a:spcAft>
                          <a:spcPts val="0"/>
                        </a:spcAft>
                        <a:buNone/>
                      </a:pPr>
                      <a:r>
                        <a:rPr b="0" lang="ja-JP" sz="1000" u="none" cap="none" strike="noStrike">
                          <a:solidFill>
                            <a:schemeClr val="lt1"/>
                          </a:solidFill>
                          <a:latin typeface="Arial"/>
                          <a:ea typeface="Arial"/>
                          <a:cs typeface="Arial"/>
                          <a:sym typeface="Arial"/>
                        </a:rPr>
                        <a:t>価格</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ja-JP" sz="1000" u="none" cap="none" strike="noStrike">
                          <a:solidFill>
                            <a:schemeClr val="dk1"/>
                          </a:solidFill>
                          <a:latin typeface="Arial"/>
                          <a:ea typeface="Arial"/>
                          <a:cs typeface="Arial"/>
                          <a:sym typeface="Arial"/>
                        </a:rPr>
                        <a:t>課金方法：</a:t>
                      </a:r>
                      <a:r>
                        <a:rPr lang="ja-JP" sz="1000" u="none" cap="none" strike="noStrike"/>
                        <a:t>ユーザテスト・体験会(スポット)</a:t>
                      </a:r>
                      <a:r>
                        <a:rPr b="1" lang="ja-JP" sz="1000" u="none" cap="none" strike="noStrike">
                          <a:solidFill>
                            <a:schemeClr val="dk1"/>
                          </a:solidFill>
                          <a:latin typeface="Arial"/>
                          <a:ea typeface="Arial"/>
                          <a:cs typeface="Arial"/>
                          <a:sym typeface="Arial"/>
                        </a:rPr>
                        <a:t>、成果報酬型</a:t>
                      </a:r>
                      <a:endParaRPr b="1" sz="1000" u="none" cap="none" strike="noStrike">
                        <a:solidFill>
                          <a:schemeClr val="dk1"/>
                        </a:solidFill>
                      </a:endParaRPr>
                    </a:p>
                    <a:p>
                      <a:pPr indent="0" lvl="0" marL="0" marR="0" rtl="0" algn="l">
                        <a:lnSpc>
                          <a:spcPct val="100000"/>
                        </a:lnSpc>
                        <a:spcBef>
                          <a:spcPts val="0"/>
                        </a:spcBef>
                        <a:spcAft>
                          <a:spcPts val="0"/>
                        </a:spcAft>
                        <a:buNone/>
                      </a:pPr>
                      <a:r>
                        <a:rPr lang="ja-JP" sz="1000" u="none" cap="none" strike="noStrike">
                          <a:solidFill>
                            <a:schemeClr val="dk1"/>
                          </a:solidFill>
                          <a:latin typeface="Arial"/>
                          <a:ea typeface="Arial"/>
                          <a:cs typeface="Arial"/>
                          <a:sym typeface="Arial"/>
                        </a:rPr>
                        <a:t>価格：</a:t>
                      </a:r>
                      <a:r>
                        <a:rPr lang="ja-JP" sz="1050" u="none" cap="none" strike="noStrike"/>
                        <a:t>1回10〜20万円(参加者1人につき5,000円)、成果報酬としてサービス導入後</a:t>
                      </a:r>
                      <a:r>
                        <a:rPr lang="ja-JP" sz="1050" u="none" cap="none" strike="noStrike">
                          <a:latin typeface="Arial"/>
                          <a:ea typeface="Arial"/>
                          <a:cs typeface="Arial"/>
                          <a:sym typeface="Arial"/>
                        </a:rPr>
                        <a:t>20〜30%の紹介料</a:t>
                      </a:r>
                      <a:endParaRPr sz="1050" u="none" cap="none" strike="noStrike"/>
                    </a:p>
                  </a:txBody>
                  <a:tcPr marT="60950" marB="60950" marR="121925" marL="121925" anchor="ctr">
                    <a:lnL cap="flat" cmpd="sng" w="12700">
                      <a:solidFill>
                        <a:schemeClr val="lt1"/>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ja-JP" sz="1000" u="none" cap="none" strike="noStrike">
                          <a:solidFill>
                            <a:schemeClr val="dk1"/>
                          </a:solidFill>
                          <a:latin typeface="Arial"/>
                          <a:ea typeface="Arial"/>
                          <a:cs typeface="Arial"/>
                          <a:sym typeface="Arial"/>
                        </a:rPr>
                        <a:t>課金方法：</a:t>
                      </a:r>
                      <a:endParaRPr sz="1000" u="none" cap="none" strike="noStrike">
                        <a:solidFill>
                          <a:schemeClr val="dk1"/>
                        </a:solidFill>
                      </a:endParaRPr>
                    </a:p>
                    <a:p>
                      <a:pPr indent="0" lvl="0" marL="0" marR="0" rtl="0" algn="l">
                        <a:lnSpc>
                          <a:spcPct val="100000"/>
                        </a:lnSpc>
                        <a:spcBef>
                          <a:spcPts val="0"/>
                        </a:spcBef>
                        <a:spcAft>
                          <a:spcPts val="0"/>
                        </a:spcAft>
                        <a:buNone/>
                      </a:pPr>
                      <a:r>
                        <a:t/>
                      </a:r>
                      <a:endParaRPr sz="1000" u="none" cap="none" strike="noStrike">
                        <a:solidFill>
                          <a:schemeClr val="dk1"/>
                        </a:solidFill>
                      </a:endParaRPr>
                    </a:p>
                    <a:p>
                      <a:pPr indent="0" lvl="0" marL="0" marR="0" rtl="0" algn="l">
                        <a:lnSpc>
                          <a:spcPct val="100000"/>
                        </a:lnSpc>
                        <a:spcBef>
                          <a:spcPts val="0"/>
                        </a:spcBef>
                        <a:spcAft>
                          <a:spcPts val="0"/>
                        </a:spcAft>
                        <a:buNone/>
                      </a:pPr>
                      <a:r>
                        <a:rPr lang="ja-JP" sz="1000" u="none" cap="none" strike="noStrike">
                          <a:solidFill>
                            <a:schemeClr val="dk1"/>
                          </a:solidFill>
                          <a:latin typeface="Arial"/>
                          <a:ea typeface="Arial"/>
                          <a:cs typeface="Arial"/>
                          <a:sym typeface="Arial"/>
                        </a:rPr>
                        <a:t>価格：</a:t>
                      </a:r>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ja-JP" sz="900" u="none" cap="none" strike="noStrike">
                          <a:solidFill>
                            <a:schemeClr val="dk1"/>
                          </a:solidFill>
                          <a:latin typeface="Arial"/>
                          <a:ea typeface="Arial"/>
                          <a:cs typeface="Arial"/>
                          <a:sym typeface="Arial"/>
                        </a:rPr>
                        <a:t>・利用ユーザー目線として一人</a:t>
                      </a:r>
                      <a:r>
                        <a:rPr lang="ja-JP" sz="900" u="none" cap="none" strike="noStrike">
                          <a:solidFill>
                            <a:schemeClr val="dk1"/>
                          </a:solidFill>
                        </a:rPr>
                        <a:t>1</a:t>
                      </a:r>
                      <a:r>
                        <a:rPr lang="ja-JP" sz="900" u="none" cap="none" strike="noStrike">
                          <a:solidFill>
                            <a:schemeClr val="dk1"/>
                          </a:solidFill>
                          <a:latin typeface="Arial"/>
                          <a:ea typeface="Arial"/>
                          <a:cs typeface="Arial"/>
                          <a:sym typeface="Arial"/>
                        </a:rPr>
                        <a:t>万円は妥当、むしろ安い</a:t>
                      </a:r>
                      <a:endParaRPr sz="900" u="none" cap="none" strike="noStrike">
                        <a:solidFill>
                          <a:schemeClr val="dk1"/>
                        </a:solidFill>
                      </a:endParaRPr>
                    </a:p>
                    <a:p>
                      <a:pPr indent="0" lvl="0" marL="0" marR="0" rtl="0" algn="l">
                        <a:lnSpc>
                          <a:spcPct val="100000"/>
                        </a:lnSpc>
                        <a:spcBef>
                          <a:spcPts val="0"/>
                        </a:spcBef>
                        <a:spcAft>
                          <a:spcPts val="0"/>
                        </a:spcAft>
                        <a:buNone/>
                      </a:pPr>
                      <a:r>
                        <a:rPr lang="ja-JP" sz="900" u="none" cap="none" strike="noStrike">
                          <a:solidFill>
                            <a:schemeClr val="dk1"/>
                          </a:solidFill>
                          <a:latin typeface="Arial"/>
                          <a:ea typeface="Arial"/>
                          <a:cs typeface="Arial"/>
                          <a:sym typeface="Arial"/>
                        </a:rPr>
                        <a:t>・リピーターを増やすことで企業側としてマネタイズを図ることが理想</a:t>
                      </a:r>
                      <a:endParaRPr sz="900" u="none" cap="none" strike="noStrike">
                        <a:solidFill>
                          <a:schemeClr val="dk1"/>
                        </a:solidFill>
                      </a:endParaRPr>
                    </a:p>
                    <a:p>
                      <a:pPr indent="0" lvl="0" marL="0" marR="0" rtl="0" algn="l">
                        <a:lnSpc>
                          <a:spcPct val="100000"/>
                        </a:lnSpc>
                        <a:spcBef>
                          <a:spcPts val="0"/>
                        </a:spcBef>
                        <a:spcAft>
                          <a:spcPts val="0"/>
                        </a:spcAft>
                        <a:buNone/>
                      </a:pPr>
                      <a:r>
                        <a:rPr lang="ja-JP" sz="900" u="none" cap="none" strike="noStrike">
                          <a:solidFill>
                            <a:schemeClr val="dk1"/>
                          </a:solidFill>
                          <a:latin typeface="Arial"/>
                          <a:ea typeface="Arial"/>
                          <a:cs typeface="Arial"/>
                          <a:sym typeface="Arial"/>
                        </a:rPr>
                        <a:t>・特定の一社のみが利益を得る形にならないよう、レベニューシェア設計が必要になる可能性あり</a:t>
                      </a:r>
                      <a:endParaRPr sz="900" u="none" cap="none" strike="noStrike">
                        <a:solidFill>
                          <a:schemeClr val="dk1"/>
                        </a:solidFill>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bl>
          </a:graphicData>
        </a:graphic>
      </p:graphicFrame>
      <p:sp>
        <p:nvSpPr>
          <p:cNvPr id="721" name="Google Shape;721;p51"/>
          <p:cNvSpPr txBox="1"/>
          <p:nvPr/>
        </p:nvSpPr>
        <p:spPr>
          <a:xfrm>
            <a:off x="3921098" y="514606"/>
            <a:ext cx="1100666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JP" sz="1600" u="none" cap="none" strike="noStrike">
                <a:solidFill>
                  <a:schemeClr val="dk1"/>
                </a:solidFill>
                <a:latin typeface="Arial"/>
                <a:ea typeface="Arial"/>
                <a:cs typeface="Arial"/>
                <a:sym typeface="Arial"/>
              </a:rPr>
              <a:t>結論：</a:t>
            </a:r>
            <a:r>
              <a:rPr b="0" i="1" lang="ja-JP" sz="1600" u="none" cap="none" strike="noStrike">
                <a:solidFill>
                  <a:schemeClr val="dk1"/>
                </a:solidFill>
                <a:latin typeface="Arial"/>
                <a:ea typeface="Arial"/>
                <a:cs typeface="Arial"/>
                <a:sym typeface="Arial"/>
              </a:rPr>
              <a:t>検証継続</a:t>
            </a:r>
            <a:r>
              <a:rPr b="0" i="0" lang="ja-JP" sz="1600" u="none" cap="none" strike="noStrike">
                <a:solidFill>
                  <a:schemeClr val="dk1"/>
                </a:solidFill>
                <a:latin typeface="Arial"/>
                <a:ea typeface="Arial"/>
                <a:cs typeface="Arial"/>
                <a:sym typeface="Arial"/>
              </a:rPr>
              <a:t> or</a:t>
            </a:r>
            <a:r>
              <a:rPr b="0" i="1" lang="ja-JP" sz="1600" u="none" cap="none" strike="noStrike">
                <a:solidFill>
                  <a:schemeClr val="dk1"/>
                </a:solidFill>
                <a:latin typeface="Arial"/>
                <a:ea typeface="Arial"/>
                <a:cs typeface="Arial"/>
                <a:sym typeface="Arial"/>
              </a:rPr>
              <a:t>ピボット</a:t>
            </a:r>
            <a:r>
              <a:rPr b="0" i="0" lang="ja-JP" sz="1600" u="none" cap="none" strike="noStrike">
                <a:solidFill>
                  <a:schemeClr val="dk1"/>
                </a:solidFill>
                <a:latin typeface="Arial"/>
                <a:ea typeface="Arial"/>
                <a:cs typeface="Arial"/>
                <a:sym typeface="Arial"/>
              </a:rPr>
              <a:t> or </a:t>
            </a:r>
            <a:r>
              <a:rPr b="0" i="1" lang="ja-JP" sz="1600" u="none" cap="none" strike="noStrike">
                <a:solidFill>
                  <a:schemeClr val="dk1"/>
                </a:solidFill>
                <a:latin typeface="Arial"/>
                <a:ea typeface="Arial"/>
                <a:cs typeface="Arial"/>
                <a:sym typeface="Arial"/>
              </a:rPr>
              <a:t>検証完了</a:t>
            </a:r>
            <a:endParaRPr b="0" i="1"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600" u="none" cap="none" strike="noStrike">
                <a:solidFill>
                  <a:schemeClr val="dk1"/>
                </a:solidFill>
                <a:latin typeface="Arial"/>
                <a:ea typeface="Arial"/>
                <a:cs typeface="Arial"/>
                <a:sym typeface="Arial"/>
              </a:rPr>
              <a:t>上記の判断理由</a:t>
            </a:r>
            <a:r>
              <a:rPr b="0" i="0" lang="ja-JP" sz="1600" u="none" cap="none" strike="noStrike">
                <a:solidFill>
                  <a:schemeClr val="dk1"/>
                </a:solidFill>
                <a:latin typeface="Arial"/>
                <a:ea typeface="Arial"/>
                <a:cs typeface="Arial"/>
                <a:sym typeface="Arial"/>
              </a:rPr>
              <a:t>：XXX</a:t>
            </a:r>
            <a:endParaRPr b="0" i="0" sz="1600" u="none" cap="none" strike="noStrike">
              <a:solidFill>
                <a:schemeClr val="dk1"/>
              </a:solidFill>
              <a:latin typeface="Arial"/>
              <a:ea typeface="Arial"/>
              <a:cs typeface="Arial"/>
              <a:sym typeface="Arial"/>
            </a:endParaRPr>
          </a:p>
        </p:txBody>
      </p:sp>
      <p:sp>
        <p:nvSpPr>
          <p:cNvPr id="722" name="Google Shape;722;p51"/>
          <p:cNvSpPr txBox="1"/>
          <p:nvPr/>
        </p:nvSpPr>
        <p:spPr>
          <a:xfrm>
            <a:off x="575732" y="514606"/>
            <a:ext cx="1100666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JP" sz="1600" u="none" cap="none" strike="noStrike">
                <a:solidFill>
                  <a:schemeClr val="dk1"/>
                </a:solidFill>
                <a:latin typeface="Arial"/>
                <a:ea typeface="Arial"/>
                <a:cs typeface="Arial"/>
                <a:sym typeface="Arial"/>
              </a:rPr>
              <a:t>インタビュー実施人数：　8人</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600" u="none" cap="none" strike="noStrike">
                <a:solidFill>
                  <a:schemeClr val="dk1"/>
                </a:solidFill>
                <a:latin typeface="Arial"/>
                <a:ea typeface="Arial"/>
                <a:cs typeface="Arial"/>
                <a:sym typeface="Arial"/>
              </a:rPr>
              <a:t>内アーリーアダプター：　5人</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52"/>
          <p:cNvSpPr txBox="1"/>
          <p:nvPr>
            <p:ph type="title"/>
          </p:nvPr>
        </p:nvSpPr>
        <p:spPr>
          <a:xfrm>
            <a:off x="431375" y="358784"/>
            <a:ext cx="10177131" cy="4476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ja-JP"/>
              <a:t>アーリーアダプターの特徴一覧（選手）</a:t>
            </a:r>
            <a:endParaRPr/>
          </a:p>
        </p:txBody>
      </p:sp>
      <p:graphicFrame>
        <p:nvGraphicFramePr>
          <p:cNvPr id="728" name="Google Shape;728;p52"/>
          <p:cNvGraphicFramePr/>
          <p:nvPr/>
        </p:nvGraphicFramePr>
        <p:xfrm>
          <a:off x="575734" y="1604434"/>
          <a:ext cx="3000000" cy="3000000"/>
        </p:xfrm>
        <a:graphic>
          <a:graphicData uri="http://schemas.openxmlformats.org/drawingml/2006/table">
            <a:tbl>
              <a:tblPr>
                <a:noFill/>
                <a:tableStyleId>{0EC190E6-E4E3-4A6E-83DD-F9A46E914B30}</a:tableStyleId>
              </a:tblPr>
              <a:tblGrid>
                <a:gridCol w="1199775"/>
                <a:gridCol w="4920375"/>
                <a:gridCol w="4920375"/>
              </a:tblGrid>
              <a:tr h="355550">
                <a:tc>
                  <a:txBody>
                    <a:bodyPr/>
                    <a:lstStyle/>
                    <a:p>
                      <a:pPr indent="0" lvl="0" marL="0" marR="0" rtl="0" algn="l">
                        <a:lnSpc>
                          <a:spcPct val="100000"/>
                        </a:lnSpc>
                        <a:spcBef>
                          <a:spcPts val="0"/>
                        </a:spcBef>
                        <a:spcAft>
                          <a:spcPts val="0"/>
                        </a:spcAft>
                        <a:buNone/>
                      </a:pPr>
                      <a:r>
                        <a:t/>
                      </a:r>
                      <a:endParaRPr sz="1300" u="none" cap="none" strike="noStrike">
                        <a:solidFill>
                          <a:schemeClr val="lt1"/>
                        </a:solidFill>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ja-JP" sz="1300" u="none" cap="none" strike="noStrike">
                          <a:solidFill>
                            <a:schemeClr val="lt1"/>
                          </a:solidFill>
                          <a:latin typeface="Arial"/>
                          <a:ea typeface="Arial"/>
                          <a:cs typeface="Arial"/>
                          <a:sym typeface="Arial"/>
                        </a:rPr>
                        <a:t>アーリーアダプター判定者</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00AE19"/>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None/>
                      </a:pPr>
                      <a:r>
                        <a:rPr lang="ja-JP" sz="1300" u="none" cap="none" strike="noStrike">
                          <a:solidFill>
                            <a:schemeClr val="lt1"/>
                          </a:solidFill>
                          <a:latin typeface="Arial"/>
                          <a:ea typeface="Arial"/>
                          <a:cs typeface="Arial"/>
                          <a:sym typeface="Arial"/>
                        </a:rPr>
                        <a:t>非アーリーアダプター判定者</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2"/>
                    </a:solidFill>
                  </a:tcPr>
                </a:tc>
              </a:tr>
              <a:tr h="3628750">
                <a:tc>
                  <a:txBody>
                    <a:bodyPr/>
                    <a:lstStyle/>
                    <a:p>
                      <a:pPr indent="0" lvl="0" marL="0" marR="0" rtl="0" algn="l">
                        <a:lnSpc>
                          <a:spcPct val="100000"/>
                        </a:lnSpc>
                        <a:spcBef>
                          <a:spcPts val="0"/>
                        </a:spcBef>
                        <a:spcAft>
                          <a:spcPts val="0"/>
                        </a:spcAft>
                        <a:buNone/>
                      </a:pPr>
                      <a:r>
                        <a:rPr b="0" lang="ja-JP" sz="1300" u="none" cap="none" strike="noStrike">
                          <a:solidFill>
                            <a:schemeClr val="lt1"/>
                          </a:solidFill>
                          <a:latin typeface="Arial"/>
                          <a:ea typeface="Arial"/>
                          <a:cs typeface="Arial"/>
                          <a:sym typeface="Arial"/>
                        </a:rPr>
                        <a:t>特徴</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Clr>
                          <a:schemeClr val="dk1"/>
                        </a:buClr>
                        <a:buSzPts val="1300"/>
                        <a:buFont typeface="Noto Sans Symbols"/>
                        <a:buNone/>
                      </a:pPr>
                      <a:r>
                        <a:rPr b="1" lang="ja-JP" sz="1300" u="none" cap="none" strike="noStrike">
                          <a:solidFill>
                            <a:schemeClr val="dk1"/>
                          </a:solidFill>
                          <a:latin typeface="Arial"/>
                          <a:ea typeface="Arial"/>
                          <a:cs typeface="Arial"/>
                          <a:sym typeface="Arial"/>
                        </a:rPr>
                        <a:t>（ターゲット）</a:t>
                      </a:r>
                      <a:endParaRPr b="1" sz="1300" u="none" cap="none" strike="noStrike">
                        <a:solidFill>
                          <a:schemeClr val="dk1"/>
                        </a:solidFill>
                      </a:endParaRPr>
                    </a:p>
                    <a:p>
                      <a:pPr indent="-285750" lvl="0" marL="285750" marR="0" rtl="0" algn="l">
                        <a:lnSpc>
                          <a:spcPct val="100000"/>
                        </a:lnSpc>
                        <a:spcBef>
                          <a:spcPts val="0"/>
                        </a:spcBef>
                        <a:spcAft>
                          <a:spcPts val="0"/>
                        </a:spcAft>
                        <a:buClr>
                          <a:schemeClr val="dk1"/>
                        </a:buClr>
                        <a:buSzPts val="1300"/>
                        <a:buFont typeface="Noto Sans Symbols"/>
                        <a:buChar char="■"/>
                      </a:pPr>
                      <a:r>
                        <a:rPr b="1" lang="ja-JP" sz="1300" u="none" cap="none" strike="noStrike">
                          <a:solidFill>
                            <a:schemeClr val="dk1"/>
                          </a:solidFill>
                          <a:latin typeface="Arial"/>
                          <a:ea typeface="Arial"/>
                          <a:cs typeface="Arial"/>
                          <a:sym typeface="Arial"/>
                        </a:rPr>
                        <a:t>私立の強豪高校に通っており、全国大会出場を目標としている選手</a:t>
                      </a:r>
                      <a:endParaRPr b="1" sz="1300" u="none" cap="none" strike="noStrike">
                        <a:solidFill>
                          <a:schemeClr val="dk1"/>
                        </a:solidFill>
                      </a:endParaRPr>
                    </a:p>
                    <a:p>
                      <a:pPr indent="-285750" lvl="0" marL="285750" marR="0" rtl="0" algn="l">
                        <a:lnSpc>
                          <a:spcPct val="100000"/>
                        </a:lnSpc>
                        <a:spcBef>
                          <a:spcPts val="0"/>
                        </a:spcBef>
                        <a:spcAft>
                          <a:spcPts val="0"/>
                        </a:spcAft>
                        <a:buClr>
                          <a:schemeClr val="dk1"/>
                        </a:buClr>
                        <a:buSzPts val="1300"/>
                        <a:buFont typeface="Noto Sans Symbols"/>
                        <a:buChar char="■"/>
                      </a:pPr>
                      <a:r>
                        <a:rPr b="1" lang="ja-JP" sz="1300" u="none" cap="none" strike="noStrike">
                          <a:solidFill>
                            <a:schemeClr val="dk1"/>
                          </a:solidFill>
                          <a:latin typeface="Arial"/>
                          <a:ea typeface="Arial"/>
                          <a:cs typeface="Arial"/>
                          <a:sym typeface="Arial"/>
                        </a:rPr>
                        <a:t>練習だけでなく、学校生活・私生活含めた習慣改善が求められている選手</a:t>
                      </a:r>
                      <a:endParaRPr b="1" sz="1300" u="none" cap="none" strike="noStrike">
                        <a:solidFill>
                          <a:schemeClr val="dk1"/>
                        </a:solidFill>
                      </a:endParaRPr>
                    </a:p>
                    <a:p>
                      <a:pPr indent="-285750" lvl="0" marL="285750" marR="0" rtl="0" algn="l">
                        <a:lnSpc>
                          <a:spcPct val="100000"/>
                        </a:lnSpc>
                        <a:spcBef>
                          <a:spcPts val="0"/>
                        </a:spcBef>
                        <a:spcAft>
                          <a:spcPts val="0"/>
                        </a:spcAft>
                        <a:buClr>
                          <a:schemeClr val="dk1"/>
                        </a:buClr>
                        <a:buSzPts val="1300"/>
                        <a:buFont typeface="Noto Sans Symbols"/>
                        <a:buChar char="■"/>
                      </a:pPr>
                      <a:r>
                        <a:rPr b="1" lang="ja-JP" sz="1300" u="none" cap="none" strike="noStrike">
                          <a:solidFill>
                            <a:schemeClr val="dk1"/>
                          </a:solidFill>
                          <a:latin typeface="Arial"/>
                          <a:ea typeface="Arial"/>
                          <a:cs typeface="Arial"/>
                          <a:sym typeface="Arial"/>
                        </a:rPr>
                        <a:t>怪我の再発リスクへの不安が強い、正しい対策が分からない</a:t>
                      </a:r>
                      <a:endParaRPr b="1" sz="1300" u="none" cap="none" strike="noStrike">
                        <a:solidFill>
                          <a:schemeClr val="dk1"/>
                        </a:solidFill>
                      </a:endParaRPr>
                    </a:p>
                    <a:p>
                      <a:pPr indent="-203200" lvl="0" marL="285750" marR="0" rtl="0" algn="l">
                        <a:lnSpc>
                          <a:spcPct val="100000"/>
                        </a:lnSpc>
                        <a:spcBef>
                          <a:spcPts val="0"/>
                        </a:spcBef>
                        <a:spcAft>
                          <a:spcPts val="0"/>
                        </a:spcAft>
                        <a:buClr>
                          <a:srgbClr val="000000"/>
                        </a:buClr>
                        <a:buSzPts val="1300"/>
                        <a:buFont typeface="Noto Sans Symbols"/>
                        <a:buNone/>
                      </a:pPr>
                      <a:r>
                        <a:t/>
                      </a:r>
                      <a:endParaRPr b="1" sz="1300" u="none" cap="none" strike="noStrike">
                        <a:solidFill>
                          <a:schemeClr val="dk1"/>
                        </a:solidFill>
                      </a:endParaRPr>
                    </a:p>
                    <a:p>
                      <a:pPr indent="0" lvl="0" marL="0" marR="0" rtl="0" algn="l">
                        <a:lnSpc>
                          <a:spcPct val="100000"/>
                        </a:lnSpc>
                        <a:spcBef>
                          <a:spcPts val="0"/>
                        </a:spcBef>
                        <a:spcAft>
                          <a:spcPts val="0"/>
                        </a:spcAft>
                        <a:buClr>
                          <a:schemeClr val="dk1"/>
                        </a:buClr>
                        <a:buSzPts val="1300"/>
                        <a:buFont typeface="Noto Sans Symbols"/>
                        <a:buNone/>
                      </a:pPr>
                      <a:r>
                        <a:rPr b="1" lang="ja-JP" sz="1300" u="none" cap="none" strike="noStrike">
                          <a:solidFill>
                            <a:schemeClr val="dk1"/>
                          </a:solidFill>
                          <a:latin typeface="Arial"/>
                          <a:ea typeface="Arial"/>
                          <a:cs typeface="Arial"/>
                          <a:sym typeface="Arial"/>
                        </a:rPr>
                        <a:t>（選手のニーズ）</a:t>
                      </a:r>
                      <a:endParaRPr b="1" sz="1300" u="none" cap="none" strike="noStrike">
                        <a:solidFill>
                          <a:schemeClr val="dk1"/>
                        </a:solidFill>
                      </a:endParaRPr>
                    </a:p>
                    <a:p>
                      <a:pPr indent="-285750" lvl="0" marL="285750" marR="0" rtl="0" algn="l">
                        <a:lnSpc>
                          <a:spcPct val="100000"/>
                        </a:lnSpc>
                        <a:spcBef>
                          <a:spcPts val="0"/>
                        </a:spcBef>
                        <a:spcAft>
                          <a:spcPts val="0"/>
                        </a:spcAft>
                        <a:buClr>
                          <a:srgbClr val="000000"/>
                        </a:buClr>
                        <a:buSzPts val="1300"/>
                        <a:buFont typeface="Noto Sans Symbols"/>
                        <a:buChar char="■"/>
                      </a:pPr>
                      <a:r>
                        <a:rPr b="1" lang="ja-JP" sz="1300" u="none" cap="none" strike="noStrike"/>
                        <a:t>成長のボトルネックを正しく特定し、自分に必要な改善を明確にしたい</a:t>
                      </a:r>
                      <a:endParaRPr b="1" sz="1300" u="none" cap="none" strike="noStrike"/>
                    </a:p>
                    <a:p>
                      <a:pPr indent="-285750" lvl="0" marL="285750" marR="0" rtl="0" algn="l">
                        <a:lnSpc>
                          <a:spcPct val="100000"/>
                        </a:lnSpc>
                        <a:spcBef>
                          <a:spcPts val="0"/>
                        </a:spcBef>
                        <a:spcAft>
                          <a:spcPts val="0"/>
                        </a:spcAft>
                        <a:buClr>
                          <a:srgbClr val="000000"/>
                        </a:buClr>
                        <a:buSzPts val="1300"/>
                        <a:buFont typeface="Noto Sans Symbols"/>
                        <a:buChar char="■"/>
                      </a:pPr>
                      <a:r>
                        <a:rPr b="1" lang="ja-JP" sz="1300" u="none" cap="none" strike="noStrike"/>
                        <a:t>自身の努力の方向性が正しいのかを確認したい</a:t>
                      </a:r>
                      <a:endParaRPr sz="1300" u="none" cap="none" strike="noStrike">
                        <a:solidFill>
                          <a:schemeClr val="dk1"/>
                        </a:solidFill>
                      </a:endParaRPr>
                    </a:p>
                    <a:p>
                      <a:pPr indent="-196850" lvl="0" marL="285750" marR="0" rtl="0" algn="l">
                        <a:lnSpc>
                          <a:spcPct val="100000"/>
                        </a:lnSpc>
                        <a:spcBef>
                          <a:spcPts val="0"/>
                        </a:spcBef>
                        <a:spcAft>
                          <a:spcPts val="0"/>
                        </a:spcAft>
                        <a:buClr>
                          <a:srgbClr val="000000"/>
                        </a:buClr>
                        <a:buSzPts val="1400"/>
                        <a:buFont typeface="Noto Sans Symbols"/>
                        <a:buNone/>
                      </a:pPr>
                      <a:r>
                        <a:t/>
                      </a:r>
                      <a:endParaRPr b="1" sz="1400" u="none" cap="none" strike="noStrike">
                        <a:solidFill>
                          <a:schemeClr val="dk1"/>
                        </a:solidFill>
                      </a:endParaRPr>
                    </a:p>
                    <a:p>
                      <a:pPr indent="-88900" lvl="0" marL="171450" marR="0" rtl="0" algn="l">
                        <a:lnSpc>
                          <a:spcPct val="100000"/>
                        </a:lnSpc>
                        <a:spcBef>
                          <a:spcPts val="0"/>
                        </a:spcBef>
                        <a:spcAft>
                          <a:spcPts val="0"/>
                        </a:spcAft>
                        <a:buClr>
                          <a:srgbClr val="000000"/>
                        </a:buClr>
                        <a:buSzPts val="1300"/>
                        <a:buFont typeface="Noto Sans Symbols"/>
                        <a:buNone/>
                      </a:pPr>
                      <a:r>
                        <a:t/>
                      </a:r>
                      <a:endParaRPr sz="1300" u="none" cap="none" strike="noStrike">
                        <a:solidFill>
                          <a:schemeClr val="dk1"/>
                        </a:solidFill>
                      </a:endParaRPr>
                    </a:p>
                    <a:p>
                      <a:pPr indent="0" lvl="0" marL="0" marR="0" rtl="0" algn="l">
                        <a:lnSpc>
                          <a:spcPct val="100000"/>
                        </a:lnSpc>
                        <a:spcBef>
                          <a:spcPts val="0"/>
                        </a:spcBef>
                        <a:spcAft>
                          <a:spcPts val="0"/>
                        </a:spcAft>
                        <a:buClr>
                          <a:schemeClr val="dk1"/>
                        </a:buClr>
                        <a:buSzPts val="1300"/>
                        <a:buFont typeface="Noto Sans Symbols"/>
                        <a:buNone/>
                      </a:pPr>
                      <a:r>
                        <a:rPr i="1" lang="ja-JP" sz="1300" u="none" cap="none" strike="noStrike">
                          <a:solidFill>
                            <a:schemeClr val="dk1"/>
                          </a:solidFill>
                          <a:latin typeface="Arial"/>
                          <a:ea typeface="Arial"/>
                          <a:cs typeface="Arial"/>
                          <a:sym typeface="Arial"/>
                        </a:rPr>
                        <a:t>アーリーアダプターの付帯状況や価値観などにおける共通項を抽出して記載</a:t>
                      </a:r>
                      <a:endParaRPr/>
                    </a:p>
                    <a:p>
                      <a:pPr indent="-88900" lvl="0" marL="171450" marR="0" rtl="0" algn="l">
                        <a:lnSpc>
                          <a:spcPct val="100000"/>
                        </a:lnSpc>
                        <a:spcBef>
                          <a:spcPts val="0"/>
                        </a:spcBef>
                        <a:spcAft>
                          <a:spcPts val="0"/>
                        </a:spcAft>
                        <a:buClr>
                          <a:srgbClr val="000000"/>
                        </a:buClr>
                        <a:buSzPts val="1300"/>
                        <a:buFont typeface="Noto Sans Symbols"/>
                        <a:buNone/>
                      </a:pPr>
                      <a:r>
                        <a:t/>
                      </a:r>
                      <a:endParaRPr sz="1300" u="none" cap="none" strike="noStrike">
                        <a:solidFill>
                          <a:schemeClr val="dk1"/>
                        </a:solidFill>
                      </a:endParaRPr>
                    </a:p>
                  </a:txBody>
                  <a:tcPr marT="60950" marB="60950" marR="121925" marL="121925" anchor="ctr">
                    <a:lnL cap="flat" cmpd="sng" w="12700">
                      <a:solidFill>
                        <a:schemeClr val="lt1"/>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chemeClr val="dk1"/>
                        </a:buClr>
                        <a:buSzPts val="1300"/>
                        <a:buFont typeface="Noto Sans Symbols"/>
                        <a:buChar char="■"/>
                      </a:pPr>
                      <a:r>
                        <a:rPr lang="ja-JP" sz="1300" u="none" cap="none" strike="noStrike">
                          <a:solidFill>
                            <a:schemeClr val="dk1"/>
                          </a:solidFill>
                        </a:rPr>
                        <a:t>XXX</a:t>
                      </a:r>
                      <a:endParaRPr/>
                    </a:p>
                    <a:p>
                      <a:pPr indent="-171450" lvl="0" marL="171450" marR="0" rtl="0" algn="l">
                        <a:lnSpc>
                          <a:spcPct val="100000"/>
                        </a:lnSpc>
                        <a:spcBef>
                          <a:spcPts val="0"/>
                        </a:spcBef>
                        <a:spcAft>
                          <a:spcPts val="0"/>
                        </a:spcAft>
                        <a:buClr>
                          <a:schemeClr val="dk1"/>
                        </a:buClr>
                        <a:buSzPts val="1300"/>
                        <a:buFont typeface="Noto Sans Symbols"/>
                        <a:buChar char="■"/>
                      </a:pPr>
                      <a:r>
                        <a:rPr lang="ja-JP" sz="1300" u="none" cap="none" strike="noStrike">
                          <a:solidFill>
                            <a:schemeClr val="dk1"/>
                          </a:solidFill>
                        </a:rPr>
                        <a:t>XXX</a:t>
                      </a:r>
                      <a:endParaRPr/>
                    </a:p>
                    <a:p>
                      <a:pPr indent="-171450" lvl="0" marL="171450" marR="0" rtl="0" algn="l">
                        <a:lnSpc>
                          <a:spcPct val="100000"/>
                        </a:lnSpc>
                        <a:spcBef>
                          <a:spcPts val="0"/>
                        </a:spcBef>
                        <a:spcAft>
                          <a:spcPts val="0"/>
                        </a:spcAft>
                        <a:buClr>
                          <a:schemeClr val="dk1"/>
                        </a:buClr>
                        <a:buSzPts val="1300"/>
                        <a:buFont typeface="Noto Sans Symbols"/>
                        <a:buChar char="■"/>
                      </a:pPr>
                      <a:r>
                        <a:rPr lang="ja-JP" sz="1300" u="none" cap="none" strike="noStrike">
                          <a:solidFill>
                            <a:schemeClr val="dk1"/>
                          </a:solidFill>
                        </a:rPr>
                        <a:t>XXX</a:t>
                      </a:r>
                      <a:endParaRPr/>
                    </a:p>
                    <a:p>
                      <a:pPr indent="-88900" lvl="0" marL="171450" marR="0" rtl="0" algn="l">
                        <a:lnSpc>
                          <a:spcPct val="100000"/>
                        </a:lnSpc>
                        <a:spcBef>
                          <a:spcPts val="0"/>
                        </a:spcBef>
                        <a:spcAft>
                          <a:spcPts val="0"/>
                        </a:spcAft>
                        <a:buClr>
                          <a:srgbClr val="000000"/>
                        </a:buClr>
                        <a:buSzPts val="1300"/>
                        <a:buFont typeface="Noto Sans Symbols"/>
                        <a:buNone/>
                      </a:pPr>
                      <a:r>
                        <a:t/>
                      </a:r>
                      <a:endParaRPr sz="1300" u="none" cap="none" strike="noStrike">
                        <a:solidFill>
                          <a:schemeClr val="dk1"/>
                        </a:solidFill>
                      </a:endParaRPr>
                    </a:p>
                    <a:p>
                      <a:pPr indent="0" lvl="0" marL="0" marR="0" rtl="0" algn="l">
                        <a:lnSpc>
                          <a:spcPct val="100000"/>
                        </a:lnSpc>
                        <a:spcBef>
                          <a:spcPts val="0"/>
                        </a:spcBef>
                        <a:spcAft>
                          <a:spcPts val="0"/>
                        </a:spcAft>
                        <a:buClr>
                          <a:schemeClr val="dk1"/>
                        </a:buClr>
                        <a:buSzPts val="1300"/>
                        <a:buFont typeface="Noto Sans Symbols"/>
                        <a:buNone/>
                      </a:pPr>
                      <a:r>
                        <a:rPr i="1" lang="ja-JP" sz="1300" u="none" cap="none" strike="noStrike">
                          <a:solidFill>
                            <a:schemeClr val="dk1"/>
                          </a:solidFill>
                          <a:latin typeface="Arial"/>
                          <a:ea typeface="Arial"/>
                          <a:cs typeface="Arial"/>
                          <a:sym typeface="Arial"/>
                        </a:rPr>
                        <a:t>非アーリーアダプターの付帯状況や価値観などにおける共通項を抽出して記載</a:t>
                      </a:r>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7F7F7F"/>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53"/>
          <p:cNvSpPr txBox="1"/>
          <p:nvPr>
            <p:ph type="title"/>
          </p:nvPr>
        </p:nvSpPr>
        <p:spPr>
          <a:xfrm>
            <a:off x="431375" y="358784"/>
            <a:ext cx="10177131" cy="4476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ja-JP"/>
              <a:t>アーリーアダプターの特徴一覧（保護者）</a:t>
            </a:r>
            <a:endParaRPr/>
          </a:p>
        </p:txBody>
      </p:sp>
      <p:graphicFrame>
        <p:nvGraphicFramePr>
          <p:cNvPr id="734" name="Google Shape;734;p53"/>
          <p:cNvGraphicFramePr/>
          <p:nvPr/>
        </p:nvGraphicFramePr>
        <p:xfrm>
          <a:off x="575734" y="1604434"/>
          <a:ext cx="3000000" cy="3000000"/>
        </p:xfrm>
        <a:graphic>
          <a:graphicData uri="http://schemas.openxmlformats.org/drawingml/2006/table">
            <a:tbl>
              <a:tblPr>
                <a:noFill/>
                <a:tableStyleId>{0EC190E6-E4E3-4A6E-83DD-F9A46E914B30}</a:tableStyleId>
              </a:tblPr>
              <a:tblGrid>
                <a:gridCol w="1199775"/>
                <a:gridCol w="4920375"/>
                <a:gridCol w="4920375"/>
              </a:tblGrid>
              <a:tr h="355550">
                <a:tc>
                  <a:txBody>
                    <a:bodyPr/>
                    <a:lstStyle/>
                    <a:p>
                      <a:pPr indent="0" lvl="0" marL="0" marR="0" rtl="0" algn="l">
                        <a:lnSpc>
                          <a:spcPct val="100000"/>
                        </a:lnSpc>
                        <a:spcBef>
                          <a:spcPts val="0"/>
                        </a:spcBef>
                        <a:spcAft>
                          <a:spcPts val="0"/>
                        </a:spcAft>
                        <a:buNone/>
                      </a:pPr>
                      <a:r>
                        <a:t/>
                      </a:r>
                      <a:endParaRPr sz="1300" u="none" cap="none" strike="noStrike">
                        <a:solidFill>
                          <a:schemeClr val="lt1"/>
                        </a:solidFill>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ja-JP" sz="1300" u="none" cap="none" strike="noStrike">
                          <a:solidFill>
                            <a:schemeClr val="lt1"/>
                          </a:solidFill>
                          <a:latin typeface="Arial"/>
                          <a:ea typeface="Arial"/>
                          <a:cs typeface="Arial"/>
                          <a:sym typeface="Arial"/>
                        </a:rPr>
                        <a:t>アーリーアダプター判定者</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00AE19"/>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None/>
                      </a:pPr>
                      <a:r>
                        <a:rPr lang="ja-JP" sz="1300" u="none" cap="none" strike="noStrike">
                          <a:solidFill>
                            <a:schemeClr val="lt1"/>
                          </a:solidFill>
                          <a:latin typeface="Arial"/>
                          <a:ea typeface="Arial"/>
                          <a:cs typeface="Arial"/>
                          <a:sym typeface="Arial"/>
                        </a:rPr>
                        <a:t>非アーリーアダプター判定者</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2"/>
                    </a:solidFill>
                  </a:tcPr>
                </a:tc>
              </a:tr>
              <a:tr h="3628750">
                <a:tc>
                  <a:txBody>
                    <a:bodyPr/>
                    <a:lstStyle/>
                    <a:p>
                      <a:pPr indent="0" lvl="0" marL="0" marR="0" rtl="0" algn="l">
                        <a:lnSpc>
                          <a:spcPct val="100000"/>
                        </a:lnSpc>
                        <a:spcBef>
                          <a:spcPts val="0"/>
                        </a:spcBef>
                        <a:spcAft>
                          <a:spcPts val="0"/>
                        </a:spcAft>
                        <a:buNone/>
                      </a:pPr>
                      <a:r>
                        <a:rPr b="0" lang="ja-JP" sz="1300" u="none" cap="none" strike="noStrike">
                          <a:solidFill>
                            <a:schemeClr val="lt1"/>
                          </a:solidFill>
                          <a:latin typeface="Arial"/>
                          <a:ea typeface="Arial"/>
                          <a:cs typeface="Arial"/>
                          <a:sym typeface="Arial"/>
                        </a:rPr>
                        <a:t>特徴</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Clr>
                          <a:schemeClr val="dk1"/>
                        </a:buClr>
                        <a:buSzPts val="1300"/>
                        <a:buFont typeface="Noto Sans Symbols"/>
                        <a:buNone/>
                      </a:pPr>
                      <a:r>
                        <a:rPr b="1" lang="ja-JP" sz="1300" u="none" cap="none" strike="noStrike">
                          <a:solidFill>
                            <a:schemeClr val="dk1"/>
                          </a:solidFill>
                          <a:latin typeface="Arial"/>
                          <a:ea typeface="Arial"/>
                          <a:cs typeface="Arial"/>
                          <a:sym typeface="Arial"/>
                        </a:rPr>
                        <a:t>（ターゲット）</a:t>
                      </a:r>
                      <a:endParaRPr b="1" sz="1300" u="none" cap="none" strike="noStrike">
                        <a:solidFill>
                          <a:schemeClr val="dk1"/>
                        </a:solidFill>
                      </a:endParaRPr>
                    </a:p>
                    <a:p>
                      <a:pPr indent="-285750" lvl="0" marL="285750" marR="0" rtl="0" algn="l">
                        <a:lnSpc>
                          <a:spcPct val="100000"/>
                        </a:lnSpc>
                        <a:spcBef>
                          <a:spcPts val="0"/>
                        </a:spcBef>
                        <a:spcAft>
                          <a:spcPts val="0"/>
                        </a:spcAft>
                        <a:buClr>
                          <a:schemeClr val="dk1"/>
                        </a:buClr>
                        <a:buSzPts val="1300"/>
                        <a:buFont typeface="Noto Sans Symbols"/>
                        <a:buChar char="■"/>
                      </a:pPr>
                      <a:r>
                        <a:rPr b="1" lang="ja-JP" sz="1300" u="none" cap="none" strike="noStrike">
                          <a:solidFill>
                            <a:schemeClr val="dk1"/>
                          </a:solidFill>
                          <a:latin typeface="Arial"/>
                          <a:ea typeface="Arial"/>
                          <a:cs typeface="Arial"/>
                          <a:sym typeface="Arial"/>
                        </a:rPr>
                        <a:t>私立の強豪高校に通っており全国大会出場を目標としている子供の保護者</a:t>
                      </a:r>
                      <a:endParaRPr b="1" sz="1300" u="none" cap="none" strike="noStrike">
                        <a:solidFill>
                          <a:schemeClr val="dk1"/>
                        </a:solidFill>
                      </a:endParaRPr>
                    </a:p>
                    <a:p>
                      <a:pPr indent="-285750" lvl="0" marL="285750" marR="0" rtl="0" algn="l">
                        <a:lnSpc>
                          <a:spcPct val="100000"/>
                        </a:lnSpc>
                        <a:spcBef>
                          <a:spcPts val="0"/>
                        </a:spcBef>
                        <a:spcAft>
                          <a:spcPts val="0"/>
                        </a:spcAft>
                        <a:buClr>
                          <a:schemeClr val="dk1"/>
                        </a:buClr>
                        <a:buSzPts val="1300"/>
                        <a:buFont typeface="Noto Sans Symbols"/>
                        <a:buChar char="■"/>
                      </a:pPr>
                      <a:r>
                        <a:rPr b="1" lang="ja-JP" sz="1300" u="none" cap="none" strike="noStrike">
                          <a:solidFill>
                            <a:schemeClr val="dk1"/>
                          </a:solidFill>
                          <a:latin typeface="Arial"/>
                          <a:ea typeface="Arial"/>
                          <a:cs typeface="Arial"/>
                          <a:sym typeface="Arial"/>
                        </a:rPr>
                        <a:t>身体づくり・メンタル・怪我予防等座学の知識も得たいと感じている保護者</a:t>
                      </a:r>
                      <a:endParaRPr b="1" sz="1300" u="none" cap="none" strike="noStrike">
                        <a:solidFill>
                          <a:schemeClr val="dk1"/>
                        </a:solidFill>
                      </a:endParaRPr>
                    </a:p>
                    <a:p>
                      <a:pPr indent="-285750" lvl="0" marL="285750" marR="0" rtl="0" algn="l">
                        <a:lnSpc>
                          <a:spcPct val="100000"/>
                        </a:lnSpc>
                        <a:spcBef>
                          <a:spcPts val="0"/>
                        </a:spcBef>
                        <a:spcAft>
                          <a:spcPts val="0"/>
                        </a:spcAft>
                        <a:buClr>
                          <a:schemeClr val="dk1"/>
                        </a:buClr>
                        <a:buSzPts val="1300"/>
                        <a:buFont typeface="Noto Sans Symbols"/>
                        <a:buChar char="■"/>
                      </a:pPr>
                      <a:r>
                        <a:rPr b="1" lang="ja-JP" sz="1300" u="none" cap="none" strike="noStrike">
                          <a:solidFill>
                            <a:schemeClr val="dk1"/>
                          </a:solidFill>
                          <a:latin typeface="Arial"/>
                          <a:ea typeface="Arial"/>
                          <a:cs typeface="Arial"/>
                          <a:sym typeface="Arial"/>
                        </a:rPr>
                        <a:t>家庭内でも得た知識を活かしたいと思っている教育熱心な保護者</a:t>
                      </a:r>
                      <a:endParaRPr b="1" sz="1300" u="none" cap="none" strike="noStrike">
                        <a:solidFill>
                          <a:schemeClr val="dk1"/>
                        </a:solidFill>
                      </a:endParaRPr>
                    </a:p>
                    <a:p>
                      <a:pPr indent="-203200" lvl="0" marL="285750" marR="0" rtl="0" algn="l">
                        <a:lnSpc>
                          <a:spcPct val="100000"/>
                        </a:lnSpc>
                        <a:spcBef>
                          <a:spcPts val="0"/>
                        </a:spcBef>
                        <a:spcAft>
                          <a:spcPts val="0"/>
                        </a:spcAft>
                        <a:buClr>
                          <a:srgbClr val="000000"/>
                        </a:buClr>
                        <a:buSzPts val="1300"/>
                        <a:buFont typeface="Noto Sans Symbols"/>
                        <a:buNone/>
                      </a:pPr>
                      <a:r>
                        <a:t/>
                      </a:r>
                      <a:endParaRPr b="1" sz="1300" u="none" cap="none" strike="noStrike">
                        <a:solidFill>
                          <a:schemeClr val="dk1"/>
                        </a:solidFill>
                      </a:endParaRPr>
                    </a:p>
                    <a:p>
                      <a:pPr indent="0" lvl="0" marL="0" marR="0" rtl="0" algn="l">
                        <a:lnSpc>
                          <a:spcPct val="100000"/>
                        </a:lnSpc>
                        <a:spcBef>
                          <a:spcPts val="0"/>
                        </a:spcBef>
                        <a:spcAft>
                          <a:spcPts val="0"/>
                        </a:spcAft>
                        <a:buClr>
                          <a:schemeClr val="dk1"/>
                        </a:buClr>
                        <a:buSzPts val="1300"/>
                        <a:buFont typeface="Noto Sans Symbols"/>
                        <a:buNone/>
                      </a:pPr>
                      <a:r>
                        <a:rPr b="1" lang="ja-JP" sz="1300" u="none" cap="none" strike="noStrike">
                          <a:solidFill>
                            <a:schemeClr val="dk1"/>
                          </a:solidFill>
                          <a:latin typeface="Arial"/>
                          <a:ea typeface="Arial"/>
                          <a:cs typeface="Arial"/>
                          <a:sym typeface="Arial"/>
                        </a:rPr>
                        <a:t>（保護者のニーズ）</a:t>
                      </a:r>
                      <a:endParaRPr b="1" sz="1300" u="none" cap="none" strike="noStrike">
                        <a:solidFill>
                          <a:schemeClr val="dk1"/>
                        </a:solidFill>
                      </a:endParaRPr>
                    </a:p>
                    <a:p>
                      <a:pPr indent="-285750" lvl="0" marL="285750" marR="0" rtl="0" algn="l">
                        <a:lnSpc>
                          <a:spcPct val="100000"/>
                        </a:lnSpc>
                        <a:spcBef>
                          <a:spcPts val="0"/>
                        </a:spcBef>
                        <a:spcAft>
                          <a:spcPts val="0"/>
                        </a:spcAft>
                        <a:buClr>
                          <a:srgbClr val="000000"/>
                        </a:buClr>
                        <a:buSzPts val="1300"/>
                        <a:buFont typeface="Noto Sans Symbols"/>
                        <a:buChar char="■"/>
                      </a:pPr>
                      <a:r>
                        <a:rPr b="1" lang="ja-JP" sz="1300" u="none" cap="none" strike="noStrike">
                          <a:solidFill>
                            <a:schemeClr val="dk1"/>
                          </a:solidFill>
                          <a:latin typeface="Arial"/>
                          <a:ea typeface="Arial"/>
                          <a:cs typeface="Arial"/>
                          <a:sym typeface="Arial"/>
                        </a:rPr>
                        <a:t>子供の成長を支える正しい食事管理やメンタルケア、身体作りに向けたサポートを行いたい</a:t>
                      </a:r>
                      <a:endParaRPr b="1" sz="1300" u="none" cap="none" strike="noStrike">
                        <a:solidFill>
                          <a:schemeClr val="dk1"/>
                        </a:solidFill>
                      </a:endParaRPr>
                    </a:p>
                    <a:p>
                      <a:pPr indent="-285750" lvl="0" marL="285750" marR="0" rtl="0" algn="l">
                        <a:lnSpc>
                          <a:spcPct val="100000"/>
                        </a:lnSpc>
                        <a:spcBef>
                          <a:spcPts val="0"/>
                        </a:spcBef>
                        <a:spcAft>
                          <a:spcPts val="0"/>
                        </a:spcAft>
                        <a:buClr>
                          <a:srgbClr val="000000"/>
                        </a:buClr>
                        <a:buSzPts val="1300"/>
                        <a:buFont typeface="Noto Sans Symbols"/>
                        <a:buChar char="■"/>
                      </a:pPr>
                      <a:r>
                        <a:rPr b="1" lang="ja-JP" sz="1300" u="none" cap="none" strike="noStrike">
                          <a:solidFill>
                            <a:schemeClr val="dk1"/>
                          </a:solidFill>
                          <a:latin typeface="Arial"/>
                          <a:ea typeface="Arial"/>
                          <a:cs typeface="Arial"/>
                          <a:sym typeface="Arial"/>
                        </a:rPr>
                        <a:t>自分の子供の特徴や能力を可視化し、成長に向けたサポートを家庭内で最大限行いたい</a:t>
                      </a:r>
                      <a:endParaRPr b="1" sz="1300" u="none" cap="none" strike="noStrike">
                        <a:solidFill>
                          <a:schemeClr val="dk1"/>
                        </a:solidFill>
                      </a:endParaRPr>
                    </a:p>
                    <a:p>
                      <a:pPr indent="-196850" lvl="0" marL="285750" marR="0" rtl="0" algn="l">
                        <a:lnSpc>
                          <a:spcPct val="100000"/>
                        </a:lnSpc>
                        <a:spcBef>
                          <a:spcPts val="0"/>
                        </a:spcBef>
                        <a:spcAft>
                          <a:spcPts val="0"/>
                        </a:spcAft>
                        <a:buClr>
                          <a:srgbClr val="000000"/>
                        </a:buClr>
                        <a:buSzPts val="1400"/>
                        <a:buFont typeface="Noto Sans Symbols"/>
                        <a:buNone/>
                      </a:pPr>
                      <a:r>
                        <a:t/>
                      </a:r>
                      <a:endParaRPr b="1" sz="1400" u="none" cap="none" strike="noStrike">
                        <a:solidFill>
                          <a:schemeClr val="dk1"/>
                        </a:solidFill>
                      </a:endParaRPr>
                    </a:p>
                    <a:p>
                      <a:pPr indent="-88900" lvl="0" marL="171450" marR="0" rtl="0" algn="l">
                        <a:lnSpc>
                          <a:spcPct val="100000"/>
                        </a:lnSpc>
                        <a:spcBef>
                          <a:spcPts val="0"/>
                        </a:spcBef>
                        <a:spcAft>
                          <a:spcPts val="0"/>
                        </a:spcAft>
                        <a:buClr>
                          <a:srgbClr val="000000"/>
                        </a:buClr>
                        <a:buSzPts val="1300"/>
                        <a:buFont typeface="Noto Sans Symbols"/>
                        <a:buNone/>
                      </a:pPr>
                      <a:r>
                        <a:t/>
                      </a:r>
                      <a:endParaRPr sz="1300" u="none" cap="none" strike="noStrike">
                        <a:solidFill>
                          <a:schemeClr val="dk1"/>
                        </a:solidFill>
                      </a:endParaRPr>
                    </a:p>
                    <a:p>
                      <a:pPr indent="0" lvl="0" marL="0" marR="0" rtl="0" algn="l">
                        <a:lnSpc>
                          <a:spcPct val="100000"/>
                        </a:lnSpc>
                        <a:spcBef>
                          <a:spcPts val="0"/>
                        </a:spcBef>
                        <a:spcAft>
                          <a:spcPts val="0"/>
                        </a:spcAft>
                        <a:buClr>
                          <a:schemeClr val="dk1"/>
                        </a:buClr>
                        <a:buSzPts val="1300"/>
                        <a:buFont typeface="Noto Sans Symbols"/>
                        <a:buNone/>
                      </a:pPr>
                      <a:r>
                        <a:rPr i="1" lang="ja-JP" sz="1300" u="none" cap="none" strike="noStrike">
                          <a:solidFill>
                            <a:schemeClr val="dk1"/>
                          </a:solidFill>
                          <a:latin typeface="Arial"/>
                          <a:ea typeface="Arial"/>
                          <a:cs typeface="Arial"/>
                          <a:sym typeface="Arial"/>
                        </a:rPr>
                        <a:t>アーリーアダプターの付帯状況や価値観などにおける共通項を抽出して記載</a:t>
                      </a:r>
                      <a:endParaRPr/>
                    </a:p>
                    <a:p>
                      <a:pPr indent="-88900" lvl="0" marL="171450" marR="0" rtl="0" algn="l">
                        <a:lnSpc>
                          <a:spcPct val="100000"/>
                        </a:lnSpc>
                        <a:spcBef>
                          <a:spcPts val="0"/>
                        </a:spcBef>
                        <a:spcAft>
                          <a:spcPts val="0"/>
                        </a:spcAft>
                        <a:buClr>
                          <a:srgbClr val="000000"/>
                        </a:buClr>
                        <a:buSzPts val="1300"/>
                        <a:buFont typeface="Noto Sans Symbols"/>
                        <a:buNone/>
                      </a:pPr>
                      <a:r>
                        <a:t/>
                      </a:r>
                      <a:endParaRPr sz="1300" u="none" cap="none" strike="noStrike">
                        <a:solidFill>
                          <a:schemeClr val="dk1"/>
                        </a:solidFill>
                      </a:endParaRPr>
                    </a:p>
                  </a:txBody>
                  <a:tcPr marT="60950" marB="60950" marR="121925" marL="121925" anchor="ctr">
                    <a:lnL cap="flat" cmpd="sng" w="12700">
                      <a:solidFill>
                        <a:schemeClr val="lt1"/>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chemeClr val="dk1"/>
                        </a:buClr>
                        <a:buSzPts val="1300"/>
                        <a:buFont typeface="Noto Sans Symbols"/>
                        <a:buChar char="■"/>
                      </a:pPr>
                      <a:r>
                        <a:rPr lang="ja-JP" sz="1300" u="none" cap="none" strike="noStrike">
                          <a:solidFill>
                            <a:schemeClr val="dk1"/>
                          </a:solidFill>
                        </a:rPr>
                        <a:t>XXX</a:t>
                      </a:r>
                      <a:endParaRPr/>
                    </a:p>
                    <a:p>
                      <a:pPr indent="-171450" lvl="0" marL="171450" marR="0" rtl="0" algn="l">
                        <a:lnSpc>
                          <a:spcPct val="100000"/>
                        </a:lnSpc>
                        <a:spcBef>
                          <a:spcPts val="0"/>
                        </a:spcBef>
                        <a:spcAft>
                          <a:spcPts val="0"/>
                        </a:spcAft>
                        <a:buClr>
                          <a:schemeClr val="dk1"/>
                        </a:buClr>
                        <a:buSzPts val="1300"/>
                        <a:buFont typeface="Noto Sans Symbols"/>
                        <a:buChar char="■"/>
                      </a:pPr>
                      <a:r>
                        <a:rPr lang="ja-JP" sz="1300" u="none" cap="none" strike="noStrike">
                          <a:solidFill>
                            <a:schemeClr val="dk1"/>
                          </a:solidFill>
                        </a:rPr>
                        <a:t>XXX</a:t>
                      </a:r>
                      <a:endParaRPr/>
                    </a:p>
                    <a:p>
                      <a:pPr indent="-171450" lvl="0" marL="171450" marR="0" rtl="0" algn="l">
                        <a:lnSpc>
                          <a:spcPct val="100000"/>
                        </a:lnSpc>
                        <a:spcBef>
                          <a:spcPts val="0"/>
                        </a:spcBef>
                        <a:spcAft>
                          <a:spcPts val="0"/>
                        </a:spcAft>
                        <a:buClr>
                          <a:schemeClr val="dk1"/>
                        </a:buClr>
                        <a:buSzPts val="1300"/>
                        <a:buFont typeface="Noto Sans Symbols"/>
                        <a:buChar char="■"/>
                      </a:pPr>
                      <a:r>
                        <a:rPr lang="ja-JP" sz="1300" u="none" cap="none" strike="noStrike">
                          <a:solidFill>
                            <a:schemeClr val="dk1"/>
                          </a:solidFill>
                        </a:rPr>
                        <a:t>XXX</a:t>
                      </a:r>
                      <a:endParaRPr/>
                    </a:p>
                    <a:p>
                      <a:pPr indent="-88900" lvl="0" marL="171450" marR="0" rtl="0" algn="l">
                        <a:lnSpc>
                          <a:spcPct val="100000"/>
                        </a:lnSpc>
                        <a:spcBef>
                          <a:spcPts val="0"/>
                        </a:spcBef>
                        <a:spcAft>
                          <a:spcPts val="0"/>
                        </a:spcAft>
                        <a:buClr>
                          <a:srgbClr val="000000"/>
                        </a:buClr>
                        <a:buSzPts val="1300"/>
                        <a:buFont typeface="Noto Sans Symbols"/>
                        <a:buNone/>
                      </a:pPr>
                      <a:r>
                        <a:t/>
                      </a:r>
                      <a:endParaRPr sz="1300" u="none" cap="none" strike="noStrike">
                        <a:solidFill>
                          <a:schemeClr val="dk1"/>
                        </a:solidFill>
                      </a:endParaRPr>
                    </a:p>
                    <a:p>
                      <a:pPr indent="0" lvl="0" marL="0" marR="0" rtl="0" algn="l">
                        <a:lnSpc>
                          <a:spcPct val="100000"/>
                        </a:lnSpc>
                        <a:spcBef>
                          <a:spcPts val="0"/>
                        </a:spcBef>
                        <a:spcAft>
                          <a:spcPts val="0"/>
                        </a:spcAft>
                        <a:buClr>
                          <a:schemeClr val="dk1"/>
                        </a:buClr>
                        <a:buSzPts val="1300"/>
                        <a:buFont typeface="Noto Sans Symbols"/>
                        <a:buNone/>
                      </a:pPr>
                      <a:r>
                        <a:rPr i="1" lang="ja-JP" sz="1300" u="none" cap="none" strike="noStrike">
                          <a:solidFill>
                            <a:schemeClr val="dk1"/>
                          </a:solidFill>
                          <a:latin typeface="Arial"/>
                          <a:ea typeface="Arial"/>
                          <a:cs typeface="Arial"/>
                          <a:sym typeface="Arial"/>
                        </a:rPr>
                        <a:t>非アーリーアダプターの付帯状況や価値観などにおける共通項を抽出して記載</a:t>
                      </a:r>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7F7F7F"/>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54"/>
          <p:cNvSpPr txBox="1"/>
          <p:nvPr>
            <p:ph type="title"/>
          </p:nvPr>
        </p:nvSpPr>
        <p:spPr>
          <a:xfrm>
            <a:off x="431375" y="358784"/>
            <a:ext cx="10177131" cy="4476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ja-JP"/>
              <a:t>アーリーアダプターの特徴一覧（監督・コーチ）</a:t>
            </a:r>
            <a:endParaRPr/>
          </a:p>
        </p:txBody>
      </p:sp>
      <p:graphicFrame>
        <p:nvGraphicFramePr>
          <p:cNvPr id="740" name="Google Shape;740;p54"/>
          <p:cNvGraphicFramePr/>
          <p:nvPr/>
        </p:nvGraphicFramePr>
        <p:xfrm>
          <a:off x="575734" y="1604434"/>
          <a:ext cx="3000000" cy="3000000"/>
        </p:xfrm>
        <a:graphic>
          <a:graphicData uri="http://schemas.openxmlformats.org/drawingml/2006/table">
            <a:tbl>
              <a:tblPr>
                <a:noFill/>
                <a:tableStyleId>{0EC190E6-E4E3-4A6E-83DD-F9A46E914B30}</a:tableStyleId>
              </a:tblPr>
              <a:tblGrid>
                <a:gridCol w="1199775"/>
                <a:gridCol w="4920375"/>
                <a:gridCol w="4920375"/>
              </a:tblGrid>
              <a:tr h="355550">
                <a:tc>
                  <a:txBody>
                    <a:bodyPr/>
                    <a:lstStyle/>
                    <a:p>
                      <a:pPr indent="0" lvl="0" marL="0" marR="0" rtl="0" algn="l">
                        <a:lnSpc>
                          <a:spcPct val="100000"/>
                        </a:lnSpc>
                        <a:spcBef>
                          <a:spcPts val="0"/>
                        </a:spcBef>
                        <a:spcAft>
                          <a:spcPts val="0"/>
                        </a:spcAft>
                        <a:buNone/>
                      </a:pPr>
                      <a:r>
                        <a:t/>
                      </a:r>
                      <a:endParaRPr sz="1300" u="none" cap="none" strike="noStrike">
                        <a:solidFill>
                          <a:schemeClr val="lt1"/>
                        </a:solidFill>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ja-JP" sz="1300" u="none" cap="none" strike="noStrike">
                          <a:solidFill>
                            <a:schemeClr val="lt1"/>
                          </a:solidFill>
                          <a:latin typeface="Arial"/>
                          <a:ea typeface="Arial"/>
                          <a:cs typeface="Arial"/>
                          <a:sym typeface="Arial"/>
                        </a:rPr>
                        <a:t>アーリーアダプター判定者</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00AE19"/>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None/>
                      </a:pPr>
                      <a:r>
                        <a:rPr lang="ja-JP" sz="1300" u="none" cap="none" strike="noStrike">
                          <a:solidFill>
                            <a:schemeClr val="lt1"/>
                          </a:solidFill>
                          <a:latin typeface="Arial"/>
                          <a:ea typeface="Arial"/>
                          <a:cs typeface="Arial"/>
                          <a:sym typeface="Arial"/>
                        </a:rPr>
                        <a:t>非アーリーアダプター判定者</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2"/>
                    </a:solidFill>
                  </a:tcPr>
                </a:tc>
              </a:tr>
              <a:tr h="3628750">
                <a:tc>
                  <a:txBody>
                    <a:bodyPr/>
                    <a:lstStyle/>
                    <a:p>
                      <a:pPr indent="0" lvl="0" marL="0" marR="0" rtl="0" algn="l">
                        <a:lnSpc>
                          <a:spcPct val="100000"/>
                        </a:lnSpc>
                        <a:spcBef>
                          <a:spcPts val="0"/>
                        </a:spcBef>
                        <a:spcAft>
                          <a:spcPts val="0"/>
                        </a:spcAft>
                        <a:buNone/>
                      </a:pPr>
                      <a:r>
                        <a:rPr b="0" lang="ja-JP" sz="1300" u="none" cap="none" strike="noStrike">
                          <a:solidFill>
                            <a:schemeClr val="lt1"/>
                          </a:solidFill>
                          <a:latin typeface="Arial"/>
                          <a:ea typeface="Arial"/>
                          <a:cs typeface="Arial"/>
                          <a:sym typeface="Arial"/>
                        </a:rPr>
                        <a:t>特徴</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Clr>
                          <a:schemeClr val="dk1"/>
                        </a:buClr>
                        <a:buSzPts val="1300"/>
                        <a:buFont typeface="Arial"/>
                        <a:buNone/>
                      </a:pPr>
                      <a:r>
                        <a:rPr b="1" lang="ja-JP" sz="1300" u="none" cap="none" strike="noStrike">
                          <a:solidFill>
                            <a:schemeClr val="dk1"/>
                          </a:solidFill>
                          <a:latin typeface="Arial"/>
                          <a:ea typeface="Arial"/>
                          <a:cs typeface="Arial"/>
                          <a:sym typeface="Arial"/>
                        </a:rPr>
                        <a:t>（ターゲット）</a:t>
                      </a:r>
                      <a:endParaRPr b="1" sz="1300" u="none" cap="none" strike="noStrike">
                        <a:solidFill>
                          <a:schemeClr val="dk1"/>
                        </a:solidFill>
                      </a:endParaRPr>
                    </a:p>
                    <a:p>
                      <a:pPr indent="-285750" lvl="0" marL="285750" marR="0" rtl="0" algn="l">
                        <a:lnSpc>
                          <a:spcPct val="100000"/>
                        </a:lnSpc>
                        <a:spcBef>
                          <a:spcPts val="0"/>
                        </a:spcBef>
                        <a:spcAft>
                          <a:spcPts val="0"/>
                        </a:spcAft>
                        <a:buClr>
                          <a:schemeClr val="dk1"/>
                        </a:buClr>
                        <a:buSzPts val="1300"/>
                        <a:buFont typeface="Noto Sans Symbols"/>
                        <a:buChar char="■"/>
                      </a:pPr>
                      <a:r>
                        <a:rPr b="1" lang="ja-JP" sz="1300" u="none" cap="none" strike="noStrike">
                          <a:solidFill>
                            <a:schemeClr val="dk1"/>
                          </a:solidFill>
                          <a:latin typeface="Arial"/>
                          <a:ea typeface="Arial"/>
                          <a:cs typeface="Arial"/>
                          <a:sym typeface="Arial"/>
                        </a:rPr>
                        <a:t>私立の強豪高校で全国大会出場を目指している</a:t>
                      </a:r>
                      <a:endParaRPr b="1" sz="1300" u="none" cap="none" strike="noStrike">
                        <a:solidFill>
                          <a:schemeClr val="dk1"/>
                        </a:solidFill>
                      </a:endParaRPr>
                    </a:p>
                    <a:p>
                      <a:pPr indent="-285750" lvl="0" marL="285750" marR="0" rtl="0" algn="l">
                        <a:lnSpc>
                          <a:spcPct val="100000"/>
                        </a:lnSpc>
                        <a:spcBef>
                          <a:spcPts val="0"/>
                        </a:spcBef>
                        <a:spcAft>
                          <a:spcPts val="0"/>
                        </a:spcAft>
                        <a:buClr>
                          <a:schemeClr val="dk1"/>
                        </a:buClr>
                        <a:buSzPts val="1300"/>
                        <a:buFont typeface="Noto Sans Symbols"/>
                        <a:buChar char="■"/>
                      </a:pPr>
                      <a:r>
                        <a:rPr b="1" lang="ja-JP" sz="1300" u="none" cap="none" strike="noStrike">
                          <a:solidFill>
                            <a:schemeClr val="dk1"/>
                          </a:solidFill>
                          <a:latin typeface="Arial"/>
                          <a:ea typeface="Arial"/>
                          <a:cs typeface="Arial"/>
                          <a:sym typeface="Arial"/>
                        </a:rPr>
                        <a:t>選手の状態を可視化し最適なトレーニングやコンディション管理を行いたい</a:t>
                      </a:r>
                      <a:endParaRPr b="1" sz="1300" u="none" cap="none" strike="noStrike">
                        <a:solidFill>
                          <a:schemeClr val="dk1"/>
                        </a:solidFill>
                      </a:endParaRPr>
                    </a:p>
                    <a:p>
                      <a:pPr indent="-203200" lvl="0" marL="285750" marR="0" rtl="0" algn="l">
                        <a:lnSpc>
                          <a:spcPct val="100000"/>
                        </a:lnSpc>
                        <a:spcBef>
                          <a:spcPts val="0"/>
                        </a:spcBef>
                        <a:spcAft>
                          <a:spcPts val="0"/>
                        </a:spcAft>
                        <a:buClr>
                          <a:srgbClr val="000000"/>
                        </a:buClr>
                        <a:buSzPts val="1300"/>
                        <a:buFont typeface="Noto Sans Symbols"/>
                        <a:buNone/>
                      </a:pPr>
                      <a:r>
                        <a:t/>
                      </a:r>
                      <a:endParaRPr b="1" sz="1300" u="none" cap="none" strike="noStrike">
                        <a:solidFill>
                          <a:schemeClr val="dk1"/>
                        </a:solidFill>
                      </a:endParaRPr>
                    </a:p>
                    <a:p>
                      <a:pPr indent="0" lvl="0" marL="0" marR="0" rtl="0" algn="l">
                        <a:lnSpc>
                          <a:spcPct val="100000"/>
                        </a:lnSpc>
                        <a:spcBef>
                          <a:spcPts val="0"/>
                        </a:spcBef>
                        <a:spcAft>
                          <a:spcPts val="0"/>
                        </a:spcAft>
                        <a:buClr>
                          <a:schemeClr val="dk1"/>
                        </a:buClr>
                        <a:buSzPts val="1300"/>
                        <a:buFont typeface="Noto Sans Symbols"/>
                        <a:buNone/>
                      </a:pPr>
                      <a:r>
                        <a:rPr b="1" lang="ja-JP" sz="1300" u="none" cap="none" strike="noStrike">
                          <a:solidFill>
                            <a:schemeClr val="dk1"/>
                          </a:solidFill>
                          <a:latin typeface="Arial"/>
                          <a:ea typeface="Arial"/>
                          <a:cs typeface="Arial"/>
                          <a:sym typeface="Arial"/>
                        </a:rPr>
                        <a:t>（ニーズ）</a:t>
                      </a:r>
                      <a:endParaRPr/>
                    </a:p>
                    <a:p>
                      <a:pPr indent="-171450" lvl="0" marL="171450" marR="0" rtl="0" algn="l">
                        <a:lnSpc>
                          <a:spcPct val="100000"/>
                        </a:lnSpc>
                        <a:spcBef>
                          <a:spcPts val="0"/>
                        </a:spcBef>
                        <a:spcAft>
                          <a:spcPts val="0"/>
                        </a:spcAft>
                        <a:buClr>
                          <a:schemeClr val="dk1"/>
                        </a:buClr>
                        <a:buSzPts val="1300"/>
                        <a:buFont typeface="Noto Sans Symbols"/>
                        <a:buChar char="■"/>
                      </a:pPr>
                      <a:r>
                        <a:rPr b="1" lang="ja-JP" sz="1300" u="none" cap="none" strike="noStrike">
                          <a:solidFill>
                            <a:schemeClr val="dk1"/>
                          </a:solidFill>
                          <a:latin typeface="Arial"/>
                          <a:ea typeface="Arial"/>
                          <a:cs typeface="Arial"/>
                          <a:sym typeface="Arial"/>
                        </a:rPr>
                        <a:t>選手一人ひとりの状態を科学的に把握し、怪我やメンタル不調を確実に減らしたい</a:t>
                      </a:r>
                      <a:endParaRPr b="0" sz="1300" u="none" cap="none" strike="noStrike">
                        <a:solidFill>
                          <a:schemeClr val="dk1"/>
                        </a:solidFill>
                      </a:endParaRPr>
                    </a:p>
                    <a:p>
                      <a:pPr indent="-171450" lvl="0" marL="171450" marR="0" rtl="0" algn="l">
                        <a:lnSpc>
                          <a:spcPct val="100000"/>
                        </a:lnSpc>
                        <a:spcBef>
                          <a:spcPts val="0"/>
                        </a:spcBef>
                        <a:spcAft>
                          <a:spcPts val="0"/>
                        </a:spcAft>
                        <a:buClr>
                          <a:schemeClr val="dk1"/>
                        </a:buClr>
                        <a:buSzPts val="1300"/>
                        <a:buFont typeface="Noto Sans Symbols"/>
                        <a:buChar char="■"/>
                      </a:pPr>
                      <a:r>
                        <a:rPr b="1" lang="ja-JP" sz="1300" u="none" cap="none" strike="noStrike">
                          <a:solidFill>
                            <a:schemeClr val="dk1"/>
                          </a:solidFill>
                          <a:latin typeface="Arial"/>
                          <a:ea typeface="Arial"/>
                          <a:cs typeface="Arial"/>
                          <a:sym typeface="Arial"/>
                        </a:rPr>
                        <a:t>大会合宿や走り込み合宿など前例踏襲でお金もかかる非効率なやり方ではなく、安価に効果が可視化できる意味のある合宿を行いたい</a:t>
                      </a:r>
                      <a:endParaRPr b="1" sz="1300" u="none" cap="none" strike="noStrike">
                        <a:solidFill>
                          <a:schemeClr val="dk1"/>
                        </a:solidFill>
                      </a:endParaRPr>
                    </a:p>
                    <a:p>
                      <a:pPr indent="-88900" lvl="0" marL="171450" marR="0" rtl="0" algn="l">
                        <a:lnSpc>
                          <a:spcPct val="100000"/>
                        </a:lnSpc>
                        <a:spcBef>
                          <a:spcPts val="0"/>
                        </a:spcBef>
                        <a:spcAft>
                          <a:spcPts val="0"/>
                        </a:spcAft>
                        <a:buClr>
                          <a:srgbClr val="000000"/>
                        </a:buClr>
                        <a:buSzPts val="1300"/>
                        <a:buFont typeface="Noto Sans Symbols"/>
                        <a:buNone/>
                      </a:pPr>
                      <a:r>
                        <a:t/>
                      </a:r>
                      <a:endParaRPr sz="1300" u="none" cap="none" strike="noStrike">
                        <a:solidFill>
                          <a:schemeClr val="dk1"/>
                        </a:solidFill>
                      </a:endParaRPr>
                    </a:p>
                    <a:p>
                      <a:pPr indent="0" lvl="0" marL="0" marR="0" rtl="0" algn="l">
                        <a:lnSpc>
                          <a:spcPct val="100000"/>
                        </a:lnSpc>
                        <a:spcBef>
                          <a:spcPts val="0"/>
                        </a:spcBef>
                        <a:spcAft>
                          <a:spcPts val="0"/>
                        </a:spcAft>
                        <a:buClr>
                          <a:schemeClr val="dk1"/>
                        </a:buClr>
                        <a:buSzPts val="1300"/>
                        <a:buFont typeface="Noto Sans Symbols"/>
                        <a:buNone/>
                      </a:pPr>
                      <a:r>
                        <a:rPr i="1" lang="ja-JP" sz="1300" u="none" cap="none" strike="noStrike">
                          <a:solidFill>
                            <a:schemeClr val="dk1"/>
                          </a:solidFill>
                          <a:latin typeface="Arial"/>
                          <a:ea typeface="Arial"/>
                          <a:cs typeface="Arial"/>
                          <a:sym typeface="Arial"/>
                        </a:rPr>
                        <a:t>アーリーアダプターの付帯状況や価値観などにおける共通項を抽出して記載</a:t>
                      </a:r>
                      <a:endParaRPr/>
                    </a:p>
                    <a:p>
                      <a:pPr indent="-88900" lvl="0" marL="171450" marR="0" rtl="0" algn="l">
                        <a:lnSpc>
                          <a:spcPct val="100000"/>
                        </a:lnSpc>
                        <a:spcBef>
                          <a:spcPts val="0"/>
                        </a:spcBef>
                        <a:spcAft>
                          <a:spcPts val="0"/>
                        </a:spcAft>
                        <a:buClr>
                          <a:srgbClr val="000000"/>
                        </a:buClr>
                        <a:buSzPts val="1300"/>
                        <a:buFont typeface="Noto Sans Symbols"/>
                        <a:buNone/>
                      </a:pPr>
                      <a:r>
                        <a:t/>
                      </a:r>
                      <a:endParaRPr sz="1300" u="none" cap="none" strike="noStrike">
                        <a:solidFill>
                          <a:schemeClr val="dk1"/>
                        </a:solidFill>
                      </a:endParaRPr>
                    </a:p>
                  </a:txBody>
                  <a:tcPr marT="60950" marB="60950" marR="121925" marL="121925" anchor="ctr">
                    <a:lnL cap="flat" cmpd="sng" w="12700">
                      <a:solidFill>
                        <a:schemeClr val="lt1"/>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chemeClr val="dk1"/>
                        </a:buClr>
                        <a:buSzPts val="1300"/>
                        <a:buFont typeface="Noto Sans Symbols"/>
                        <a:buChar char="■"/>
                      </a:pPr>
                      <a:r>
                        <a:rPr b="1" lang="ja-JP" sz="1300" u="none" cap="none" strike="noStrike">
                          <a:solidFill>
                            <a:schemeClr val="dk1"/>
                          </a:solidFill>
                          <a:latin typeface="Arial"/>
                          <a:ea typeface="Arial"/>
                          <a:cs typeface="Arial"/>
                          <a:sym typeface="Arial"/>
                        </a:rPr>
                        <a:t>トップレベルのチーム（</a:t>
                      </a:r>
                      <a:r>
                        <a:rPr b="1" lang="ja-JP" sz="1300" u="none" cap="none" strike="noStrike">
                          <a:solidFill>
                            <a:schemeClr val="dk1"/>
                          </a:solidFill>
                        </a:rPr>
                        <a:t>J</a:t>
                      </a:r>
                      <a:r>
                        <a:rPr b="1" lang="ja-JP" sz="1300" u="none" cap="none" strike="noStrike">
                          <a:solidFill>
                            <a:schemeClr val="dk1"/>
                          </a:solidFill>
                          <a:latin typeface="Arial"/>
                          <a:ea typeface="Arial"/>
                          <a:cs typeface="Arial"/>
                          <a:sym typeface="Arial"/>
                        </a:rPr>
                        <a:t>リーグのプロクラブやや関東</a:t>
                      </a:r>
                      <a:r>
                        <a:rPr b="1" lang="ja-JP" sz="1300" u="none" cap="none" strike="noStrike">
                          <a:solidFill>
                            <a:schemeClr val="dk1"/>
                          </a:solidFill>
                        </a:rPr>
                        <a:t>1</a:t>
                      </a:r>
                      <a:r>
                        <a:rPr b="1" lang="ja-JP" sz="1300" u="none" cap="none" strike="noStrike">
                          <a:solidFill>
                            <a:schemeClr val="dk1"/>
                          </a:solidFill>
                          <a:latin typeface="Arial"/>
                          <a:ea typeface="Arial"/>
                          <a:cs typeface="Arial"/>
                          <a:sym typeface="Arial"/>
                        </a:rPr>
                        <a:t>部所属の大学等）</a:t>
                      </a:r>
                      <a:endParaRPr b="1" sz="1300" u="none" cap="none" strike="noStrike">
                        <a:solidFill>
                          <a:schemeClr val="dk1"/>
                        </a:solidFill>
                      </a:endParaRPr>
                    </a:p>
                    <a:p>
                      <a:pPr indent="-171450" lvl="0" marL="171450" marR="0" rtl="0" algn="l">
                        <a:lnSpc>
                          <a:spcPct val="100000"/>
                        </a:lnSpc>
                        <a:spcBef>
                          <a:spcPts val="0"/>
                        </a:spcBef>
                        <a:spcAft>
                          <a:spcPts val="0"/>
                        </a:spcAft>
                        <a:buClr>
                          <a:schemeClr val="dk1"/>
                        </a:buClr>
                        <a:buSzPts val="1300"/>
                        <a:buFont typeface="Noto Sans Symbols"/>
                        <a:buChar char="■"/>
                      </a:pPr>
                      <a:r>
                        <a:rPr b="1" lang="ja-JP" sz="1300" u="none" cap="none" strike="noStrike">
                          <a:solidFill>
                            <a:schemeClr val="dk1"/>
                          </a:solidFill>
                          <a:latin typeface="Arial"/>
                          <a:ea typeface="Arial"/>
                          <a:cs typeface="Arial"/>
                          <a:sym typeface="Arial"/>
                        </a:rPr>
                        <a:t>設備が充実しており自分たちのやり方があるので、スポットでの利用にニーズがないクラブ</a:t>
                      </a:r>
                      <a:endParaRPr b="1" sz="1300" u="none" cap="none" strike="noStrike">
                        <a:solidFill>
                          <a:schemeClr val="dk1"/>
                        </a:solidFill>
                      </a:endParaRPr>
                    </a:p>
                    <a:p>
                      <a:pPr indent="-171450" lvl="0" marL="171450" marR="0" rtl="0" algn="l">
                        <a:lnSpc>
                          <a:spcPct val="100000"/>
                        </a:lnSpc>
                        <a:spcBef>
                          <a:spcPts val="0"/>
                        </a:spcBef>
                        <a:spcAft>
                          <a:spcPts val="0"/>
                        </a:spcAft>
                        <a:buClr>
                          <a:schemeClr val="dk1"/>
                        </a:buClr>
                        <a:buSzPts val="1300"/>
                        <a:buFont typeface="Noto Sans Symbols"/>
                        <a:buChar char="■"/>
                      </a:pPr>
                      <a:r>
                        <a:rPr b="1" lang="ja-JP" sz="1300" u="none" cap="none" strike="noStrike">
                          <a:solidFill>
                            <a:schemeClr val="dk1"/>
                          </a:solidFill>
                          <a:latin typeface="Arial"/>
                          <a:ea typeface="Arial"/>
                          <a:cs typeface="Arial"/>
                          <a:sym typeface="Arial"/>
                        </a:rPr>
                        <a:t>公立校等金銭面で保護者の理解が得づらい、可視化することで不健全な競争が生まれる可能性がある中学校</a:t>
                      </a:r>
                      <a:endParaRPr b="1" sz="1300" u="none" cap="none" strike="noStrike">
                        <a:solidFill>
                          <a:schemeClr val="dk1"/>
                        </a:solidFill>
                      </a:endParaRPr>
                    </a:p>
                    <a:p>
                      <a:pPr indent="-171450" lvl="0" marL="171450" marR="0" rtl="0" algn="l">
                        <a:lnSpc>
                          <a:spcPct val="100000"/>
                        </a:lnSpc>
                        <a:spcBef>
                          <a:spcPts val="0"/>
                        </a:spcBef>
                        <a:spcAft>
                          <a:spcPts val="0"/>
                        </a:spcAft>
                        <a:buClr>
                          <a:schemeClr val="dk1"/>
                        </a:buClr>
                        <a:buSzPts val="1300"/>
                        <a:buFont typeface="Noto Sans Symbols"/>
                        <a:buChar char="■"/>
                      </a:pPr>
                      <a:r>
                        <a:rPr lang="ja-JP" sz="1300" u="none" cap="none" strike="noStrike">
                          <a:solidFill>
                            <a:schemeClr val="dk1"/>
                          </a:solidFill>
                        </a:rPr>
                        <a:t>XXX</a:t>
                      </a:r>
                      <a:endParaRPr/>
                    </a:p>
                    <a:p>
                      <a:pPr indent="-88900" lvl="0" marL="171450" marR="0" rtl="0" algn="l">
                        <a:lnSpc>
                          <a:spcPct val="100000"/>
                        </a:lnSpc>
                        <a:spcBef>
                          <a:spcPts val="0"/>
                        </a:spcBef>
                        <a:spcAft>
                          <a:spcPts val="0"/>
                        </a:spcAft>
                        <a:buClr>
                          <a:srgbClr val="000000"/>
                        </a:buClr>
                        <a:buSzPts val="1300"/>
                        <a:buFont typeface="Noto Sans Symbols"/>
                        <a:buNone/>
                      </a:pPr>
                      <a:r>
                        <a:t/>
                      </a:r>
                      <a:endParaRPr sz="1300" u="none" cap="none" strike="noStrike">
                        <a:solidFill>
                          <a:schemeClr val="dk1"/>
                        </a:solidFill>
                      </a:endParaRPr>
                    </a:p>
                    <a:p>
                      <a:pPr indent="0" lvl="0" marL="0" marR="0" rtl="0" algn="l">
                        <a:lnSpc>
                          <a:spcPct val="100000"/>
                        </a:lnSpc>
                        <a:spcBef>
                          <a:spcPts val="0"/>
                        </a:spcBef>
                        <a:spcAft>
                          <a:spcPts val="0"/>
                        </a:spcAft>
                        <a:buClr>
                          <a:schemeClr val="dk1"/>
                        </a:buClr>
                        <a:buSzPts val="1300"/>
                        <a:buFont typeface="Noto Sans Symbols"/>
                        <a:buNone/>
                      </a:pPr>
                      <a:r>
                        <a:rPr i="1" lang="ja-JP" sz="1300" u="none" cap="none" strike="noStrike">
                          <a:solidFill>
                            <a:schemeClr val="dk1"/>
                          </a:solidFill>
                          <a:latin typeface="Arial"/>
                          <a:ea typeface="Arial"/>
                          <a:cs typeface="Arial"/>
                          <a:sym typeface="Arial"/>
                        </a:rPr>
                        <a:t>非アーリーアダプターの付帯状況や価値観などにおける共通項を抽出して記載</a:t>
                      </a:r>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7F7F7F"/>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55"/>
          <p:cNvSpPr txBox="1"/>
          <p:nvPr>
            <p:ph type="title"/>
          </p:nvPr>
        </p:nvSpPr>
        <p:spPr>
          <a:xfrm>
            <a:off x="431375" y="358784"/>
            <a:ext cx="10177131" cy="4476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ja-JP"/>
              <a:t>アーリーアダプターの特徴一覧（テック企業）</a:t>
            </a:r>
            <a:endParaRPr/>
          </a:p>
        </p:txBody>
      </p:sp>
      <p:graphicFrame>
        <p:nvGraphicFramePr>
          <p:cNvPr id="746" name="Google Shape;746;p55"/>
          <p:cNvGraphicFramePr/>
          <p:nvPr/>
        </p:nvGraphicFramePr>
        <p:xfrm>
          <a:off x="575734" y="1604434"/>
          <a:ext cx="3000000" cy="3000000"/>
        </p:xfrm>
        <a:graphic>
          <a:graphicData uri="http://schemas.openxmlformats.org/drawingml/2006/table">
            <a:tbl>
              <a:tblPr>
                <a:noFill/>
                <a:tableStyleId>{0EC190E6-E4E3-4A6E-83DD-F9A46E914B30}</a:tableStyleId>
              </a:tblPr>
              <a:tblGrid>
                <a:gridCol w="1199775"/>
                <a:gridCol w="4920375"/>
                <a:gridCol w="4920375"/>
              </a:tblGrid>
              <a:tr h="355550">
                <a:tc>
                  <a:txBody>
                    <a:bodyPr/>
                    <a:lstStyle/>
                    <a:p>
                      <a:pPr indent="0" lvl="0" marL="0" marR="0" rtl="0" algn="l">
                        <a:lnSpc>
                          <a:spcPct val="100000"/>
                        </a:lnSpc>
                        <a:spcBef>
                          <a:spcPts val="0"/>
                        </a:spcBef>
                        <a:spcAft>
                          <a:spcPts val="0"/>
                        </a:spcAft>
                        <a:buNone/>
                      </a:pPr>
                      <a:r>
                        <a:t/>
                      </a:r>
                      <a:endParaRPr sz="1300" u="none" cap="none" strike="noStrike">
                        <a:solidFill>
                          <a:schemeClr val="lt1"/>
                        </a:solidFill>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ja-JP" sz="1300" u="none" cap="none" strike="noStrike">
                          <a:solidFill>
                            <a:schemeClr val="lt1"/>
                          </a:solidFill>
                          <a:latin typeface="Arial"/>
                          <a:ea typeface="Arial"/>
                          <a:cs typeface="Arial"/>
                          <a:sym typeface="Arial"/>
                        </a:rPr>
                        <a:t>アーリーアダプター判定者</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00AE19"/>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None/>
                      </a:pPr>
                      <a:r>
                        <a:rPr lang="ja-JP" sz="1300" u="none" cap="none" strike="noStrike">
                          <a:solidFill>
                            <a:schemeClr val="lt1"/>
                          </a:solidFill>
                          <a:latin typeface="Arial"/>
                          <a:ea typeface="Arial"/>
                          <a:cs typeface="Arial"/>
                          <a:sym typeface="Arial"/>
                        </a:rPr>
                        <a:t>非アーリーアダプター判定者</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2"/>
                    </a:solidFill>
                  </a:tcPr>
                </a:tc>
              </a:tr>
              <a:tr h="3628750">
                <a:tc>
                  <a:txBody>
                    <a:bodyPr/>
                    <a:lstStyle/>
                    <a:p>
                      <a:pPr indent="0" lvl="0" marL="0" marR="0" rtl="0" algn="l">
                        <a:lnSpc>
                          <a:spcPct val="100000"/>
                        </a:lnSpc>
                        <a:spcBef>
                          <a:spcPts val="0"/>
                        </a:spcBef>
                        <a:spcAft>
                          <a:spcPts val="0"/>
                        </a:spcAft>
                        <a:buNone/>
                      </a:pPr>
                      <a:r>
                        <a:rPr b="0" lang="ja-JP" sz="1300" u="none" cap="none" strike="noStrike">
                          <a:solidFill>
                            <a:schemeClr val="lt1"/>
                          </a:solidFill>
                          <a:latin typeface="Arial"/>
                          <a:ea typeface="Arial"/>
                          <a:cs typeface="Arial"/>
                          <a:sym typeface="Arial"/>
                        </a:rPr>
                        <a:t>特徴</a:t>
                      </a:r>
                      <a:endParaRPr/>
                    </a:p>
                  </a:txBody>
                  <a:tcPr marT="48000" marB="4800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AE19"/>
                    </a:solidFill>
                  </a:tcPr>
                </a:tc>
                <a:tc>
                  <a:txBody>
                    <a:bodyPr/>
                    <a:lstStyle/>
                    <a:p>
                      <a:pPr indent="0" lvl="0" marL="0" marR="0" rtl="0" algn="l">
                        <a:lnSpc>
                          <a:spcPct val="100000"/>
                        </a:lnSpc>
                        <a:spcBef>
                          <a:spcPts val="0"/>
                        </a:spcBef>
                        <a:spcAft>
                          <a:spcPts val="0"/>
                        </a:spcAft>
                        <a:buClr>
                          <a:schemeClr val="dk1"/>
                        </a:buClr>
                        <a:buSzPts val="1300"/>
                        <a:buFont typeface="Noto Sans Symbols"/>
                        <a:buNone/>
                      </a:pPr>
                      <a:r>
                        <a:rPr b="1" lang="ja-JP" sz="1300" u="none" cap="none" strike="noStrike">
                          <a:solidFill>
                            <a:schemeClr val="dk1"/>
                          </a:solidFill>
                          <a:latin typeface="Arial"/>
                          <a:ea typeface="Arial"/>
                          <a:cs typeface="Arial"/>
                          <a:sym typeface="Arial"/>
                        </a:rPr>
                        <a:t>（ターゲット）</a:t>
                      </a:r>
                      <a:endParaRPr b="1" sz="1300" u="none" cap="none" strike="noStrike">
                        <a:solidFill>
                          <a:schemeClr val="dk1"/>
                        </a:solidFill>
                      </a:endParaRPr>
                    </a:p>
                    <a:p>
                      <a:pPr indent="-171450" lvl="0" marL="171450" marR="0" rtl="0" algn="l">
                        <a:lnSpc>
                          <a:spcPct val="100000"/>
                        </a:lnSpc>
                        <a:spcBef>
                          <a:spcPts val="0"/>
                        </a:spcBef>
                        <a:spcAft>
                          <a:spcPts val="0"/>
                        </a:spcAft>
                        <a:buClr>
                          <a:schemeClr val="dk1"/>
                        </a:buClr>
                        <a:buSzPts val="1300"/>
                        <a:buFont typeface="Noto Sans Symbols"/>
                        <a:buChar char="■"/>
                      </a:pPr>
                      <a:r>
                        <a:rPr b="1" lang="ja-JP" sz="1300" u="none" cap="none" strike="noStrike">
                          <a:solidFill>
                            <a:schemeClr val="dk1"/>
                          </a:solidFill>
                          <a:latin typeface="Arial"/>
                          <a:ea typeface="Arial"/>
                          <a:cs typeface="Arial"/>
                          <a:sym typeface="Arial"/>
                        </a:rPr>
                        <a:t>アスリート向けにすでに事業を展開しており、その場でプロダクトの販促につなげたい企業</a:t>
                      </a:r>
                      <a:endParaRPr b="1" sz="1300" u="none" cap="none" strike="noStrike">
                        <a:solidFill>
                          <a:schemeClr val="dk1"/>
                        </a:solidFill>
                      </a:endParaRPr>
                    </a:p>
                    <a:p>
                      <a:pPr indent="-171450" lvl="0" marL="171450" marR="0" rtl="0" algn="l">
                        <a:lnSpc>
                          <a:spcPct val="100000"/>
                        </a:lnSpc>
                        <a:spcBef>
                          <a:spcPts val="0"/>
                        </a:spcBef>
                        <a:spcAft>
                          <a:spcPts val="0"/>
                        </a:spcAft>
                        <a:buClr>
                          <a:schemeClr val="dk1"/>
                        </a:buClr>
                        <a:buSzPts val="1300"/>
                        <a:buFont typeface="Noto Sans Symbols"/>
                        <a:buChar char="■"/>
                      </a:pPr>
                      <a:r>
                        <a:rPr b="1" lang="ja-JP" sz="1300" u="none" cap="none" strike="noStrike">
                          <a:solidFill>
                            <a:schemeClr val="dk1"/>
                          </a:solidFill>
                        </a:rPr>
                        <a:t>Qs</a:t>
                      </a:r>
                      <a:r>
                        <a:rPr b="1" lang="ja-JP" sz="1300" u="none" cap="none" strike="noStrike">
                          <a:solidFill>
                            <a:schemeClr val="dk1"/>
                          </a:solidFill>
                          <a:latin typeface="Arial"/>
                          <a:ea typeface="Arial"/>
                          <a:cs typeface="Arial"/>
                          <a:sym typeface="Arial"/>
                        </a:rPr>
                        <a:t>ガーデンに取り込まれることでマーケティング観点でプレゼンスを上げたい、ブランディングしたい企業</a:t>
                      </a:r>
                      <a:endParaRPr b="1" sz="1300" u="none" cap="none" strike="noStrike">
                        <a:solidFill>
                          <a:schemeClr val="dk1"/>
                        </a:solidFill>
                      </a:endParaRPr>
                    </a:p>
                    <a:p>
                      <a:pPr indent="-171450" lvl="0" marL="171450" marR="0" rtl="0" algn="l">
                        <a:lnSpc>
                          <a:spcPct val="100000"/>
                        </a:lnSpc>
                        <a:spcBef>
                          <a:spcPts val="0"/>
                        </a:spcBef>
                        <a:spcAft>
                          <a:spcPts val="0"/>
                        </a:spcAft>
                        <a:buClr>
                          <a:schemeClr val="dk1"/>
                        </a:buClr>
                        <a:buSzPts val="1300"/>
                        <a:buFont typeface="Noto Sans Symbols"/>
                        <a:buChar char="■"/>
                      </a:pPr>
                      <a:r>
                        <a:rPr b="1" lang="ja-JP" sz="1300" u="none" cap="none" strike="noStrike">
                          <a:solidFill>
                            <a:schemeClr val="dk1"/>
                          </a:solidFill>
                          <a:latin typeface="Arial"/>
                          <a:ea typeface="Arial"/>
                          <a:cs typeface="Arial"/>
                          <a:sym typeface="Arial"/>
                        </a:rPr>
                        <a:t>データ収集から製品開発やマーケ調査等ラボ施設として活用したい企業</a:t>
                      </a:r>
                      <a:endParaRPr b="1" sz="1300" u="none" cap="none" strike="noStrike">
                        <a:solidFill>
                          <a:schemeClr val="dk1"/>
                        </a:solidFill>
                      </a:endParaRPr>
                    </a:p>
                    <a:p>
                      <a:pPr indent="-88900" lvl="0" marL="171450" marR="0" rtl="0" algn="l">
                        <a:lnSpc>
                          <a:spcPct val="100000"/>
                        </a:lnSpc>
                        <a:spcBef>
                          <a:spcPts val="0"/>
                        </a:spcBef>
                        <a:spcAft>
                          <a:spcPts val="0"/>
                        </a:spcAft>
                        <a:buClr>
                          <a:srgbClr val="000000"/>
                        </a:buClr>
                        <a:buSzPts val="1300"/>
                        <a:buFont typeface="Noto Sans Symbols"/>
                        <a:buNone/>
                      </a:pPr>
                      <a:r>
                        <a:t/>
                      </a:r>
                      <a:endParaRPr b="1" sz="1300" u="none" cap="none" strike="noStrike">
                        <a:solidFill>
                          <a:schemeClr val="dk1"/>
                        </a:solidFill>
                      </a:endParaRPr>
                    </a:p>
                    <a:p>
                      <a:pPr indent="0" lvl="0" marL="0" marR="0" rtl="0" algn="l">
                        <a:lnSpc>
                          <a:spcPct val="100000"/>
                        </a:lnSpc>
                        <a:spcBef>
                          <a:spcPts val="0"/>
                        </a:spcBef>
                        <a:spcAft>
                          <a:spcPts val="0"/>
                        </a:spcAft>
                        <a:buClr>
                          <a:schemeClr val="dk1"/>
                        </a:buClr>
                        <a:buSzPts val="1300"/>
                        <a:buFont typeface="Noto Sans Symbols"/>
                        <a:buNone/>
                      </a:pPr>
                      <a:r>
                        <a:rPr b="1" lang="ja-JP" sz="1300" u="none" cap="none" strike="noStrike">
                          <a:solidFill>
                            <a:schemeClr val="dk1"/>
                          </a:solidFill>
                          <a:latin typeface="Arial"/>
                          <a:ea typeface="Arial"/>
                          <a:cs typeface="Arial"/>
                          <a:sym typeface="Arial"/>
                        </a:rPr>
                        <a:t>（企業のニーズ）</a:t>
                      </a:r>
                      <a:endParaRPr b="1" sz="1300" u="none" cap="none" strike="noStrike">
                        <a:solidFill>
                          <a:schemeClr val="dk1"/>
                        </a:solidFill>
                      </a:endParaRPr>
                    </a:p>
                    <a:p>
                      <a:pPr indent="-285750" lvl="0" marL="285750" marR="0" rtl="0" algn="l">
                        <a:lnSpc>
                          <a:spcPct val="100000"/>
                        </a:lnSpc>
                        <a:spcBef>
                          <a:spcPts val="0"/>
                        </a:spcBef>
                        <a:spcAft>
                          <a:spcPts val="0"/>
                        </a:spcAft>
                        <a:buClr>
                          <a:schemeClr val="dk1"/>
                        </a:buClr>
                        <a:buSzPts val="1300"/>
                        <a:buFont typeface="Noto Sans Symbols"/>
                        <a:buChar char="■"/>
                      </a:pPr>
                      <a:r>
                        <a:rPr b="1" lang="ja-JP" sz="1300" u="none" cap="none" strike="noStrike">
                          <a:solidFill>
                            <a:schemeClr val="dk1"/>
                          </a:solidFill>
                          <a:latin typeface="Arial"/>
                          <a:ea typeface="Arial"/>
                          <a:cs typeface="Arial"/>
                          <a:sym typeface="Arial"/>
                        </a:rPr>
                        <a:t>販売チャネルを確立・拡張したい　</a:t>
                      </a:r>
                      <a:endParaRPr b="1" sz="1300" u="none" cap="none" strike="noStrike">
                        <a:solidFill>
                          <a:schemeClr val="dk1"/>
                        </a:solidFill>
                      </a:endParaRPr>
                    </a:p>
                    <a:p>
                      <a:pPr indent="-285750" lvl="0" marL="285750" marR="0" rtl="0" algn="l">
                        <a:lnSpc>
                          <a:spcPct val="100000"/>
                        </a:lnSpc>
                        <a:spcBef>
                          <a:spcPts val="0"/>
                        </a:spcBef>
                        <a:spcAft>
                          <a:spcPts val="0"/>
                        </a:spcAft>
                        <a:buClr>
                          <a:schemeClr val="dk1"/>
                        </a:buClr>
                        <a:buSzPts val="1300"/>
                        <a:buFont typeface="Noto Sans Symbols"/>
                        <a:buChar char="■"/>
                      </a:pPr>
                      <a:r>
                        <a:rPr b="1" lang="ja-JP" sz="1300" u="none" cap="none" strike="noStrike">
                          <a:solidFill>
                            <a:schemeClr val="dk1"/>
                          </a:solidFill>
                          <a:latin typeface="Arial"/>
                          <a:ea typeface="Arial"/>
                          <a:cs typeface="Arial"/>
                          <a:sym typeface="Arial"/>
                        </a:rPr>
                        <a:t>セミプロ・学生層への展開等狙いたい層へのアウトバウンド営業を行いたい</a:t>
                      </a:r>
                      <a:endParaRPr b="1" sz="1300" u="none" cap="none" strike="noStrike">
                        <a:solidFill>
                          <a:schemeClr val="dk1"/>
                        </a:solidFill>
                      </a:endParaRPr>
                    </a:p>
                    <a:p>
                      <a:pPr indent="-285750" lvl="0" marL="285750" marR="0" rtl="0" algn="l">
                        <a:lnSpc>
                          <a:spcPct val="100000"/>
                        </a:lnSpc>
                        <a:spcBef>
                          <a:spcPts val="0"/>
                        </a:spcBef>
                        <a:spcAft>
                          <a:spcPts val="0"/>
                        </a:spcAft>
                        <a:buClr>
                          <a:schemeClr val="dk1"/>
                        </a:buClr>
                        <a:buSzPts val="1300"/>
                        <a:buFont typeface="Noto Sans Symbols"/>
                        <a:buChar char="■"/>
                      </a:pPr>
                      <a:r>
                        <a:rPr b="1" lang="ja-JP" sz="1300" u="none" cap="none" strike="noStrike">
                          <a:solidFill>
                            <a:schemeClr val="dk1"/>
                          </a:solidFill>
                        </a:rPr>
                        <a:t>使ってもらえる“実フィールド（常設環境）”が欲しい</a:t>
                      </a:r>
                      <a:endParaRPr sz="1300" u="none" cap="none" strike="noStrike">
                        <a:solidFill>
                          <a:schemeClr val="dk1"/>
                        </a:solidFill>
                      </a:endParaRPr>
                    </a:p>
                    <a:p>
                      <a:pPr indent="-88900" lvl="0" marL="171450" marR="0" rtl="0" algn="l">
                        <a:lnSpc>
                          <a:spcPct val="100000"/>
                        </a:lnSpc>
                        <a:spcBef>
                          <a:spcPts val="0"/>
                        </a:spcBef>
                        <a:spcAft>
                          <a:spcPts val="0"/>
                        </a:spcAft>
                        <a:buClr>
                          <a:srgbClr val="000000"/>
                        </a:buClr>
                        <a:buSzPts val="1300"/>
                        <a:buFont typeface="Noto Sans Symbols"/>
                        <a:buNone/>
                      </a:pPr>
                      <a:r>
                        <a:t/>
                      </a:r>
                      <a:endParaRPr sz="1300" u="none" cap="none" strike="noStrike">
                        <a:solidFill>
                          <a:schemeClr val="dk1"/>
                        </a:solidFill>
                      </a:endParaRPr>
                    </a:p>
                    <a:p>
                      <a:pPr indent="0" lvl="0" marL="0" marR="0" rtl="0" algn="l">
                        <a:lnSpc>
                          <a:spcPct val="100000"/>
                        </a:lnSpc>
                        <a:spcBef>
                          <a:spcPts val="0"/>
                        </a:spcBef>
                        <a:spcAft>
                          <a:spcPts val="0"/>
                        </a:spcAft>
                        <a:buClr>
                          <a:schemeClr val="dk1"/>
                        </a:buClr>
                        <a:buSzPts val="1300"/>
                        <a:buFont typeface="Noto Sans Symbols"/>
                        <a:buNone/>
                      </a:pPr>
                      <a:r>
                        <a:rPr i="1" lang="ja-JP" sz="1300" u="none" cap="none" strike="noStrike">
                          <a:solidFill>
                            <a:schemeClr val="dk1"/>
                          </a:solidFill>
                          <a:latin typeface="Arial"/>
                          <a:ea typeface="Arial"/>
                          <a:cs typeface="Arial"/>
                          <a:sym typeface="Arial"/>
                        </a:rPr>
                        <a:t>アーリーアダプターの付帯状況や価値観などにおける共通項を抽出して記載</a:t>
                      </a:r>
                      <a:endParaRPr/>
                    </a:p>
                    <a:p>
                      <a:pPr indent="-88900" lvl="0" marL="171450" marR="0" rtl="0" algn="l">
                        <a:lnSpc>
                          <a:spcPct val="100000"/>
                        </a:lnSpc>
                        <a:spcBef>
                          <a:spcPts val="0"/>
                        </a:spcBef>
                        <a:spcAft>
                          <a:spcPts val="0"/>
                        </a:spcAft>
                        <a:buClr>
                          <a:srgbClr val="000000"/>
                        </a:buClr>
                        <a:buSzPts val="1300"/>
                        <a:buFont typeface="Noto Sans Symbols"/>
                        <a:buNone/>
                      </a:pPr>
                      <a:r>
                        <a:t/>
                      </a:r>
                      <a:endParaRPr sz="1300" u="none" cap="none" strike="noStrike">
                        <a:solidFill>
                          <a:schemeClr val="dk1"/>
                        </a:solidFill>
                      </a:endParaRPr>
                    </a:p>
                  </a:txBody>
                  <a:tcPr marT="60950" marB="60950" marR="121925" marL="121925" anchor="ctr">
                    <a:lnL cap="flat" cmpd="sng" w="12700">
                      <a:solidFill>
                        <a:schemeClr val="lt1"/>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chemeClr val="dk1"/>
                        </a:buClr>
                        <a:buSzPts val="1300"/>
                        <a:buFont typeface="Noto Sans Symbols"/>
                        <a:buChar char="■"/>
                      </a:pPr>
                      <a:r>
                        <a:rPr b="1" lang="ja-JP" sz="1300" u="none" cap="none" strike="noStrike">
                          <a:solidFill>
                            <a:schemeClr val="dk1"/>
                          </a:solidFill>
                          <a:latin typeface="Arial"/>
                          <a:ea typeface="Arial"/>
                          <a:cs typeface="Arial"/>
                          <a:sym typeface="Arial"/>
                        </a:rPr>
                        <a:t>ヘルスケアサービス提供しているものの現状アスリート向けにサービス提供をしていない企業</a:t>
                      </a:r>
                      <a:endParaRPr b="1" sz="1300" u="none" cap="none" strike="noStrike">
                        <a:solidFill>
                          <a:schemeClr val="dk1"/>
                        </a:solidFill>
                      </a:endParaRPr>
                    </a:p>
                    <a:p>
                      <a:pPr indent="-171450" lvl="0" marL="171450" marR="0" rtl="0" algn="l">
                        <a:lnSpc>
                          <a:spcPct val="100000"/>
                        </a:lnSpc>
                        <a:spcBef>
                          <a:spcPts val="0"/>
                        </a:spcBef>
                        <a:spcAft>
                          <a:spcPts val="0"/>
                        </a:spcAft>
                        <a:buClr>
                          <a:schemeClr val="dk1"/>
                        </a:buClr>
                        <a:buSzPts val="1300"/>
                        <a:buFont typeface="Noto Sans Symbols"/>
                        <a:buChar char="■"/>
                      </a:pPr>
                      <a:r>
                        <a:rPr b="1" lang="ja-JP" sz="1300" u="none" cap="none" strike="noStrike">
                          <a:solidFill>
                            <a:schemeClr val="dk1"/>
                          </a:solidFill>
                        </a:rPr>
                        <a:t>EA</a:t>
                      </a:r>
                      <a:r>
                        <a:rPr b="1" lang="ja-JP" sz="1300" u="none" cap="none" strike="noStrike">
                          <a:solidFill>
                            <a:schemeClr val="dk1"/>
                          </a:solidFill>
                          <a:latin typeface="Arial"/>
                          <a:ea typeface="Arial"/>
                          <a:cs typeface="Arial"/>
                          <a:sym typeface="Arial"/>
                        </a:rPr>
                        <a:t>ではないものの将来的なラボ施設（データを蓄積して研究開発ができる施設）の構想には関心あり</a:t>
                      </a:r>
                      <a:endParaRPr sz="1300" u="none" cap="none" strike="noStrike">
                        <a:solidFill>
                          <a:schemeClr val="dk1"/>
                        </a:solidFill>
                      </a:endParaRPr>
                    </a:p>
                    <a:p>
                      <a:pPr indent="-171450" lvl="0" marL="171450" marR="0" rtl="0" algn="l">
                        <a:lnSpc>
                          <a:spcPct val="100000"/>
                        </a:lnSpc>
                        <a:spcBef>
                          <a:spcPts val="0"/>
                        </a:spcBef>
                        <a:spcAft>
                          <a:spcPts val="0"/>
                        </a:spcAft>
                        <a:buClr>
                          <a:schemeClr val="dk1"/>
                        </a:buClr>
                        <a:buSzPts val="1300"/>
                        <a:buFont typeface="Noto Sans Symbols"/>
                        <a:buChar char="■"/>
                      </a:pPr>
                      <a:r>
                        <a:rPr lang="ja-JP" sz="1300" u="none" cap="none" strike="noStrike">
                          <a:solidFill>
                            <a:schemeClr val="dk1"/>
                          </a:solidFill>
                        </a:rPr>
                        <a:t>XXX</a:t>
                      </a:r>
                      <a:endParaRPr/>
                    </a:p>
                    <a:p>
                      <a:pPr indent="-88900" lvl="0" marL="171450" marR="0" rtl="0" algn="l">
                        <a:lnSpc>
                          <a:spcPct val="100000"/>
                        </a:lnSpc>
                        <a:spcBef>
                          <a:spcPts val="0"/>
                        </a:spcBef>
                        <a:spcAft>
                          <a:spcPts val="0"/>
                        </a:spcAft>
                        <a:buClr>
                          <a:srgbClr val="000000"/>
                        </a:buClr>
                        <a:buSzPts val="1300"/>
                        <a:buFont typeface="Noto Sans Symbols"/>
                        <a:buNone/>
                      </a:pPr>
                      <a:r>
                        <a:t/>
                      </a:r>
                      <a:endParaRPr sz="1300" u="none" cap="none" strike="noStrike">
                        <a:solidFill>
                          <a:schemeClr val="dk1"/>
                        </a:solidFill>
                      </a:endParaRPr>
                    </a:p>
                    <a:p>
                      <a:pPr indent="0" lvl="0" marL="0" marR="0" rtl="0" algn="l">
                        <a:lnSpc>
                          <a:spcPct val="100000"/>
                        </a:lnSpc>
                        <a:spcBef>
                          <a:spcPts val="0"/>
                        </a:spcBef>
                        <a:spcAft>
                          <a:spcPts val="0"/>
                        </a:spcAft>
                        <a:buClr>
                          <a:schemeClr val="dk1"/>
                        </a:buClr>
                        <a:buSzPts val="1300"/>
                        <a:buFont typeface="Noto Sans Symbols"/>
                        <a:buNone/>
                      </a:pPr>
                      <a:r>
                        <a:rPr i="1" lang="ja-JP" sz="1300" u="none" cap="none" strike="noStrike">
                          <a:solidFill>
                            <a:schemeClr val="dk1"/>
                          </a:solidFill>
                          <a:latin typeface="Arial"/>
                          <a:ea typeface="Arial"/>
                          <a:cs typeface="Arial"/>
                          <a:sym typeface="Arial"/>
                        </a:rPr>
                        <a:t>非アーリーアダプターの付帯状況や価値観などにおける共通項を抽出して記載</a:t>
                      </a:r>
                      <a:endParaRPr/>
                    </a:p>
                  </a:txBody>
                  <a:tcPr marT="60950" marB="60950" marR="121925" marL="1219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7F7F7F"/>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56"/>
          <p:cNvSpPr txBox="1"/>
          <p:nvPr>
            <p:ph type="title"/>
          </p:nvPr>
        </p:nvSpPr>
        <p:spPr>
          <a:xfrm>
            <a:off x="403908" y="233054"/>
            <a:ext cx="10177131" cy="4476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ja-JP"/>
              <a:t>アーリーアダプター①（テック企業：Upmind）</a:t>
            </a:r>
            <a:endParaRPr/>
          </a:p>
        </p:txBody>
      </p:sp>
      <p:pic>
        <p:nvPicPr>
          <p:cNvPr id="752" name="Google Shape;752;p56"/>
          <p:cNvPicPr preferRelativeResize="0"/>
          <p:nvPr/>
        </p:nvPicPr>
        <p:blipFill rotWithShape="1">
          <a:blip r:embed="rId3">
            <a:alphaModFix/>
          </a:blip>
          <a:srcRect b="0" l="0" r="0" t="0"/>
          <a:stretch/>
        </p:blipFill>
        <p:spPr>
          <a:xfrm>
            <a:off x="327301" y="840749"/>
            <a:ext cx="4716748" cy="2588251"/>
          </a:xfrm>
          <a:prstGeom prst="rect">
            <a:avLst/>
          </a:prstGeom>
          <a:noFill/>
          <a:ln>
            <a:noFill/>
          </a:ln>
        </p:spPr>
      </p:pic>
      <p:sp>
        <p:nvSpPr>
          <p:cNvPr id="753" name="Google Shape;753;p56"/>
          <p:cNvSpPr txBox="1"/>
          <p:nvPr/>
        </p:nvSpPr>
        <p:spPr>
          <a:xfrm>
            <a:off x="124980" y="3582044"/>
            <a:ext cx="5121390" cy="2812116"/>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b="1" i="0" lang="ja-JP" sz="1400" u="none" cap="none" strike="noStrike">
                <a:solidFill>
                  <a:srgbClr val="FF0000"/>
                </a:solidFill>
                <a:latin typeface="Cambria"/>
                <a:ea typeface="Cambria"/>
                <a:cs typeface="Cambria"/>
                <a:sym typeface="Cambria"/>
              </a:rPr>
              <a:t>■ Upmind</a:t>
            </a:r>
            <a:r>
              <a:rPr b="1" i="0" lang="ja-JP" sz="1400" u="none" cap="none" strike="noStrike">
                <a:solidFill>
                  <a:srgbClr val="FF0000"/>
                </a:solidFill>
                <a:latin typeface="MS Mincho"/>
                <a:ea typeface="MS Mincho"/>
                <a:cs typeface="MS Mincho"/>
                <a:sym typeface="MS Mincho"/>
              </a:rPr>
              <a:t>アスリートについて</a:t>
            </a:r>
            <a:endParaRPr b="1" i="0" sz="1400" u="none" cap="none" strike="noStrike">
              <a:solidFill>
                <a:srgbClr val="FF0000"/>
              </a:solidFill>
              <a:latin typeface="Cambria"/>
              <a:ea typeface="Cambria"/>
              <a:cs typeface="Cambria"/>
              <a:sym typeface="Cambria"/>
            </a:endParaRPr>
          </a:p>
          <a:p>
            <a:pPr indent="0" lvl="0" marL="0" marR="0" rtl="0" algn="l">
              <a:lnSpc>
                <a:spcPct val="115000"/>
              </a:lnSpc>
              <a:spcBef>
                <a:spcPts val="1000"/>
              </a:spcBef>
              <a:spcAft>
                <a:spcPts val="0"/>
              </a:spcAft>
              <a:buClr>
                <a:srgbClr val="000000"/>
              </a:buClr>
              <a:buSzPts val="1400"/>
              <a:buFont typeface="Arial"/>
              <a:buNone/>
            </a:pPr>
            <a:r>
              <a:rPr b="0" i="0" lang="ja-JP" sz="1400" u="none" cap="none" strike="noStrike">
                <a:solidFill>
                  <a:srgbClr val="000000"/>
                </a:solidFill>
                <a:latin typeface="MS Mincho"/>
                <a:ea typeface="MS Mincho"/>
                <a:cs typeface="MS Mincho"/>
                <a:sym typeface="MS Mincho"/>
              </a:rPr>
              <a:t>・</a:t>
            </a:r>
            <a:r>
              <a:rPr b="0" i="0" lang="ja-JP" sz="1400" u="none" cap="none" strike="noStrike">
                <a:solidFill>
                  <a:srgbClr val="000000"/>
                </a:solidFill>
                <a:latin typeface="Cambria"/>
                <a:ea typeface="Cambria"/>
                <a:cs typeface="Cambria"/>
                <a:sym typeface="Cambria"/>
              </a:rPr>
              <a:t>J</a:t>
            </a:r>
            <a:r>
              <a:rPr b="0" i="0" lang="ja-JP" sz="1400" u="none" cap="none" strike="noStrike">
                <a:solidFill>
                  <a:srgbClr val="000000"/>
                </a:solidFill>
                <a:latin typeface="MS Mincho"/>
                <a:ea typeface="MS Mincho"/>
                <a:cs typeface="MS Mincho"/>
                <a:sym typeface="MS Mincho"/>
              </a:rPr>
              <a:t>リーガーも利用しているアプリ。ナイター試合後に寝付けなかった選手が、</a:t>
            </a:r>
            <a:r>
              <a:rPr b="0" i="0" lang="ja-JP" sz="1400" u="none" cap="none" strike="noStrike">
                <a:solidFill>
                  <a:srgbClr val="000000"/>
                </a:solidFill>
                <a:latin typeface="Cambria"/>
                <a:ea typeface="Cambria"/>
                <a:cs typeface="Cambria"/>
                <a:sym typeface="Cambria"/>
              </a:rPr>
              <a:t>UPmind</a:t>
            </a:r>
            <a:r>
              <a:rPr b="0" i="0" lang="ja-JP" sz="1400" u="none" cap="none" strike="noStrike">
                <a:solidFill>
                  <a:srgbClr val="000000"/>
                </a:solidFill>
                <a:latin typeface="MS Mincho"/>
                <a:ea typeface="MS Mincho"/>
                <a:cs typeface="MS Mincho"/>
                <a:sym typeface="MS Mincho"/>
              </a:rPr>
              <a:t>を使うことで睡眠改善につながった事例がある。</a:t>
            </a:r>
            <a:endParaRPr b="0" i="0" sz="1400" u="none" cap="none" strike="noStrike">
              <a:solidFill>
                <a:srgbClr val="000000"/>
              </a:solidFill>
              <a:latin typeface="Cambria"/>
              <a:ea typeface="Cambria"/>
              <a:cs typeface="Cambria"/>
              <a:sym typeface="Cambria"/>
            </a:endParaRPr>
          </a:p>
          <a:p>
            <a:pPr indent="0" lvl="0" marL="0" marR="0" rtl="0" algn="l">
              <a:lnSpc>
                <a:spcPct val="115000"/>
              </a:lnSpc>
              <a:spcBef>
                <a:spcPts val="1000"/>
              </a:spcBef>
              <a:spcAft>
                <a:spcPts val="0"/>
              </a:spcAft>
              <a:buClr>
                <a:srgbClr val="000000"/>
              </a:buClr>
              <a:buSzPts val="1400"/>
              <a:buFont typeface="Arial"/>
              <a:buNone/>
            </a:pPr>
            <a:r>
              <a:rPr b="0" i="0" lang="ja-JP" sz="1400" u="none" cap="none" strike="noStrike">
                <a:solidFill>
                  <a:srgbClr val="000000"/>
                </a:solidFill>
                <a:latin typeface="MS Mincho"/>
                <a:ea typeface="MS Mincho"/>
                <a:cs typeface="MS Mincho"/>
                <a:sym typeface="MS Mincho"/>
              </a:rPr>
              <a:t>・</a:t>
            </a:r>
            <a:r>
              <a:rPr b="0" i="0" lang="ja-JP" sz="1400" u="none" cap="none" strike="noStrike">
                <a:solidFill>
                  <a:srgbClr val="000000"/>
                </a:solidFill>
                <a:latin typeface="Cambria"/>
                <a:ea typeface="Cambria"/>
                <a:cs typeface="Cambria"/>
                <a:sym typeface="Cambria"/>
              </a:rPr>
              <a:t>NBA</a:t>
            </a:r>
            <a:r>
              <a:rPr b="0" i="0" lang="ja-JP" sz="1400" u="none" cap="none" strike="noStrike">
                <a:solidFill>
                  <a:srgbClr val="000000"/>
                </a:solidFill>
                <a:latin typeface="MS Mincho"/>
                <a:ea typeface="MS Mincho"/>
                <a:cs typeface="MS Mincho"/>
                <a:sym typeface="MS Mincho"/>
              </a:rPr>
              <a:t>では選手・スタッフ全員がマインドフルネスにアクセスできる環境が整っている。</a:t>
            </a:r>
            <a:endParaRPr b="0" i="0" sz="1400" u="none" cap="none" strike="noStrike">
              <a:solidFill>
                <a:srgbClr val="000000"/>
              </a:solidFill>
              <a:latin typeface="Cambria"/>
              <a:ea typeface="Cambria"/>
              <a:cs typeface="Cambria"/>
              <a:sym typeface="Cambria"/>
            </a:endParaRPr>
          </a:p>
          <a:p>
            <a:pPr indent="0" lvl="0" marL="0" marR="0" rtl="0" algn="l">
              <a:lnSpc>
                <a:spcPct val="115000"/>
              </a:lnSpc>
              <a:spcBef>
                <a:spcPts val="1000"/>
              </a:spcBef>
              <a:spcAft>
                <a:spcPts val="0"/>
              </a:spcAft>
              <a:buClr>
                <a:srgbClr val="000000"/>
              </a:buClr>
              <a:buSzPts val="1400"/>
              <a:buFont typeface="Arial"/>
              <a:buNone/>
            </a:pPr>
            <a:r>
              <a:rPr b="0" i="0" lang="ja-JP" sz="1400" u="none" cap="none" strike="noStrike">
                <a:solidFill>
                  <a:srgbClr val="000000"/>
                </a:solidFill>
                <a:latin typeface="MS Mincho"/>
                <a:ea typeface="MS Mincho"/>
                <a:cs typeface="MS Mincho"/>
                <a:sym typeface="MS Mincho"/>
              </a:rPr>
              <a:t>・海外ではマインドフルネスは一般的である。</a:t>
            </a:r>
            <a:endParaRPr b="0" i="0" sz="1400" u="none" cap="none" strike="noStrike">
              <a:solidFill>
                <a:srgbClr val="000000"/>
              </a:solidFill>
              <a:latin typeface="Cambria"/>
              <a:ea typeface="Cambria"/>
              <a:cs typeface="Cambria"/>
              <a:sym typeface="Cambria"/>
            </a:endParaRPr>
          </a:p>
          <a:p>
            <a:pPr indent="0" lvl="0" marL="0" marR="0" rtl="0" algn="l">
              <a:lnSpc>
                <a:spcPct val="115000"/>
              </a:lnSpc>
              <a:spcBef>
                <a:spcPts val="1000"/>
              </a:spcBef>
              <a:spcAft>
                <a:spcPts val="0"/>
              </a:spcAft>
              <a:buClr>
                <a:srgbClr val="000000"/>
              </a:buClr>
              <a:buSzPts val="1400"/>
              <a:buFont typeface="Arial"/>
              <a:buNone/>
            </a:pPr>
            <a:r>
              <a:rPr b="0" i="0" lang="ja-JP" sz="1400" u="none" cap="none" strike="noStrike">
                <a:solidFill>
                  <a:srgbClr val="000000"/>
                </a:solidFill>
                <a:latin typeface="MS Mincho"/>
                <a:ea typeface="MS Mincho"/>
                <a:cs typeface="MS Mincho"/>
                <a:sym typeface="MS Mincho"/>
              </a:rPr>
              <a:t>・日本ではまだ浸透していないが、日本で初めてアスリート向けマインドフルネスアプリを提供したのが</a:t>
            </a:r>
            <a:r>
              <a:rPr b="0" i="0" lang="ja-JP" sz="1400" u="none" cap="none" strike="noStrike">
                <a:solidFill>
                  <a:srgbClr val="000000"/>
                </a:solidFill>
                <a:latin typeface="Cambria"/>
                <a:ea typeface="Cambria"/>
                <a:cs typeface="Cambria"/>
                <a:sym typeface="Cambria"/>
              </a:rPr>
              <a:t>UPmind</a:t>
            </a:r>
            <a:r>
              <a:rPr b="0" i="0" lang="ja-JP" sz="1400" u="none" cap="none" strike="noStrike">
                <a:solidFill>
                  <a:srgbClr val="000000"/>
                </a:solidFill>
                <a:latin typeface="MS Mincho"/>
                <a:ea typeface="MS Mincho"/>
                <a:cs typeface="MS Mincho"/>
                <a:sym typeface="MS Mincho"/>
              </a:rPr>
              <a:t>。</a:t>
            </a:r>
            <a:endParaRPr b="0" i="0" sz="1400" u="none" cap="none" strike="noStrike">
              <a:solidFill>
                <a:srgbClr val="000000"/>
              </a:solidFill>
              <a:latin typeface="Cambria"/>
              <a:ea typeface="Cambria"/>
              <a:cs typeface="Cambria"/>
              <a:sym typeface="Cambria"/>
            </a:endParaRPr>
          </a:p>
        </p:txBody>
      </p:sp>
      <p:sp>
        <p:nvSpPr>
          <p:cNvPr id="754" name="Google Shape;754;p56"/>
          <p:cNvSpPr txBox="1"/>
          <p:nvPr/>
        </p:nvSpPr>
        <p:spPr>
          <a:xfrm>
            <a:off x="5495332" y="4057033"/>
            <a:ext cx="6369367" cy="1692836"/>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b="0" i="0" lang="ja-JP" sz="1400" u="none" cap="none" strike="noStrike">
                <a:solidFill>
                  <a:srgbClr val="FF0000"/>
                </a:solidFill>
                <a:latin typeface="Cambria"/>
                <a:ea typeface="Cambria"/>
                <a:cs typeface="Cambria"/>
                <a:sym typeface="Cambria"/>
              </a:rPr>
              <a:t>■ </a:t>
            </a:r>
            <a:r>
              <a:rPr b="0" i="0" lang="ja-JP" sz="1400" u="none" cap="none" strike="noStrike">
                <a:solidFill>
                  <a:srgbClr val="FF0000"/>
                </a:solidFill>
                <a:latin typeface="MS Mincho"/>
                <a:ea typeface="MS Mincho"/>
                <a:cs typeface="MS Mincho"/>
                <a:sym typeface="MS Mincho"/>
              </a:rPr>
              <a:t>今後の方向性</a:t>
            </a:r>
            <a:endParaRPr b="0" i="0" sz="1400" u="none" cap="none" strike="noStrike">
              <a:solidFill>
                <a:srgbClr val="FF0000"/>
              </a:solidFill>
              <a:latin typeface="Cambria"/>
              <a:ea typeface="Cambria"/>
              <a:cs typeface="Cambria"/>
              <a:sym typeface="Cambria"/>
            </a:endParaRPr>
          </a:p>
          <a:p>
            <a:pPr indent="0" lvl="0" marL="0" marR="0" rtl="0" algn="l">
              <a:lnSpc>
                <a:spcPct val="115000"/>
              </a:lnSpc>
              <a:spcBef>
                <a:spcPts val="1000"/>
              </a:spcBef>
              <a:spcAft>
                <a:spcPts val="0"/>
              </a:spcAft>
              <a:buClr>
                <a:srgbClr val="000000"/>
              </a:buClr>
              <a:buSzPts val="1400"/>
              <a:buFont typeface="Arial"/>
              <a:buNone/>
            </a:pPr>
            <a:r>
              <a:rPr b="0" i="0" lang="ja-JP" sz="1400" u="none" cap="none" strike="noStrike">
                <a:solidFill>
                  <a:srgbClr val="000000"/>
                </a:solidFill>
                <a:latin typeface="MS Mincho"/>
                <a:ea typeface="MS Mincho"/>
                <a:cs typeface="MS Mincho"/>
                <a:sym typeface="MS Mincho"/>
              </a:rPr>
              <a:t>・</a:t>
            </a:r>
            <a:r>
              <a:rPr b="0" i="0" lang="ja-JP" sz="1400" u="none" cap="none" strike="noStrike">
                <a:solidFill>
                  <a:srgbClr val="000000"/>
                </a:solidFill>
                <a:latin typeface="Cambria"/>
                <a:ea typeface="Cambria"/>
                <a:cs typeface="Cambria"/>
                <a:sym typeface="Cambria"/>
              </a:rPr>
              <a:t>3</a:t>
            </a:r>
            <a:r>
              <a:rPr b="0" i="0" lang="ja-JP" sz="1400" u="none" cap="none" strike="noStrike">
                <a:solidFill>
                  <a:srgbClr val="000000"/>
                </a:solidFill>
                <a:latin typeface="MS Mincho"/>
                <a:ea typeface="MS Mincho"/>
                <a:cs typeface="MS Mincho"/>
                <a:sym typeface="MS Mincho"/>
              </a:rPr>
              <a:t>つの選択肢の中では、販売チャネル拡大を重視。</a:t>
            </a:r>
            <a:endParaRPr b="0" i="0" sz="1400" u="none" cap="none" strike="noStrike">
              <a:solidFill>
                <a:srgbClr val="000000"/>
              </a:solidFill>
              <a:latin typeface="Cambria"/>
              <a:ea typeface="Cambria"/>
              <a:cs typeface="Cambria"/>
              <a:sym typeface="Cambria"/>
            </a:endParaRPr>
          </a:p>
          <a:p>
            <a:pPr indent="0" lvl="0" marL="0" marR="0" rtl="0" algn="l">
              <a:lnSpc>
                <a:spcPct val="115000"/>
              </a:lnSpc>
              <a:spcBef>
                <a:spcPts val="1000"/>
              </a:spcBef>
              <a:spcAft>
                <a:spcPts val="0"/>
              </a:spcAft>
              <a:buClr>
                <a:srgbClr val="000000"/>
              </a:buClr>
              <a:buSzPts val="1400"/>
              <a:buFont typeface="Arial"/>
              <a:buNone/>
            </a:pPr>
            <a:r>
              <a:rPr b="0" i="0" lang="ja-JP" sz="1400" u="none" cap="none" strike="noStrike">
                <a:solidFill>
                  <a:srgbClr val="000000"/>
                </a:solidFill>
                <a:latin typeface="MS Mincho"/>
                <a:ea typeface="MS Mincho"/>
                <a:cs typeface="MS Mincho"/>
                <a:sym typeface="MS Mincho"/>
              </a:rPr>
              <a:t>・中学・高校・大学などアスリート人口が多い層への展開を優先。</a:t>
            </a:r>
            <a:endParaRPr b="0" i="0" sz="1400" u="none" cap="none" strike="noStrike">
              <a:solidFill>
                <a:srgbClr val="000000"/>
              </a:solidFill>
              <a:latin typeface="Cambria"/>
              <a:ea typeface="Cambria"/>
              <a:cs typeface="Cambria"/>
              <a:sym typeface="Cambria"/>
            </a:endParaRPr>
          </a:p>
          <a:p>
            <a:pPr indent="0" lvl="0" marL="0" marR="0" rtl="0" algn="l">
              <a:lnSpc>
                <a:spcPct val="115000"/>
              </a:lnSpc>
              <a:spcBef>
                <a:spcPts val="1000"/>
              </a:spcBef>
              <a:spcAft>
                <a:spcPts val="0"/>
              </a:spcAft>
              <a:buClr>
                <a:srgbClr val="000000"/>
              </a:buClr>
              <a:buSzPts val="1400"/>
              <a:buFont typeface="Arial"/>
              <a:buNone/>
            </a:pPr>
            <a:r>
              <a:rPr b="0" i="0" lang="ja-JP" sz="1400" u="none" cap="none" strike="noStrike">
                <a:solidFill>
                  <a:srgbClr val="000000"/>
                </a:solidFill>
                <a:latin typeface="MS Mincho"/>
                <a:ea typeface="MS Mincho"/>
                <a:cs typeface="MS Mincho"/>
                <a:sym typeface="MS Mincho"/>
              </a:rPr>
              <a:t>・トップアスリートは自然拡大が見込めるため、学生アスリートやセミプロ層へ踏み込んでいきたい。</a:t>
            </a:r>
            <a:endParaRPr b="0" i="0" sz="1400" u="none" cap="none" strike="noStrike">
              <a:solidFill>
                <a:srgbClr val="000000"/>
              </a:solidFill>
              <a:latin typeface="Cambria"/>
              <a:ea typeface="Cambria"/>
              <a:cs typeface="Cambria"/>
              <a:sym typeface="Cambria"/>
            </a:endParaRPr>
          </a:p>
        </p:txBody>
      </p:sp>
      <p:sp>
        <p:nvSpPr>
          <p:cNvPr id="755" name="Google Shape;755;p56"/>
          <p:cNvSpPr txBox="1"/>
          <p:nvPr/>
        </p:nvSpPr>
        <p:spPr>
          <a:xfrm>
            <a:off x="5492474" y="833773"/>
            <a:ext cx="6369366" cy="2820837"/>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b="0" i="0" lang="ja-JP" sz="1400" u="none" cap="none" strike="noStrike">
                <a:solidFill>
                  <a:srgbClr val="FF0000"/>
                </a:solidFill>
                <a:latin typeface="Cambria"/>
                <a:ea typeface="Cambria"/>
                <a:cs typeface="Cambria"/>
                <a:sym typeface="Cambria"/>
              </a:rPr>
              <a:t>■ </a:t>
            </a:r>
            <a:r>
              <a:rPr b="0" i="0" lang="ja-JP" sz="1400" u="none" cap="none" strike="noStrike">
                <a:solidFill>
                  <a:srgbClr val="FF0000"/>
                </a:solidFill>
                <a:latin typeface="MS Mincho"/>
                <a:ea typeface="MS Mincho"/>
                <a:cs typeface="MS Mincho"/>
                <a:sym typeface="MS Mincho"/>
              </a:rPr>
              <a:t>フィードバック（</a:t>
            </a:r>
            <a:r>
              <a:rPr b="0" i="0" lang="ja-JP" sz="1400" u="none" cap="none" strike="noStrike">
                <a:solidFill>
                  <a:srgbClr val="FF0000"/>
                </a:solidFill>
                <a:latin typeface="Cambria"/>
                <a:ea typeface="Cambria"/>
                <a:cs typeface="Cambria"/>
                <a:sym typeface="Cambria"/>
              </a:rPr>
              <a:t>FB</a:t>
            </a:r>
            <a:r>
              <a:rPr b="0" i="0" lang="ja-JP" sz="1400" u="none" cap="none" strike="noStrike">
                <a:solidFill>
                  <a:srgbClr val="FF0000"/>
                </a:solidFill>
                <a:latin typeface="MS Mincho"/>
                <a:ea typeface="MS Mincho"/>
                <a:cs typeface="MS Mincho"/>
                <a:sym typeface="MS Mincho"/>
              </a:rPr>
              <a:t>）</a:t>
            </a:r>
            <a:endParaRPr b="0" i="0" sz="1400" u="none" cap="none" strike="noStrike">
              <a:solidFill>
                <a:srgbClr val="FF0000"/>
              </a:solidFill>
              <a:latin typeface="Cambria"/>
              <a:ea typeface="Cambria"/>
              <a:cs typeface="Cambria"/>
              <a:sym typeface="Cambria"/>
            </a:endParaRPr>
          </a:p>
          <a:p>
            <a:pPr indent="0" lvl="0" marL="0" marR="0" rtl="0" algn="l">
              <a:lnSpc>
                <a:spcPct val="115000"/>
              </a:lnSpc>
              <a:spcBef>
                <a:spcPts val="1000"/>
              </a:spcBef>
              <a:spcAft>
                <a:spcPts val="0"/>
              </a:spcAft>
              <a:buClr>
                <a:srgbClr val="000000"/>
              </a:buClr>
              <a:buSzPts val="1400"/>
              <a:buFont typeface="Arial"/>
              <a:buNone/>
            </a:pPr>
            <a:r>
              <a:rPr b="0" i="0" lang="ja-JP" sz="1400" u="none" cap="none" strike="noStrike">
                <a:solidFill>
                  <a:srgbClr val="000000"/>
                </a:solidFill>
                <a:latin typeface="MS Mincho"/>
                <a:ea typeface="MS Mincho"/>
                <a:cs typeface="MS Mincho"/>
                <a:sym typeface="MS Mincho"/>
              </a:rPr>
              <a:t>・アスリートに体験してもらうモデルは非常に良い。</a:t>
            </a:r>
            <a:endParaRPr b="0" i="0" sz="1400" u="none" cap="none" strike="noStrike">
              <a:solidFill>
                <a:srgbClr val="000000"/>
              </a:solidFill>
              <a:latin typeface="Cambria"/>
              <a:ea typeface="Cambria"/>
              <a:cs typeface="Cambria"/>
              <a:sym typeface="Cambria"/>
            </a:endParaRPr>
          </a:p>
          <a:p>
            <a:pPr indent="0" lvl="0" marL="0" marR="0" rtl="0" algn="l">
              <a:lnSpc>
                <a:spcPct val="115000"/>
              </a:lnSpc>
              <a:spcBef>
                <a:spcPts val="1000"/>
              </a:spcBef>
              <a:spcAft>
                <a:spcPts val="0"/>
              </a:spcAft>
              <a:buClr>
                <a:srgbClr val="000000"/>
              </a:buClr>
              <a:buSzPts val="1400"/>
              <a:buFont typeface="Arial"/>
              <a:buNone/>
            </a:pPr>
            <a:r>
              <a:rPr b="0" i="0" lang="ja-JP" sz="1400" u="none" cap="none" strike="noStrike">
                <a:solidFill>
                  <a:srgbClr val="000000"/>
                </a:solidFill>
                <a:latin typeface="MS Mincho"/>
                <a:ea typeface="MS Mincho"/>
                <a:cs typeface="MS Mincho"/>
                <a:sym typeface="MS Mincho"/>
              </a:rPr>
              <a:t>・アスリートや組織をどのように</a:t>
            </a:r>
            <a:r>
              <a:rPr b="0" i="0" lang="ja-JP" sz="1400" u="none" cap="none" strike="noStrike">
                <a:solidFill>
                  <a:srgbClr val="000000"/>
                </a:solidFill>
                <a:latin typeface="Cambria"/>
                <a:ea typeface="Cambria"/>
                <a:cs typeface="Cambria"/>
                <a:sym typeface="Cambria"/>
              </a:rPr>
              <a:t>SSV</a:t>
            </a:r>
            <a:r>
              <a:rPr b="0" i="0" lang="ja-JP" sz="1400" u="none" cap="none" strike="noStrike">
                <a:solidFill>
                  <a:srgbClr val="000000"/>
                </a:solidFill>
                <a:latin typeface="MS Mincho"/>
                <a:ea typeface="MS Mincho"/>
                <a:cs typeface="MS Mincho"/>
                <a:sym typeface="MS Mincho"/>
              </a:rPr>
              <a:t>へつなげるかが課題。</a:t>
            </a:r>
            <a:endParaRPr b="0" i="0" sz="1400" u="none" cap="none" strike="noStrike">
              <a:solidFill>
                <a:srgbClr val="000000"/>
              </a:solidFill>
              <a:latin typeface="Cambria"/>
              <a:ea typeface="Cambria"/>
              <a:cs typeface="Cambria"/>
              <a:sym typeface="Cambria"/>
            </a:endParaRPr>
          </a:p>
          <a:p>
            <a:pPr indent="0" lvl="0" marL="0" marR="0" rtl="0" algn="l">
              <a:lnSpc>
                <a:spcPct val="115000"/>
              </a:lnSpc>
              <a:spcBef>
                <a:spcPts val="1000"/>
              </a:spcBef>
              <a:spcAft>
                <a:spcPts val="0"/>
              </a:spcAft>
              <a:buClr>
                <a:srgbClr val="000000"/>
              </a:buClr>
              <a:buSzPts val="1400"/>
              <a:buFont typeface="Arial"/>
              <a:buNone/>
            </a:pPr>
            <a:r>
              <a:rPr b="0" i="0" lang="ja-JP" sz="1400" u="none" cap="none" strike="noStrike">
                <a:solidFill>
                  <a:srgbClr val="000000"/>
                </a:solidFill>
                <a:latin typeface="MS Mincho"/>
                <a:ea typeface="MS Mincho"/>
                <a:cs typeface="MS Mincho"/>
                <a:sym typeface="MS Mincho"/>
              </a:rPr>
              <a:t>・中学・高校は今後拡大していきたい重要領域であり、ユース世代への訴求は魅力的。</a:t>
            </a:r>
            <a:endParaRPr b="0" i="0" sz="1400" u="none" cap="none" strike="noStrike">
              <a:solidFill>
                <a:srgbClr val="000000"/>
              </a:solidFill>
              <a:latin typeface="Cambria"/>
              <a:ea typeface="Cambria"/>
              <a:cs typeface="Cambria"/>
              <a:sym typeface="Cambria"/>
            </a:endParaRPr>
          </a:p>
          <a:p>
            <a:pPr indent="0" lvl="0" marL="0" marR="0" rtl="0" algn="l">
              <a:lnSpc>
                <a:spcPct val="115000"/>
              </a:lnSpc>
              <a:spcBef>
                <a:spcPts val="1000"/>
              </a:spcBef>
              <a:spcAft>
                <a:spcPts val="0"/>
              </a:spcAft>
              <a:buClr>
                <a:srgbClr val="000000"/>
              </a:buClr>
              <a:buSzPts val="1400"/>
              <a:buFont typeface="Arial"/>
              <a:buNone/>
            </a:pPr>
            <a:r>
              <a:rPr b="0" i="0" lang="ja-JP" sz="1400" u="none" cap="none" strike="noStrike">
                <a:solidFill>
                  <a:srgbClr val="000000"/>
                </a:solidFill>
                <a:latin typeface="MS Mincho"/>
                <a:ea typeface="MS Mincho"/>
                <a:cs typeface="MS Mincho"/>
                <a:sym typeface="MS Mincho"/>
              </a:rPr>
              <a:t>・スポーツ界では新しい取り組みは難しいが、前向きに進めたい。</a:t>
            </a:r>
            <a:endParaRPr b="0" i="0" sz="1400" u="none" cap="none" strike="noStrike">
              <a:solidFill>
                <a:srgbClr val="000000"/>
              </a:solidFill>
              <a:latin typeface="Cambria"/>
              <a:ea typeface="Cambria"/>
              <a:cs typeface="Cambria"/>
              <a:sym typeface="Cambria"/>
            </a:endParaRPr>
          </a:p>
          <a:p>
            <a:pPr indent="0" lvl="0" marL="0" marR="0" rtl="0" algn="l">
              <a:lnSpc>
                <a:spcPct val="115000"/>
              </a:lnSpc>
              <a:spcBef>
                <a:spcPts val="1000"/>
              </a:spcBef>
              <a:spcAft>
                <a:spcPts val="0"/>
              </a:spcAft>
              <a:buClr>
                <a:srgbClr val="000000"/>
              </a:buClr>
              <a:buSzPts val="1400"/>
              <a:buFont typeface="Arial"/>
              <a:buNone/>
            </a:pPr>
            <a:r>
              <a:rPr b="0" i="0" lang="ja-JP" sz="1400" u="none" cap="none" strike="noStrike">
                <a:solidFill>
                  <a:srgbClr val="000000"/>
                </a:solidFill>
                <a:latin typeface="MS Mincho"/>
                <a:ea typeface="MS Mincho"/>
                <a:cs typeface="MS Mincho"/>
                <a:sym typeface="MS Mincho"/>
              </a:rPr>
              <a:t>・協業の可能性は十分にあるが、現時点での約束は不可。</a:t>
            </a:r>
            <a:endParaRPr b="0" i="0" sz="1400" u="none" cap="none" strike="noStrike">
              <a:solidFill>
                <a:srgbClr val="000000"/>
              </a:solidFill>
              <a:latin typeface="Cambria"/>
              <a:ea typeface="Cambria"/>
              <a:cs typeface="Cambria"/>
              <a:sym typeface="Cambria"/>
            </a:endParaRPr>
          </a:p>
          <a:p>
            <a:pPr indent="0" lvl="0" marL="0" marR="0" rtl="0" algn="l">
              <a:lnSpc>
                <a:spcPct val="115000"/>
              </a:lnSpc>
              <a:spcBef>
                <a:spcPts val="1000"/>
              </a:spcBef>
              <a:spcAft>
                <a:spcPts val="0"/>
              </a:spcAft>
              <a:buClr>
                <a:srgbClr val="000000"/>
              </a:buClr>
              <a:buSzPts val="1400"/>
              <a:buFont typeface="Arial"/>
              <a:buNone/>
            </a:pPr>
            <a:r>
              <a:rPr b="0" i="0" lang="ja-JP" sz="1400" u="none" cap="none" strike="noStrike">
                <a:solidFill>
                  <a:srgbClr val="000000"/>
                </a:solidFill>
                <a:latin typeface="MS Mincho"/>
                <a:ea typeface="MS Mincho"/>
                <a:cs typeface="MS Mincho"/>
                <a:sym typeface="MS Mincho"/>
              </a:rPr>
              <a:t>・</a:t>
            </a:r>
            <a:r>
              <a:rPr b="0" i="0" lang="ja-JP" sz="1400" u="none" cap="none" strike="noStrike">
                <a:solidFill>
                  <a:srgbClr val="000000"/>
                </a:solidFill>
                <a:latin typeface="Cambria"/>
                <a:ea typeface="Cambria"/>
                <a:cs typeface="Cambria"/>
                <a:sym typeface="Cambria"/>
              </a:rPr>
              <a:t>DL</a:t>
            </a:r>
            <a:r>
              <a:rPr b="0" i="0" lang="ja-JP" sz="1400" u="none" cap="none" strike="noStrike">
                <a:solidFill>
                  <a:srgbClr val="000000"/>
                </a:solidFill>
                <a:latin typeface="MS Mincho"/>
                <a:ea typeface="MS Mincho"/>
                <a:cs typeface="MS Mincho"/>
                <a:sym typeface="MS Mincho"/>
              </a:rPr>
              <a:t>からの紹介に対して紹介料を支払うことも可能。</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5"/>
          <p:cNvPicPr preferRelativeResize="0"/>
          <p:nvPr/>
        </p:nvPicPr>
        <p:blipFill rotWithShape="1">
          <a:blip r:embed="rId3">
            <a:alphaModFix/>
          </a:blip>
          <a:srcRect b="0" l="0" r="0" t="0"/>
          <a:stretch/>
        </p:blipFill>
        <p:spPr>
          <a:xfrm>
            <a:off x="45240" y="1162208"/>
            <a:ext cx="3786071" cy="1177116"/>
          </a:xfrm>
          <a:prstGeom prst="rect">
            <a:avLst/>
          </a:prstGeom>
          <a:noFill/>
          <a:ln cap="flat" cmpd="sng" w="9525">
            <a:solidFill>
              <a:schemeClr val="dk1"/>
            </a:solidFill>
            <a:prstDash val="solid"/>
            <a:round/>
            <a:headEnd len="sm" w="sm" type="none"/>
            <a:tailEnd len="sm" w="sm" type="none"/>
          </a:ln>
        </p:spPr>
      </p:pic>
      <p:pic>
        <p:nvPicPr>
          <p:cNvPr id="252" name="Google Shape;252;p25"/>
          <p:cNvPicPr preferRelativeResize="0"/>
          <p:nvPr/>
        </p:nvPicPr>
        <p:blipFill rotWithShape="1">
          <a:blip r:embed="rId4">
            <a:alphaModFix/>
          </a:blip>
          <a:srcRect b="0" l="0" r="0" t="0"/>
          <a:stretch/>
        </p:blipFill>
        <p:spPr>
          <a:xfrm>
            <a:off x="8865248" y="4889973"/>
            <a:ext cx="3074850" cy="927137"/>
          </a:xfrm>
          <a:prstGeom prst="rect">
            <a:avLst/>
          </a:prstGeom>
          <a:noFill/>
          <a:ln cap="flat" cmpd="sng" w="9525">
            <a:solidFill>
              <a:schemeClr val="dk1"/>
            </a:solidFill>
            <a:prstDash val="solid"/>
            <a:round/>
            <a:headEnd len="sm" w="sm" type="none"/>
            <a:tailEnd len="sm" w="sm" type="none"/>
          </a:ln>
        </p:spPr>
      </p:pic>
      <p:pic>
        <p:nvPicPr>
          <p:cNvPr id="253" name="Google Shape;253;p25"/>
          <p:cNvPicPr preferRelativeResize="0"/>
          <p:nvPr/>
        </p:nvPicPr>
        <p:blipFill rotWithShape="1">
          <a:blip r:embed="rId5">
            <a:alphaModFix/>
          </a:blip>
          <a:srcRect b="0" l="0" r="0" t="0"/>
          <a:stretch/>
        </p:blipFill>
        <p:spPr>
          <a:xfrm>
            <a:off x="8737600" y="1222880"/>
            <a:ext cx="3328285" cy="1023293"/>
          </a:xfrm>
          <a:prstGeom prst="rect">
            <a:avLst/>
          </a:prstGeom>
          <a:noFill/>
          <a:ln cap="flat" cmpd="sng" w="9525">
            <a:solidFill>
              <a:schemeClr val="dk1"/>
            </a:solidFill>
            <a:prstDash val="solid"/>
            <a:round/>
            <a:headEnd len="sm" w="sm" type="none"/>
            <a:tailEnd len="sm" w="sm" type="none"/>
          </a:ln>
        </p:spPr>
      </p:pic>
      <p:pic>
        <p:nvPicPr>
          <p:cNvPr id="254" name="Google Shape;254;p25"/>
          <p:cNvPicPr preferRelativeResize="0"/>
          <p:nvPr/>
        </p:nvPicPr>
        <p:blipFill rotWithShape="1">
          <a:blip r:embed="rId6">
            <a:alphaModFix/>
          </a:blip>
          <a:srcRect b="0" l="0" r="0" t="0"/>
          <a:stretch/>
        </p:blipFill>
        <p:spPr>
          <a:xfrm>
            <a:off x="100761" y="4784859"/>
            <a:ext cx="3786071" cy="1137364"/>
          </a:xfrm>
          <a:prstGeom prst="rect">
            <a:avLst/>
          </a:prstGeom>
          <a:noFill/>
          <a:ln cap="flat" cmpd="sng" w="9525">
            <a:solidFill>
              <a:schemeClr val="dk1"/>
            </a:solidFill>
            <a:prstDash val="solid"/>
            <a:round/>
            <a:headEnd len="sm" w="sm" type="none"/>
            <a:tailEnd len="sm" w="sm" type="none"/>
          </a:ln>
        </p:spPr>
      </p:pic>
      <p:pic>
        <p:nvPicPr>
          <p:cNvPr id="255" name="Google Shape;255;p25"/>
          <p:cNvPicPr preferRelativeResize="0"/>
          <p:nvPr/>
        </p:nvPicPr>
        <p:blipFill rotWithShape="1">
          <a:blip r:embed="rId7">
            <a:alphaModFix/>
          </a:blip>
          <a:srcRect b="0" l="0" r="0" t="0"/>
          <a:stretch/>
        </p:blipFill>
        <p:spPr>
          <a:xfrm>
            <a:off x="0" y="2967184"/>
            <a:ext cx="3824970" cy="1137364"/>
          </a:xfrm>
          <a:prstGeom prst="rect">
            <a:avLst/>
          </a:prstGeom>
          <a:noFill/>
          <a:ln cap="flat" cmpd="sng" w="9525">
            <a:solidFill>
              <a:schemeClr val="dk1"/>
            </a:solidFill>
            <a:prstDash val="solid"/>
            <a:round/>
            <a:headEnd len="sm" w="sm" type="none"/>
            <a:tailEnd len="sm" w="sm" type="none"/>
          </a:ln>
        </p:spPr>
      </p:pic>
      <p:pic>
        <p:nvPicPr>
          <p:cNvPr id="256" name="Google Shape;256;p25"/>
          <p:cNvPicPr preferRelativeResize="0"/>
          <p:nvPr/>
        </p:nvPicPr>
        <p:blipFill rotWithShape="1">
          <a:blip r:embed="rId8">
            <a:alphaModFix/>
          </a:blip>
          <a:srcRect b="0" l="0" r="0" t="0"/>
          <a:stretch/>
        </p:blipFill>
        <p:spPr>
          <a:xfrm>
            <a:off x="8810773" y="3007732"/>
            <a:ext cx="3232151" cy="1002397"/>
          </a:xfrm>
          <a:prstGeom prst="rect">
            <a:avLst/>
          </a:prstGeom>
          <a:noFill/>
          <a:ln cap="flat" cmpd="sng" w="9525">
            <a:solidFill>
              <a:schemeClr val="dk1"/>
            </a:solidFill>
            <a:prstDash val="solid"/>
            <a:round/>
            <a:headEnd len="sm" w="sm" type="none"/>
            <a:tailEnd len="sm" w="sm" type="none"/>
          </a:ln>
        </p:spPr>
      </p:pic>
      <p:pic>
        <p:nvPicPr>
          <p:cNvPr id="257" name="Google Shape;257;p25"/>
          <p:cNvPicPr preferRelativeResize="0"/>
          <p:nvPr/>
        </p:nvPicPr>
        <p:blipFill rotWithShape="1">
          <a:blip r:embed="rId9">
            <a:alphaModFix/>
          </a:blip>
          <a:srcRect b="0" l="0" r="0" t="0"/>
          <a:stretch/>
        </p:blipFill>
        <p:spPr>
          <a:xfrm>
            <a:off x="4012876" y="2183016"/>
            <a:ext cx="4602604" cy="2969711"/>
          </a:xfrm>
          <a:prstGeom prst="rect">
            <a:avLst/>
          </a:prstGeom>
          <a:noFill/>
          <a:ln cap="flat" cmpd="sng" w="19050">
            <a:solidFill>
              <a:schemeClr val="dk1"/>
            </a:solidFill>
            <a:prstDash val="solid"/>
            <a:round/>
            <a:headEnd len="sm" w="sm" type="none"/>
            <a:tailEnd len="sm" w="sm" type="none"/>
          </a:ln>
        </p:spPr>
      </p:pic>
      <p:sp>
        <p:nvSpPr>
          <p:cNvPr id="258" name="Google Shape;258;p25"/>
          <p:cNvSpPr txBox="1"/>
          <p:nvPr/>
        </p:nvSpPr>
        <p:spPr>
          <a:xfrm>
            <a:off x="126115" y="527390"/>
            <a:ext cx="1194009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JP" sz="1400" u="none" cap="none" strike="noStrike">
                <a:solidFill>
                  <a:srgbClr val="000000"/>
                </a:solidFill>
                <a:latin typeface="Arial"/>
                <a:ea typeface="Arial"/>
                <a:cs typeface="Arial"/>
                <a:sym typeface="Arial"/>
              </a:rPr>
              <a:t>豊かな緑に囲まれた第一生命グラウンド（9ha、東京ドーム約2個分）の敷地</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ja-JP" sz="1400" u="none" cap="none" strike="noStrike">
                <a:solidFill>
                  <a:srgbClr val="000000"/>
                </a:solidFill>
                <a:latin typeface="Arial"/>
                <a:ea typeface="Arial"/>
                <a:cs typeface="Arial"/>
                <a:sym typeface="Arial"/>
              </a:rPr>
              <a:t>スポーツ施設、ファミリー向け分譲マンション、クリニックモール、学生向け住宅、サービス付き高齢者向け住宅、地域コミュニティ施設等を配置。</a:t>
            </a:r>
            <a:endParaRPr/>
          </a:p>
        </p:txBody>
      </p:sp>
      <p:sp>
        <p:nvSpPr>
          <p:cNvPr id="259" name="Google Shape;259;p25"/>
          <p:cNvSpPr txBox="1"/>
          <p:nvPr>
            <p:ph type="title"/>
          </p:nvPr>
        </p:nvSpPr>
        <p:spPr>
          <a:xfrm>
            <a:off x="0" y="0"/>
            <a:ext cx="10177131" cy="447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ja-JP" sz="2000">
                <a:latin typeface="Arial"/>
                <a:ea typeface="Arial"/>
                <a:cs typeface="Arial"/>
                <a:sym typeface="Arial"/>
              </a:rPr>
              <a:t>SETAGAYA Qs-GARDEN</a:t>
            </a:r>
            <a:endParaRPr sz="20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6"/>
          <p:cNvSpPr/>
          <p:nvPr/>
        </p:nvSpPr>
        <p:spPr>
          <a:xfrm>
            <a:off x="3719736" y="1916832"/>
            <a:ext cx="5652764" cy="4941168"/>
          </a:xfrm>
          <a:custGeom>
            <a:rect b="b" l="l" r="r" t="t"/>
            <a:pathLst>
              <a:path extrusionOk="0" h="121665" w="113243">
                <a:moveTo>
                  <a:pt x="46329" y="0"/>
                </a:moveTo>
                <a:cubicBezTo>
                  <a:pt x="10705" y="16252"/>
                  <a:pt x="56692" y="17728"/>
                  <a:pt x="54102" y="27301"/>
                </a:cubicBezTo>
                <a:cubicBezTo>
                  <a:pt x="51512" y="36874"/>
                  <a:pt x="31314" y="43541"/>
                  <a:pt x="30790" y="57436"/>
                </a:cubicBezTo>
                <a:cubicBezTo>
                  <a:pt x="30349" y="68949"/>
                  <a:pt x="42839" y="80748"/>
                  <a:pt x="17431" y="104847"/>
                </a:cubicBezTo>
                <a:lnTo>
                  <a:pt x="0" y="121551"/>
                </a:lnTo>
                <a:lnTo>
                  <a:pt x="58555" y="121622"/>
                </a:lnTo>
                <a:lnTo>
                  <a:pt x="113243" y="121665"/>
                </a:lnTo>
                <a:cubicBezTo>
                  <a:pt x="106657" y="113412"/>
                  <a:pt x="108413" y="115465"/>
                  <a:pt x="98382" y="104847"/>
                </a:cubicBezTo>
                <a:cubicBezTo>
                  <a:pt x="88351" y="94230"/>
                  <a:pt x="53293" y="70759"/>
                  <a:pt x="53055" y="57960"/>
                </a:cubicBezTo>
                <a:cubicBezTo>
                  <a:pt x="52793" y="43887"/>
                  <a:pt x="76546" y="32433"/>
                  <a:pt x="69033" y="19705"/>
                </a:cubicBezTo>
                <a:cubicBezTo>
                  <a:pt x="63413" y="10180"/>
                  <a:pt x="22721" y="15110"/>
                  <a:pt x="47343" y="216"/>
                </a:cubicBezTo>
                <a:cubicBezTo>
                  <a:pt x="46271" y="204"/>
                  <a:pt x="46626" y="0"/>
                  <a:pt x="46329" y="0"/>
                </a:cubicBezTo>
                <a:close/>
              </a:path>
            </a:pathLst>
          </a:custGeom>
          <a:gradFill>
            <a:gsLst>
              <a:gs pos="0">
                <a:srgbClr val="BFBFBF"/>
              </a:gs>
              <a:gs pos="100000">
                <a:srgbClr val="F2F2F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D4D4D"/>
              </a:solidFill>
              <a:latin typeface="Quattrocento Sans"/>
              <a:ea typeface="Quattrocento Sans"/>
              <a:cs typeface="Quattrocento Sans"/>
              <a:sym typeface="Quattrocento Sans"/>
            </a:endParaRPr>
          </a:p>
        </p:txBody>
      </p:sp>
      <p:sp>
        <p:nvSpPr>
          <p:cNvPr id="265" name="Google Shape;265;p26"/>
          <p:cNvSpPr/>
          <p:nvPr/>
        </p:nvSpPr>
        <p:spPr>
          <a:xfrm>
            <a:off x="5844563" y="5502068"/>
            <a:ext cx="360000" cy="360000"/>
          </a:xfrm>
          <a:prstGeom prst="ellipse">
            <a:avLst/>
          </a:prstGeom>
          <a:solidFill>
            <a:srgbClr val="2C427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chemeClr val="lt1"/>
              </a:buClr>
              <a:buSzPts val="1800"/>
              <a:buFont typeface="Arial"/>
              <a:buNone/>
            </a:pPr>
            <a:r>
              <a:t/>
            </a:r>
            <a:endParaRPr b="0" i="0" sz="1800" u="none" cap="none" strike="noStrike">
              <a:solidFill>
                <a:srgbClr val="425563"/>
              </a:solidFill>
              <a:latin typeface="Quattrocento Sans"/>
              <a:ea typeface="Quattrocento Sans"/>
              <a:cs typeface="Quattrocento Sans"/>
              <a:sym typeface="Quattrocento Sans"/>
            </a:endParaRPr>
          </a:p>
        </p:txBody>
      </p:sp>
      <p:cxnSp>
        <p:nvCxnSpPr>
          <p:cNvPr id="266" name="Google Shape;266;p26"/>
          <p:cNvCxnSpPr>
            <a:stCxn id="265" idx="2"/>
            <a:endCxn id="267" idx="6"/>
          </p:cNvCxnSpPr>
          <p:nvPr/>
        </p:nvCxnSpPr>
        <p:spPr>
          <a:xfrm rot="10800000">
            <a:off x="4583963" y="5682068"/>
            <a:ext cx="1260600" cy="0"/>
          </a:xfrm>
          <a:prstGeom prst="straightConnector1">
            <a:avLst/>
          </a:prstGeom>
          <a:noFill/>
          <a:ln cap="flat" cmpd="sng" w="19050">
            <a:solidFill>
              <a:srgbClr val="2C4272"/>
            </a:solidFill>
            <a:prstDash val="solid"/>
            <a:miter lim="800000"/>
            <a:headEnd len="sm" w="sm" type="none"/>
            <a:tailEnd len="sm" w="sm" type="none"/>
          </a:ln>
        </p:spPr>
      </p:cxnSp>
      <p:sp>
        <p:nvSpPr>
          <p:cNvPr id="267" name="Google Shape;267;p26"/>
          <p:cNvSpPr/>
          <p:nvPr/>
        </p:nvSpPr>
        <p:spPr>
          <a:xfrm>
            <a:off x="3503832" y="5142068"/>
            <a:ext cx="1080000" cy="1080000"/>
          </a:xfrm>
          <a:prstGeom prst="ellipse">
            <a:avLst/>
          </a:prstGeom>
          <a:solidFill>
            <a:srgbClr val="2C4272"/>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FFFFFF"/>
              </a:buClr>
              <a:buSzPts val="1600"/>
              <a:buFont typeface="Arial"/>
              <a:buNone/>
            </a:pPr>
            <a:r>
              <a:rPr b="0" i="0" lang="ja-JP" sz="1600" u="none" cap="none" strike="noStrike">
                <a:solidFill>
                  <a:srgbClr val="FFFFFF"/>
                </a:solidFill>
                <a:latin typeface="Meiryo"/>
                <a:ea typeface="Meiryo"/>
                <a:cs typeface="Meiryo"/>
                <a:sym typeface="Meiryo"/>
              </a:rPr>
              <a:t>STEP</a:t>
            </a:r>
            <a:br>
              <a:rPr b="0" i="0" lang="ja-JP" sz="1600" u="none" cap="none" strike="noStrike">
                <a:solidFill>
                  <a:srgbClr val="FFFFFF"/>
                </a:solidFill>
                <a:latin typeface="Meiryo"/>
                <a:ea typeface="Meiryo"/>
                <a:cs typeface="Meiryo"/>
                <a:sym typeface="Meiryo"/>
              </a:rPr>
            </a:br>
            <a:r>
              <a:rPr b="0" i="0" lang="ja-JP" sz="2800" u="none" cap="none" strike="noStrike">
                <a:solidFill>
                  <a:srgbClr val="FFFFFF"/>
                </a:solidFill>
                <a:latin typeface="Quattrocento Sans"/>
                <a:ea typeface="Quattrocento Sans"/>
                <a:cs typeface="Quattrocento Sans"/>
                <a:sym typeface="Quattrocento Sans"/>
              </a:rPr>
              <a:t>01</a:t>
            </a:r>
            <a:endParaRPr b="0" i="0" sz="1600" u="none" cap="none" strike="noStrike">
              <a:solidFill>
                <a:srgbClr val="FFFFFF"/>
              </a:solidFill>
              <a:latin typeface="Quattrocento Sans"/>
              <a:ea typeface="Quattrocento Sans"/>
              <a:cs typeface="Quattrocento Sans"/>
              <a:sym typeface="Quattrocento Sans"/>
            </a:endParaRPr>
          </a:p>
        </p:txBody>
      </p:sp>
      <p:sp>
        <p:nvSpPr>
          <p:cNvPr id="268" name="Google Shape;268;p26"/>
          <p:cNvSpPr/>
          <p:nvPr/>
        </p:nvSpPr>
        <p:spPr>
          <a:xfrm flipH="1">
            <a:off x="5844563" y="3618432"/>
            <a:ext cx="360000" cy="360000"/>
          </a:xfrm>
          <a:prstGeom prst="ellipse">
            <a:avLst/>
          </a:prstGeom>
          <a:solidFill>
            <a:srgbClr val="7D96CD"/>
          </a:solid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chemeClr val="lt1"/>
              </a:buClr>
              <a:buSzPts val="1800"/>
              <a:buFont typeface="Arial"/>
              <a:buNone/>
            </a:pPr>
            <a:r>
              <a:t/>
            </a:r>
            <a:endParaRPr b="0" i="0" sz="1800" u="none" cap="none" strike="noStrike">
              <a:solidFill>
                <a:srgbClr val="425563"/>
              </a:solidFill>
              <a:latin typeface="Quattrocento Sans"/>
              <a:ea typeface="Quattrocento Sans"/>
              <a:cs typeface="Quattrocento Sans"/>
              <a:sym typeface="Quattrocento Sans"/>
            </a:endParaRPr>
          </a:p>
        </p:txBody>
      </p:sp>
      <p:cxnSp>
        <p:nvCxnSpPr>
          <p:cNvPr id="269" name="Google Shape;269;p26"/>
          <p:cNvCxnSpPr>
            <a:stCxn id="268" idx="2"/>
            <a:endCxn id="270" idx="6"/>
          </p:cNvCxnSpPr>
          <p:nvPr/>
        </p:nvCxnSpPr>
        <p:spPr>
          <a:xfrm>
            <a:off x="6204563" y="3798432"/>
            <a:ext cx="1259700" cy="0"/>
          </a:xfrm>
          <a:prstGeom prst="straightConnector1">
            <a:avLst/>
          </a:prstGeom>
          <a:solidFill>
            <a:schemeClr val="dk1"/>
          </a:solidFill>
          <a:ln cap="flat" cmpd="sng" w="19050">
            <a:solidFill>
              <a:srgbClr val="7D96CD"/>
            </a:solidFill>
            <a:prstDash val="solid"/>
            <a:miter lim="800000"/>
            <a:headEnd len="sm" w="sm" type="none"/>
            <a:tailEnd len="sm" w="sm" type="none"/>
          </a:ln>
        </p:spPr>
      </p:cxnSp>
      <p:sp>
        <p:nvSpPr>
          <p:cNvPr id="270" name="Google Shape;270;p26"/>
          <p:cNvSpPr/>
          <p:nvPr/>
        </p:nvSpPr>
        <p:spPr>
          <a:xfrm flipH="1">
            <a:off x="7464152" y="3258432"/>
            <a:ext cx="1080000" cy="1080000"/>
          </a:xfrm>
          <a:prstGeom prst="ellipse">
            <a:avLst/>
          </a:prstGeom>
          <a:solidFill>
            <a:srgbClr val="7D96CD"/>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FFFFFF"/>
              </a:buClr>
              <a:buSzPts val="1600"/>
              <a:buFont typeface="Arial"/>
              <a:buNone/>
            </a:pPr>
            <a:r>
              <a:rPr b="0" i="0" lang="ja-JP" sz="1600" u="none" cap="none" strike="noStrike">
                <a:solidFill>
                  <a:srgbClr val="FFFFFF"/>
                </a:solidFill>
                <a:latin typeface="Meiryo"/>
                <a:ea typeface="Meiryo"/>
                <a:cs typeface="Meiryo"/>
                <a:sym typeface="Meiryo"/>
              </a:rPr>
              <a:t>STEP</a:t>
            </a:r>
            <a:br>
              <a:rPr b="0" i="0" lang="ja-JP" sz="1600" u="none" cap="none" strike="noStrike">
                <a:solidFill>
                  <a:srgbClr val="FFFFFF"/>
                </a:solidFill>
                <a:latin typeface="Meiryo"/>
                <a:ea typeface="Meiryo"/>
                <a:cs typeface="Meiryo"/>
                <a:sym typeface="Meiryo"/>
              </a:rPr>
            </a:br>
            <a:r>
              <a:rPr b="0" i="0" lang="ja-JP" sz="2800" u="none" cap="none" strike="noStrike">
                <a:solidFill>
                  <a:srgbClr val="FFFFFF"/>
                </a:solidFill>
                <a:latin typeface="Quattrocento Sans"/>
                <a:ea typeface="Quattrocento Sans"/>
                <a:cs typeface="Quattrocento Sans"/>
                <a:sym typeface="Quattrocento Sans"/>
              </a:rPr>
              <a:t>02</a:t>
            </a:r>
            <a:endParaRPr b="0" i="0" sz="2800" u="none" cap="none" strike="noStrike">
              <a:solidFill>
                <a:srgbClr val="FFFFFF"/>
              </a:solidFill>
              <a:latin typeface="Quattrocento Sans"/>
              <a:ea typeface="Quattrocento Sans"/>
              <a:cs typeface="Quattrocento Sans"/>
              <a:sym typeface="Quattrocento Sans"/>
            </a:endParaRPr>
          </a:p>
        </p:txBody>
      </p:sp>
      <p:sp>
        <p:nvSpPr>
          <p:cNvPr id="271" name="Google Shape;271;p26"/>
          <p:cNvSpPr/>
          <p:nvPr/>
        </p:nvSpPr>
        <p:spPr>
          <a:xfrm>
            <a:off x="0" y="0"/>
            <a:ext cx="12192000" cy="1144894"/>
          </a:xfrm>
          <a:prstGeom prst="rect">
            <a:avLst/>
          </a:prstGeom>
          <a:solidFill>
            <a:srgbClr val="1D2C4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Arial"/>
              <a:buNone/>
            </a:pPr>
            <a:r>
              <a:rPr b="0" i="0" lang="ja-JP" sz="2000" u="none" cap="none" strike="noStrike">
                <a:solidFill>
                  <a:srgbClr val="FFFFFF"/>
                </a:solidFill>
                <a:latin typeface="Quattrocento Sans"/>
                <a:ea typeface="Quattrocento Sans"/>
                <a:cs typeface="Quattrocento Sans"/>
                <a:sym typeface="Quattrocento Sans"/>
              </a:rPr>
              <a:t>育成年代のスポーツ成長支援からスタートし</a:t>
            </a:r>
            <a:br>
              <a:rPr b="0" i="0" lang="ja-JP" sz="2000" u="none" cap="none" strike="noStrike">
                <a:solidFill>
                  <a:srgbClr val="FFFFFF"/>
                </a:solidFill>
                <a:latin typeface="Quattrocento Sans"/>
                <a:ea typeface="Quattrocento Sans"/>
                <a:cs typeface="Quattrocento Sans"/>
                <a:sym typeface="Quattrocento Sans"/>
              </a:rPr>
            </a:br>
            <a:r>
              <a:rPr b="0" i="0" lang="ja-JP" sz="2000" u="none" cap="none" strike="noStrike">
                <a:solidFill>
                  <a:srgbClr val="FFFFFF"/>
                </a:solidFill>
                <a:latin typeface="Quattrocento Sans"/>
                <a:ea typeface="Quattrocento Sans"/>
                <a:cs typeface="Quattrocento Sans"/>
                <a:sym typeface="Quattrocento Sans"/>
              </a:rPr>
              <a:t>「最先端のスポーツ科学を誰もが利用できる社会」「スポーツを通じてWell-beingが向上する世界」をSETAGAYA Qs-GARDENで実現する</a:t>
            </a:r>
            <a:endParaRPr b="0" i="0" sz="2000" u="none" cap="none" strike="noStrike">
              <a:solidFill>
                <a:srgbClr val="FFFFFF"/>
              </a:solidFill>
              <a:latin typeface="Quattrocento Sans"/>
              <a:ea typeface="Quattrocento Sans"/>
              <a:cs typeface="Quattrocento Sans"/>
              <a:sym typeface="Quattrocento Sans"/>
            </a:endParaRPr>
          </a:p>
        </p:txBody>
      </p:sp>
      <p:sp>
        <p:nvSpPr>
          <p:cNvPr id="272" name="Google Shape;272;p26"/>
          <p:cNvSpPr/>
          <p:nvPr/>
        </p:nvSpPr>
        <p:spPr>
          <a:xfrm rot="10800000">
            <a:off x="5786520" y="1486286"/>
            <a:ext cx="476086" cy="178845"/>
          </a:xfrm>
          <a:prstGeom prst="triangle">
            <a:avLst>
              <a:gd fmla="val 50000" name="adj"/>
            </a:avLst>
          </a:prstGeom>
          <a:solidFill>
            <a:srgbClr val="1D2C4C"/>
          </a:solid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chemeClr val="lt1"/>
              </a:buClr>
              <a:buSzPts val="1800"/>
              <a:buFont typeface="Arial"/>
              <a:buNone/>
            </a:pPr>
            <a:r>
              <a:t/>
            </a:r>
            <a:endParaRPr b="0" i="0" sz="1800" u="none" cap="none" strike="noStrike">
              <a:solidFill>
                <a:srgbClr val="425563"/>
              </a:solidFill>
              <a:latin typeface="Quattrocento Sans"/>
              <a:ea typeface="Quattrocento Sans"/>
              <a:cs typeface="Quattrocento Sans"/>
              <a:sym typeface="Quattrocento Sans"/>
            </a:endParaRPr>
          </a:p>
        </p:txBody>
      </p:sp>
      <p:sp>
        <p:nvSpPr>
          <p:cNvPr id="273" name="Google Shape;273;p26"/>
          <p:cNvSpPr/>
          <p:nvPr/>
        </p:nvSpPr>
        <p:spPr>
          <a:xfrm flipH="1">
            <a:off x="5844563" y="1734796"/>
            <a:ext cx="360000" cy="360000"/>
          </a:xfrm>
          <a:prstGeom prst="ellipse">
            <a:avLst/>
          </a:prstGeom>
          <a:solidFill>
            <a:srgbClr val="A7B9DD"/>
          </a:solid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chemeClr val="lt1"/>
              </a:buClr>
              <a:buSzPts val="1800"/>
              <a:buFont typeface="Arial"/>
              <a:buNone/>
            </a:pPr>
            <a:r>
              <a:t/>
            </a:r>
            <a:endParaRPr b="0" i="0" sz="1800" u="none" cap="none" strike="noStrike">
              <a:solidFill>
                <a:srgbClr val="425563"/>
              </a:solidFill>
              <a:latin typeface="Quattrocento Sans"/>
              <a:ea typeface="Quattrocento Sans"/>
              <a:cs typeface="Quattrocento Sans"/>
              <a:sym typeface="Quattrocento Sans"/>
            </a:endParaRPr>
          </a:p>
        </p:txBody>
      </p:sp>
      <p:cxnSp>
        <p:nvCxnSpPr>
          <p:cNvPr id="274" name="Google Shape;274;p26"/>
          <p:cNvCxnSpPr>
            <a:stCxn id="273" idx="6"/>
            <a:endCxn id="275" idx="6"/>
          </p:cNvCxnSpPr>
          <p:nvPr/>
        </p:nvCxnSpPr>
        <p:spPr>
          <a:xfrm rot="10800000">
            <a:off x="4583963" y="1914796"/>
            <a:ext cx="1260600" cy="0"/>
          </a:xfrm>
          <a:prstGeom prst="straightConnector1">
            <a:avLst/>
          </a:prstGeom>
          <a:solidFill>
            <a:schemeClr val="dk2"/>
          </a:solidFill>
          <a:ln cap="flat" cmpd="sng" w="19050">
            <a:solidFill>
              <a:srgbClr val="A7B9DD"/>
            </a:solidFill>
            <a:prstDash val="solid"/>
            <a:miter lim="800000"/>
            <a:headEnd len="sm" w="sm" type="none"/>
            <a:tailEnd len="sm" w="sm" type="none"/>
          </a:ln>
        </p:spPr>
      </p:cxnSp>
      <p:sp>
        <p:nvSpPr>
          <p:cNvPr id="275" name="Google Shape;275;p26"/>
          <p:cNvSpPr/>
          <p:nvPr/>
        </p:nvSpPr>
        <p:spPr>
          <a:xfrm>
            <a:off x="3503832" y="1374796"/>
            <a:ext cx="1080000" cy="1080000"/>
          </a:xfrm>
          <a:prstGeom prst="ellipse">
            <a:avLst/>
          </a:prstGeom>
          <a:solidFill>
            <a:srgbClr val="A7B9DD"/>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FFFFFF"/>
              </a:buClr>
              <a:buSzPts val="1600"/>
              <a:buFont typeface="Arial"/>
              <a:buNone/>
            </a:pPr>
            <a:r>
              <a:rPr b="0" i="0" lang="ja-JP" sz="1600" u="none" cap="none" strike="noStrike">
                <a:solidFill>
                  <a:srgbClr val="FFFFFF"/>
                </a:solidFill>
                <a:latin typeface="Meiryo"/>
                <a:ea typeface="Meiryo"/>
                <a:cs typeface="Meiryo"/>
                <a:sym typeface="Meiryo"/>
              </a:rPr>
              <a:t>STEP</a:t>
            </a:r>
            <a:br>
              <a:rPr b="0" i="0" lang="ja-JP" sz="1600" u="none" cap="none" strike="noStrike">
                <a:solidFill>
                  <a:srgbClr val="FFFFFF"/>
                </a:solidFill>
                <a:latin typeface="Meiryo"/>
                <a:ea typeface="Meiryo"/>
                <a:cs typeface="Meiryo"/>
                <a:sym typeface="Meiryo"/>
              </a:rPr>
            </a:br>
            <a:r>
              <a:rPr b="0" i="0" lang="ja-JP" sz="2800" u="none" cap="none" strike="noStrike">
                <a:solidFill>
                  <a:srgbClr val="FFFFFF"/>
                </a:solidFill>
                <a:latin typeface="Quattrocento Sans"/>
                <a:ea typeface="Quattrocento Sans"/>
                <a:cs typeface="Quattrocento Sans"/>
                <a:sym typeface="Quattrocento Sans"/>
              </a:rPr>
              <a:t>03</a:t>
            </a:r>
            <a:endParaRPr b="0" i="0" sz="1600" u="none" cap="none" strike="noStrike">
              <a:solidFill>
                <a:srgbClr val="FFFFFF"/>
              </a:solidFill>
              <a:latin typeface="Quattrocento Sans"/>
              <a:ea typeface="Quattrocento Sans"/>
              <a:cs typeface="Quattrocento Sans"/>
              <a:sym typeface="Quattrocento Sans"/>
            </a:endParaRPr>
          </a:p>
        </p:txBody>
      </p:sp>
      <p:sp>
        <p:nvSpPr>
          <p:cNvPr id="276" name="Google Shape;276;p26"/>
          <p:cNvSpPr txBox="1"/>
          <p:nvPr/>
        </p:nvSpPr>
        <p:spPr>
          <a:xfrm>
            <a:off x="187796" y="5142068"/>
            <a:ext cx="3316036" cy="1599300"/>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Clr>
                <a:srgbClr val="2C4373"/>
              </a:buClr>
              <a:buSzPts val="1600"/>
              <a:buFont typeface="Arial"/>
              <a:buNone/>
            </a:pPr>
            <a:r>
              <a:rPr b="1" i="0" lang="ja-JP" sz="1600" u="none" cap="none" strike="noStrike">
                <a:solidFill>
                  <a:srgbClr val="2C4373"/>
                </a:solidFill>
                <a:latin typeface="Meiryo"/>
                <a:ea typeface="Meiryo"/>
                <a:cs typeface="Meiryo"/>
                <a:sym typeface="Meiryo"/>
              </a:rPr>
              <a:t>部活動・個人アスリート</a:t>
            </a:r>
            <a:endParaRPr b="1" i="0" sz="1600" u="none" cap="none" strike="noStrike">
              <a:solidFill>
                <a:srgbClr val="2C4373"/>
              </a:solidFill>
              <a:latin typeface="Meiryo"/>
              <a:ea typeface="Meiryo"/>
              <a:cs typeface="Meiryo"/>
              <a:sym typeface="Meiryo"/>
            </a:endParaRPr>
          </a:p>
          <a:p>
            <a:pPr indent="0" lvl="0" marL="0" marR="0" rtl="0" algn="ctr">
              <a:lnSpc>
                <a:spcPct val="130000"/>
              </a:lnSpc>
              <a:spcBef>
                <a:spcPts val="600"/>
              </a:spcBef>
              <a:spcAft>
                <a:spcPts val="0"/>
              </a:spcAft>
              <a:buClr>
                <a:srgbClr val="2C4373"/>
              </a:buClr>
              <a:buSzPts val="1600"/>
              <a:buFont typeface="Arial"/>
              <a:buNone/>
            </a:pPr>
            <a:r>
              <a:rPr b="1" i="0" lang="ja-JP" sz="1600" u="none" cap="none" strike="noStrike">
                <a:solidFill>
                  <a:srgbClr val="2C4373"/>
                </a:solidFill>
                <a:latin typeface="Meiryo"/>
                <a:ea typeface="Meiryo"/>
                <a:cs typeface="Meiryo"/>
                <a:sym typeface="Meiryo"/>
              </a:rPr>
              <a:t>For Athlete</a:t>
            </a:r>
            <a:endParaRPr b="1" i="0" sz="1600" u="none" cap="none" strike="noStrike">
              <a:solidFill>
                <a:srgbClr val="2C4373"/>
              </a:solidFill>
              <a:latin typeface="Meiryo"/>
              <a:ea typeface="Meiryo"/>
              <a:cs typeface="Meiryo"/>
              <a:sym typeface="Meiryo"/>
            </a:endParaRPr>
          </a:p>
          <a:p>
            <a:pPr indent="-285750" lvl="0" marL="285750" marR="0" rtl="0" algn="l">
              <a:lnSpc>
                <a:spcPct val="130000"/>
              </a:lnSpc>
              <a:spcBef>
                <a:spcPts val="600"/>
              </a:spcBef>
              <a:spcAft>
                <a:spcPts val="0"/>
              </a:spcAft>
              <a:buClr>
                <a:srgbClr val="4D4D4D"/>
              </a:buClr>
              <a:buSzPts val="1200"/>
              <a:buFont typeface="Arial"/>
              <a:buChar char="•"/>
            </a:pPr>
            <a:r>
              <a:rPr b="0" i="0" lang="ja-JP" sz="1200" u="none" cap="none" strike="noStrike">
                <a:solidFill>
                  <a:srgbClr val="4D4D4D"/>
                </a:solidFill>
                <a:latin typeface="Meiryo"/>
                <a:ea typeface="Meiryo"/>
                <a:cs typeface="Meiryo"/>
                <a:sym typeface="Meiryo"/>
              </a:rPr>
              <a:t>最先端のスポーツテック、ヘルスケアサービスを提供し、育成年代の部活動・個人アスリート成長支援プログラムを開始</a:t>
            </a:r>
            <a:endParaRPr/>
          </a:p>
        </p:txBody>
      </p:sp>
      <p:sp>
        <p:nvSpPr>
          <p:cNvPr id="277" name="Google Shape;277;p26"/>
          <p:cNvSpPr txBox="1"/>
          <p:nvPr/>
        </p:nvSpPr>
        <p:spPr>
          <a:xfrm>
            <a:off x="8625795" y="3258432"/>
            <a:ext cx="3316036" cy="1599300"/>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Clr>
                <a:srgbClr val="7D96CD"/>
              </a:buClr>
              <a:buSzPts val="1600"/>
              <a:buFont typeface="Arial"/>
              <a:buNone/>
            </a:pPr>
            <a:r>
              <a:rPr b="1" i="0" lang="ja-JP" sz="1600" u="none" cap="none" strike="noStrike">
                <a:solidFill>
                  <a:srgbClr val="7D96CD"/>
                </a:solidFill>
                <a:latin typeface="Meiryo"/>
                <a:ea typeface="Meiryo"/>
                <a:cs typeface="Meiryo"/>
                <a:sym typeface="Meiryo"/>
              </a:rPr>
              <a:t>地域住民　For Local</a:t>
            </a:r>
            <a:endParaRPr/>
          </a:p>
          <a:p>
            <a:pPr indent="-285750" lvl="0" marL="285750" marR="0" rtl="0" algn="l">
              <a:lnSpc>
                <a:spcPct val="130000"/>
              </a:lnSpc>
              <a:spcBef>
                <a:spcPts val="600"/>
              </a:spcBef>
              <a:spcAft>
                <a:spcPts val="0"/>
              </a:spcAft>
              <a:buClr>
                <a:srgbClr val="4D4D4D"/>
              </a:buClr>
              <a:buSzPts val="1200"/>
              <a:buFont typeface="Arial"/>
              <a:buChar char="•"/>
            </a:pPr>
            <a:r>
              <a:rPr b="0" i="0" lang="ja-JP" sz="1200" u="none" cap="none" strike="noStrike">
                <a:solidFill>
                  <a:srgbClr val="4D4D4D"/>
                </a:solidFill>
                <a:latin typeface="Meiryo"/>
                <a:ea typeface="Meiryo"/>
                <a:cs typeface="Meiryo"/>
                <a:sym typeface="Meiryo"/>
              </a:rPr>
              <a:t>SETAGAYA Qs-GARDENを利用する地域住民にも開放し、次世代の子どもからシニア層まで、幅広い人が使えるコミュニティ施設としてプログラムを展開</a:t>
            </a:r>
            <a:endParaRPr/>
          </a:p>
        </p:txBody>
      </p:sp>
      <p:sp>
        <p:nvSpPr>
          <p:cNvPr id="278" name="Google Shape;278;p26"/>
          <p:cNvSpPr txBox="1"/>
          <p:nvPr/>
        </p:nvSpPr>
        <p:spPr>
          <a:xfrm>
            <a:off x="187796" y="1411081"/>
            <a:ext cx="3198108" cy="1563015"/>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Clr>
                <a:srgbClr val="A7B9DD"/>
              </a:buClr>
              <a:buSzPts val="1600"/>
              <a:buFont typeface="Arial"/>
              <a:buNone/>
            </a:pPr>
            <a:r>
              <a:rPr b="1" i="0" lang="ja-JP" sz="1600" u="none" cap="none" strike="noStrike">
                <a:solidFill>
                  <a:srgbClr val="A7B9DD"/>
                </a:solidFill>
                <a:latin typeface="Meiryo"/>
                <a:ea typeface="Meiryo"/>
                <a:cs typeface="Meiryo"/>
                <a:sym typeface="Meiryo"/>
              </a:rPr>
              <a:t>企業・従業員　For Business</a:t>
            </a:r>
            <a:endParaRPr/>
          </a:p>
          <a:p>
            <a:pPr indent="-285750" lvl="0" marL="285750" marR="0" rtl="0" algn="l">
              <a:lnSpc>
                <a:spcPct val="130000"/>
              </a:lnSpc>
              <a:spcBef>
                <a:spcPts val="600"/>
              </a:spcBef>
              <a:spcAft>
                <a:spcPts val="0"/>
              </a:spcAft>
              <a:buClr>
                <a:srgbClr val="4D4D4D"/>
              </a:buClr>
              <a:buSzPts val="1200"/>
              <a:buFont typeface="Arial"/>
              <a:buChar char="•"/>
            </a:pPr>
            <a:r>
              <a:rPr b="0" i="0" lang="ja-JP" sz="1200" u="none" cap="none" strike="noStrike">
                <a:solidFill>
                  <a:srgbClr val="4D4D4D"/>
                </a:solidFill>
                <a:latin typeface="Meiryo"/>
                <a:ea typeface="Meiryo"/>
                <a:cs typeface="Meiryo"/>
                <a:sym typeface="Meiryo"/>
              </a:rPr>
              <a:t>民間企業や従業員向けのプログラムも提供。サービス導入や共同開発支援、従業員のWell-being向上の場として更なる発展を目指す</a:t>
            </a:r>
            <a:endParaRPr/>
          </a:p>
        </p:txBody>
      </p:sp>
      <p:cxnSp>
        <p:nvCxnSpPr>
          <p:cNvPr id="279" name="Google Shape;279;p26"/>
          <p:cNvCxnSpPr/>
          <p:nvPr/>
        </p:nvCxnSpPr>
        <p:spPr>
          <a:xfrm rot="10800000">
            <a:off x="6543260" y="6434996"/>
            <a:ext cx="1260731" cy="0"/>
          </a:xfrm>
          <a:prstGeom prst="straightConnector1">
            <a:avLst/>
          </a:prstGeom>
          <a:noFill/>
          <a:ln cap="flat" cmpd="sng" w="19050">
            <a:solidFill>
              <a:srgbClr val="2C4272"/>
            </a:solidFill>
            <a:prstDash val="solid"/>
            <a:miter lim="800000"/>
            <a:headEnd len="sm" w="sm" type="none"/>
            <a:tailEnd len="sm" w="sm" type="none"/>
          </a:ln>
        </p:spPr>
      </p:cxnSp>
      <p:cxnSp>
        <p:nvCxnSpPr>
          <p:cNvPr id="280" name="Google Shape;280;p26"/>
          <p:cNvCxnSpPr/>
          <p:nvPr/>
        </p:nvCxnSpPr>
        <p:spPr>
          <a:xfrm flipH="1">
            <a:off x="7786641" y="6050009"/>
            <a:ext cx="1153319" cy="384987"/>
          </a:xfrm>
          <a:prstGeom prst="straightConnector1">
            <a:avLst/>
          </a:prstGeom>
          <a:noFill/>
          <a:ln cap="flat" cmpd="sng" w="19050">
            <a:solidFill>
              <a:srgbClr val="2C4272"/>
            </a:solidFill>
            <a:prstDash val="solid"/>
            <a:miter lim="800000"/>
            <a:headEnd len="sm" w="sm" type="none"/>
            <a:tailEnd len="sm" w="sm" type="none"/>
          </a:ln>
        </p:spPr>
      </p:cxnSp>
      <p:cxnSp>
        <p:nvCxnSpPr>
          <p:cNvPr id="281" name="Google Shape;281;p26"/>
          <p:cNvCxnSpPr/>
          <p:nvPr/>
        </p:nvCxnSpPr>
        <p:spPr>
          <a:xfrm rot="10800000">
            <a:off x="4524990" y="4519699"/>
            <a:ext cx="1260731" cy="0"/>
          </a:xfrm>
          <a:prstGeom prst="straightConnector1">
            <a:avLst/>
          </a:prstGeom>
          <a:noFill/>
          <a:ln cap="flat" cmpd="sng" w="19050">
            <a:solidFill>
              <a:srgbClr val="7D96CD"/>
            </a:solidFill>
            <a:prstDash val="solid"/>
            <a:miter lim="800000"/>
            <a:headEnd len="sm" w="sm" type="none"/>
            <a:tailEnd len="sm" w="sm" type="none"/>
          </a:ln>
        </p:spPr>
      </p:cxnSp>
      <p:cxnSp>
        <p:nvCxnSpPr>
          <p:cNvPr id="282" name="Google Shape;282;p26"/>
          <p:cNvCxnSpPr/>
          <p:nvPr/>
        </p:nvCxnSpPr>
        <p:spPr>
          <a:xfrm>
            <a:off x="3492611" y="4143113"/>
            <a:ext cx="1026741" cy="386884"/>
          </a:xfrm>
          <a:prstGeom prst="straightConnector1">
            <a:avLst/>
          </a:prstGeom>
          <a:noFill/>
          <a:ln cap="flat" cmpd="sng" w="19050">
            <a:solidFill>
              <a:srgbClr val="7D96CD"/>
            </a:solidFill>
            <a:prstDash val="solid"/>
            <a:miter lim="800000"/>
            <a:headEnd len="sm" w="sm" type="none"/>
            <a:tailEnd len="sm" w="sm" type="none"/>
          </a:ln>
        </p:spPr>
      </p:cxnSp>
      <p:cxnSp>
        <p:nvCxnSpPr>
          <p:cNvPr id="283" name="Google Shape;283;p26"/>
          <p:cNvCxnSpPr/>
          <p:nvPr/>
        </p:nvCxnSpPr>
        <p:spPr>
          <a:xfrm rot="10800000">
            <a:off x="6242234" y="6434996"/>
            <a:ext cx="1260731" cy="0"/>
          </a:xfrm>
          <a:prstGeom prst="straightConnector1">
            <a:avLst/>
          </a:prstGeom>
          <a:noFill/>
          <a:ln cap="flat" cmpd="sng" w="19050">
            <a:solidFill>
              <a:srgbClr val="2C4272"/>
            </a:solidFill>
            <a:prstDash val="solid"/>
            <a:miter lim="800000"/>
            <a:headEnd len="sm" w="sm" type="none"/>
            <a:tailEnd len="sm" w="sm" type="none"/>
          </a:ln>
        </p:spPr>
      </p:cxnSp>
      <p:sp>
        <p:nvSpPr>
          <p:cNvPr id="284" name="Google Shape;284;p26"/>
          <p:cNvSpPr txBox="1"/>
          <p:nvPr/>
        </p:nvSpPr>
        <p:spPr>
          <a:xfrm>
            <a:off x="896111" y="3263261"/>
            <a:ext cx="2816312" cy="209288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4D4D4D"/>
              </a:buClr>
              <a:buSzPts val="1200"/>
              <a:buFont typeface="Arial"/>
              <a:buNone/>
            </a:pPr>
            <a:r>
              <a:rPr b="0" i="0" lang="ja-JP" sz="1200" u="none" cap="none" strike="noStrike">
                <a:solidFill>
                  <a:srgbClr val="4D4D4D"/>
                </a:solidFill>
                <a:latin typeface="Quattrocento Sans"/>
                <a:ea typeface="Quattrocento Sans"/>
                <a:cs typeface="Quattrocento Sans"/>
                <a:sym typeface="Quattrocento Sans"/>
              </a:rPr>
              <a:t>【MVP】</a:t>
            </a:r>
            <a:endParaRPr/>
          </a:p>
          <a:p>
            <a:pPr indent="-171450" lvl="0" marL="171450" marR="0" rtl="0" algn="l">
              <a:lnSpc>
                <a:spcPct val="150000"/>
              </a:lnSpc>
              <a:spcBef>
                <a:spcPts val="0"/>
              </a:spcBef>
              <a:spcAft>
                <a:spcPts val="0"/>
              </a:spcAft>
              <a:buClr>
                <a:srgbClr val="4D4D4D"/>
              </a:buClr>
              <a:buSzPts val="1200"/>
              <a:buFont typeface="Arial"/>
              <a:buChar char="•"/>
            </a:pPr>
            <a:r>
              <a:rPr b="0" i="0" lang="ja-JP" sz="1200" u="none" cap="none" strike="noStrike">
                <a:solidFill>
                  <a:srgbClr val="4D4D4D"/>
                </a:solidFill>
                <a:latin typeface="Quattrocento Sans"/>
                <a:ea typeface="Quattrocento Sans"/>
                <a:cs typeface="Quattrocento Sans"/>
                <a:sym typeface="Quattrocento Sans"/>
              </a:rPr>
              <a:t>キッズ向け身体能力向上プログラム</a:t>
            </a:r>
            <a:endParaRPr/>
          </a:p>
          <a:p>
            <a:pPr indent="-171450" lvl="0" marL="171450" marR="0" rtl="0" algn="l">
              <a:lnSpc>
                <a:spcPct val="150000"/>
              </a:lnSpc>
              <a:spcBef>
                <a:spcPts val="0"/>
              </a:spcBef>
              <a:spcAft>
                <a:spcPts val="0"/>
              </a:spcAft>
              <a:buClr>
                <a:srgbClr val="4D4D4D"/>
              </a:buClr>
              <a:buSzPts val="1200"/>
              <a:buFont typeface="Arial"/>
              <a:buChar char="•"/>
            </a:pPr>
            <a:r>
              <a:rPr b="0" i="0" lang="ja-JP" sz="1200" u="none" cap="none" strike="noStrike">
                <a:solidFill>
                  <a:srgbClr val="4D4D4D"/>
                </a:solidFill>
                <a:latin typeface="Quattrocento Sans"/>
                <a:ea typeface="Quattrocento Sans"/>
                <a:cs typeface="Quattrocento Sans"/>
                <a:sym typeface="Quattrocento Sans"/>
              </a:rPr>
              <a:t>シニア向け体力向上プログラム</a:t>
            </a:r>
            <a:endParaRPr/>
          </a:p>
          <a:p>
            <a:pPr indent="-171450" lvl="0" marL="171450" marR="0" rtl="0" algn="l">
              <a:lnSpc>
                <a:spcPct val="150000"/>
              </a:lnSpc>
              <a:spcBef>
                <a:spcPts val="0"/>
              </a:spcBef>
              <a:spcAft>
                <a:spcPts val="0"/>
              </a:spcAft>
              <a:buClr>
                <a:srgbClr val="4D4D4D"/>
              </a:buClr>
              <a:buSzPts val="1200"/>
              <a:buFont typeface="Arial"/>
              <a:buChar char="•"/>
            </a:pPr>
            <a:r>
              <a:rPr b="0" i="0" lang="ja-JP" sz="1200" u="none" cap="none" strike="noStrike">
                <a:solidFill>
                  <a:srgbClr val="4D4D4D"/>
                </a:solidFill>
                <a:latin typeface="Quattrocento Sans"/>
                <a:ea typeface="Quattrocento Sans"/>
                <a:cs typeface="Quattrocento Sans"/>
                <a:sym typeface="Quattrocento Sans"/>
              </a:rPr>
              <a:t>健康増進プログラム</a:t>
            </a:r>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4D4D4D"/>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4D4D4D"/>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4D4D4D"/>
              </a:solidFill>
              <a:latin typeface="Meiryo"/>
              <a:ea typeface="Meiryo"/>
              <a:cs typeface="Meiryo"/>
              <a:sym typeface="Meiryo"/>
            </a:endParaRPr>
          </a:p>
        </p:txBody>
      </p:sp>
      <p:cxnSp>
        <p:nvCxnSpPr>
          <p:cNvPr id="285" name="Google Shape;285;p26"/>
          <p:cNvCxnSpPr/>
          <p:nvPr/>
        </p:nvCxnSpPr>
        <p:spPr>
          <a:xfrm rot="10800000">
            <a:off x="6697719" y="2789753"/>
            <a:ext cx="1260731" cy="0"/>
          </a:xfrm>
          <a:prstGeom prst="straightConnector1">
            <a:avLst/>
          </a:prstGeom>
          <a:noFill/>
          <a:ln cap="flat" cmpd="sng" w="19050">
            <a:solidFill>
              <a:srgbClr val="A7B9DD"/>
            </a:solidFill>
            <a:prstDash val="solid"/>
            <a:miter lim="800000"/>
            <a:headEnd len="sm" w="sm" type="none"/>
            <a:tailEnd len="sm" w="sm" type="none"/>
          </a:ln>
        </p:spPr>
      </p:cxnSp>
      <p:cxnSp>
        <p:nvCxnSpPr>
          <p:cNvPr id="286" name="Google Shape;286;p26"/>
          <p:cNvCxnSpPr/>
          <p:nvPr/>
        </p:nvCxnSpPr>
        <p:spPr>
          <a:xfrm flipH="1">
            <a:off x="7958649" y="2387065"/>
            <a:ext cx="1080000" cy="402688"/>
          </a:xfrm>
          <a:prstGeom prst="straightConnector1">
            <a:avLst/>
          </a:prstGeom>
          <a:noFill/>
          <a:ln cap="flat" cmpd="sng" w="19050">
            <a:solidFill>
              <a:srgbClr val="A7B9DD"/>
            </a:solidFill>
            <a:prstDash val="solid"/>
            <a:miter lim="800000"/>
            <a:headEnd len="sm" w="sm" type="none"/>
            <a:tailEnd len="sm" w="sm" type="none"/>
          </a:ln>
        </p:spPr>
      </p:cxnSp>
      <p:sp>
        <p:nvSpPr>
          <p:cNvPr id="287" name="Google Shape;287;p26"/>
          <p:cNvSpPr txBox="1"/>
          <p:nvPr/>
        </p:nvSpPr>
        <p:spPr>
          <a:xfrm>
            <a:off x="9061734" y="1374796"/>
            <a:ext cx="3140709" cy="181588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4D4D4D"/>
              </a:buClr>
              <a:buSzPts val="1200"/>
              <a:buFont typeface="Arial"/>
              <a:buNone/>
            </a:pPr>
            <a:r>
              <a:rPr b="0" i="0" lang="ja-JP" sz="1200" u="none" cap="none" strike="noStrike">
                <a:solidFill>
                  <a:srgbClr val="4D4D4D"/>
                </a:solidFill>
                <a:latin typeface="Quattrocento Sans"/>
                <a:ea typeface="Quattrocento Sans"/>
                <a:cs typeface="Quattrocento Sans"/>
                <a:sym typeface="Quattrocento Sans"/>
              </a:rPr>
              <a:t>【MVP】</a:t>
            </a:r>
            <a:endParaRPr/>
          </a:p>
          <a:p>
            <a:pPr indent="-171450" lvl="0" marL="171450" marR="0" rtl="0" algn="l">
              <a:lnSpc>
                <a:spcPct val="150000"/>
              </a:lnSpc>
              <a:spcBef>
                <a:spcPts val="0"/>
              </a:spcBef>
              <a:spcAft>
                <a:spcPts val="0"/>
              </a:spcAft>
              <a:buClr>
                <a:srgbClr val="4D4D4D"/>
              </a:buClr>
              <a:buSzPts val="1200"/>
              <a:buFont typeface="Arial"/>
              <a:buChar char="•"/>
            </a:pPr>
            <a:r>
              <a:rPr b="0" i="0" lang="ja-JP" sz="1200" u="none" cap="none" strike="noStrike">
                <a:solidFill>
                  <a:srgbClr val="4D4D4D"/>
                </a:solidFill>
                <a:latin typeface="Quattrocento Sans"/>
                <a:ea typeface="Quattrocento Sans"/>
                <a:cs typeface="Quattrocento Sans"/>
                <a:sym typeface="Quattrocento Sans"/>
              </a:rPr>
              <a:t>企業向けプログラム、業務導入支援体制</a:t>
            </a:r>
            <a:endParaRPr b="0" i="0" sz="1200" u="none" cap="none" strike="noStrike">
              <a:solidFill>
                <a:srgbClr val="4D4D4D"/>
              </a:solidFill>
              <a:latin typeface="Quattrocento Sans"/>
              <a:ea typeface="Quattrocento Sans"/>
              <a:cs typeface="Quattrocento Sans"/>
              <a:sym typeface="Quattrocento Sans"/>
            </a:endParaRPr>
          </a:p>
          <a:p>
            <a:pPr indent="-171450" lvl="0" marL="171450" marR="0" rtl="0" algn="l">
              <a:lnSpc>
                <a:spcPct val="150000"/>
              </a:lnSpc>
              <a:spcBef>
                <a:spcPts val="0"/>
              </a:spcBef>
              <a:spcAft>
                <a:spcPts val="0"/>
              </a:spcAft>
              <a:buClr>
                <a:srgbClr val="4D4D4D"/>
              </a:buClr>
              <a:buSzPts val="1200"/>
              <a:buFont typeface="Arial"/>
              <a:buChar char="•"/>
            </a:pPr>
            <a:r>
              <a:rPr b="0" i="0" lang="ja-JP" sz="1200" u="none" cap="none" strike="noStrike">
                <a:solidFill>
                  <a:srgbClr val="4D4D4D"/>
                </a:solidFill>
                <a:latin typeface="Quattrocento Sans"/>
                <a:ea typeface="Quattrocento Sans"/>
                <a:cs typeface="Quattrocento Sans"/>
                <a:sym typeface="Quattrocento Sans"/>
              </a:rPr>
              <a:t>共同開発設備</a:t>
            </a:r>
            <a:endParaRPr/>
          </a:p>
          <a:p>
            <a:pPr indent="-171450" lvl="0" marL="171450" marR="0" rtl="0" algn="l">
              <a:lnSpc>
                <a:spcPct val="150000"/>
              </a:lnSpc>
              <a:spcBef>
                <a:spcPts val="0"/>
              </a:spcBef>
              <a:spcAft>
                <a:spcPts val="0"/>
              </a:spcAft>
              <a:buClr>
                <a:srgbClr val="4D4D4D"/>
              </a:buClr>
              <a:buSzPts val="1200"/>
              <a:buFont typeface="Arial"/>
              <a:buChar char="•"/>
            </a:pPr>
            <a:r>
              <a:rPr b="0" i="0" lang="ja-JP" sz="1200" u="none" cap="none" strike="noStrike">
                <a:solidFill>
                  <a:srgbClr val="4D4D4D"/>
                </a:solidFill>
                <a:latin typeface="Quattrocento Sans"/>
                <a:ea typeface="Quattrocento Sans"/>
                <a:cs typeface="Quattrocento Sans"/>
                <a:sym typeface="Quattrocento Sans"/>
              </a:rPr>
              <a:t>レポート機能</a:t>
            </a:r>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4D4D4D"/>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4D4D4D"/>
              </a:solidFill>
              <a:latin typeface="Meiryo"/>
              <a:ea typeface="Meiryo"/>
              <a:cs typeface="Meiryo"/>
              <a:sym typeface="Meiryo"/>
            </a:endParaRPr>
          </a:p>
        </p:txBody>
      </p:sp>
      <p:sp>
        <p:nvSpPr>
          <p:cNvPr id="288" name="Google Shape;288;p26"/>
          <p:cNvSpPr txBox="1"/>
          <p:nvPr/>
        </p:nvSpPr>
        <p:spPr>
          <a:xfrm>
            <a:off x="9061734" y="5142068"/>
            <a:ext cx="3140709" cy="153888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4D4D4D"/>
              </a:buClr>
              <a:buSzPts val="1200"/>
              <a:buFont typeface="Arial"/>
              <a:buNone/>
            </a:pPr>
            <a:r>
              <a:rPr b="0" i="0" lang="ja-JP" sz="1200" u="none" cap="none" strike="noStrike">
                <a:solidFill>
                  <a:srgbClr val="4D4D4D"/>
                </a:solidFill>
                <a:latin typeface="Quattrocento Sans"/>
                <a:ea typeface="Quattrocento Sans"/>
                <a:cs typeface="Quattrocento Sans"/>
                <a:sym typeface="Quattrocento Sans"/>
              </a:rPr>
              <a:t>【MVP】</a:t>
            </a:r>
            <a:endParaRPr/>
          </a:p>
          <a:p>
            <a:pPr indent="-171450" lvl="0" marL="171450" marR="0" rtl="0" algn="l">
              <a:lnSpc>
                <a:spcPct val="150000"/>
              </a:lnSpc>
              <a:spcBef>
                <a:spcPts val="0"/>
              </a:spcBef>
              <a:spcAft>
                <a:spcPts val="0"/>
              </a:spcAft>
              <a:buClr>
                <a:srgbClr val="4D4D4D"/>
              </a:buClr>
              <a:buSzPts val="1200"/>
              <a:buFont typeface="Arial"/>
              <a:buChar char="•"/>
            </a:pPr>
            <a:r>
              <a:rPr b="0" i="0" lang="ja-JP" sz="1200" u="none" cap="none" strike="noStrike">
                <a:solidFill>
                  <a:srgbClr val="4D4D4D"/>
                </a:solidFill>
                <a:latin typeface="Quattrocento Sans"/>
                <a:ea typeface="Quattrocento Sans"/>
                <a:cs typeface="Quattrocento Sans"/>
                <a:sym typeface="Quattrocento Sans"/>
              </a:rPr>
              <a:t>先端測定・データ活用</a:t>
            </a:r>
            <a:endParaRPr b="0" i="0" sz="1200" u="none" cap="none" strike="noStrike">
              <a:solidFill>
                <a:srgbClr val="4D4D4D"/>
              </a:solidFill>
              <a:latin typeface="Quattrocento Sans"/>
              <a:ea typeface="Quattrocento Sans"/>
              <a:cs typeface="Quattrocento Sans"/>
              <a:sym typeface="Quattrocento Sans"/>
            </a:endParaRPr>
          </a:p>
          <a:p>
            <a:pPr indent="-171450" lvl="0" marL="171450" marR="0" rtl="0" algn="l">
              <a:lnSpc>
                <a:spcPct val="150000"/>
              </a:lnSpc>
              <a:spcBef>
                <a:spcPts val="0"/>
              </a:spcBef>
              <a:spcAft>
                <a:spcPts val="0"/>
              </a:spcAft>
              <a:buClr>
                <a:srgbClr val="4D4D4D"/>
              </a:buClr>
              <a:buSzPts val="1200"/>
              <a:buFont typeface="Arial"/>
              <a:buChar char="•"/>
            </a:pPr>
            <a:r>
              <a:rPr b="0" i="0" lang="ja-JP" sz="1200" u="none" cap="none" strike="noStrike">
                <a:solidFill>
                  <a:srgbClr val="4D4D4D"/>
                </a:solidFill>
                <a:latin typeface="Quattrocento Sans"/>
                <a:ea typeface="Quattrocento Sans"/>
                <a:cs typeface="Quattrocento Sans"/>
                <a:sym typeface="Quattrocento Sans"/>
              </a:rPr>
              <a:t>セルフコンディショニング講義</a:t>
            </a:r>
            <a:endParaRPr b="0" i="0" sz="1200" u="none" cap="none" strike="noStrike">
              <a:solidFill>
                <a:srgbClr val="4D4D4D"/>
              </a:solidFill>
              <a:latin typeface="Quattrocento Sans"/>
              <a:ea typeface="Quattrocento Sans"/>
              <a:cs typeface="Quattrocento Sans"/>
              <a:sym typeface="Quattrocento Sans"/>
            </a:endParaRPr>
          </a:p>
          <a:p>
            <a:pPr indent="-171450" lvl="0" marL="171450" marR="0" rtl="0" algn="l">
              <a:lnSpc>
                <a:spcPct val="150000"/>
              </a:lnSpc>
              <a:spcBef>
                <a:spcPts val="0"/>
              </a:spcBef>
              <a:spcAft>
                <a:spcPts val="0"/>
              </a:spcAft>
              <a:buClr>
                <a:srgbClr val="4D4D4D"/>
              </a:buClr>
              <a:buSzPts val="1200"/>
              <a:buFont typeface="Arial"/>
              <a:buChar char="•"/>
            </a:pPr>
            <a:r>
              <a:rPr b="0" i="0" lang="ja-JP" sz="1200" u="none" cap="none" strike="noStrike">
                <a:solidFill>
                  <a:srgbClr val="4D4D4D"/>
                </a:solidFill>
                <a:latin typeface="Quattrocento Sans"/>
                <a:ea typeface="Quattrocento Sans"/>
                <a:cs typeface="Quattrocento Sans"/>
                <a:sym typeface="Quattrocento Sans"/>
              </a:rPr>
              <a:t>アスリート向け1day プログラム</a:t>
            </a:r>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4D4D4D"/>
              </a:solidFill>
              <a:latin typeface="Meiryo"/>
              <a:ea typeface="Meiryo"/>
              <a:cs typeface="Meiryo"/>
              <a:sym typeface="Meiryo"/>
            </a:endParaRPr>
          </a:p>
        </p:txBody>
      </p:sp>
      <p:sp>
        <p:nvSpPr>
          <p:cNvPr id="289" name="Google Shape;289;p26"/>
          <p:cNvSpPr/>
          <p:nvPr/>
        </p:nvSpPr>
        <p:spPr>
          <a:xfrm>
            <a:off x="283474" y="4706264"/>
            <a:ext cx="3034588" cy="435804"/>
          </a:xfrm>
          <a:prstGeom prst="ellipse">
            <a:avLst/>
          </a:prstGeom>
          <a:solidFill>
            <a:srgbClr val="D2DBEE"/>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Clr>
                <a:srgbClr val="000000"/>
              </a:buClr>
              <a:buSzPts val="1400"/>
              <a:buFont typeface="Arial"/>
              <a:buNone/>
            </a:pPr>
            <a:r>
              <a:rPr b="1" i="0" lang="ja-JP" sz="1400" u="none" cap="none" strike="noStrike">
                <a:solidFill>
                  <a:srgbClr val="425563"/>
                </a:solidFill>
                <a:latin typeface="Quattrocento Sans"/>
                <a:ea typeface="Quattrocento Sans"/>
                <a:cs typeface="Quattrocento Sans"/>
                <a:sym typeface="Quattrocento Sans"/>
              </a:rPr>
              <a:t>最初に動く挑戦者：</a:t>
            </a:r>
            <a:r>
              <a:rPr b="1" i="0" lang="ja-JP" sz="1400" u="sng" cap="none" strike="noStrike">
                <a:solidFill>
                  <a:srgbClr val="C00000"/>
                </a:solidFill>
                <a:latin typeface="Quattrocento Sans"/>
                <a:ea typeface="Quattrocento Sans"/>
                <a:cs typeface="Quattrocento Sans"/>
                <a:sym typeface="Quattrocento Sans"/>
              </a:rPr>
              <a:t>EA</a:t>
            </a:r>
            <a:endParaRPr b="1" i="0" sz="1400" u="sng" cap="none" strike="noStrike">
              <a:solidFill>
                <a:srgbClr val="C00000"/>
              </a:solidFill>
              <a:latin typeface="Quattrocento Sans"/>
              <a:ea typeface="Quattrocento Sans"/>
              <a:cs typeface="Quattrocento Sans"/>
              <a:sym typeface="Quattrocento Sans"/>
            </a:endParaRPr>
          </a:p>
        </p:txBody>
      </p:sp>
      <p:sp>
        <p:nvSpPr>
          <p:cNvPr id="290" name="Google Shape;290;p26"/>
          <p:cNvSpPr/>
          <p:nvPr/>
        </p:nvSpPr>
        <p:spPr>
          <a:xfrm>
            <a:off x="8875964" y="2789753"/>
            <a:ext cx="3316036" cy="481479"/>
          </a:xfrm>
          <a:prstGeom prst="ellipse">
            <a:avLst/>
          </a:prstGeom>
          <a:solidFill>
            <a:srgbClr val="D2DBEE"/>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Clr>
                <a:srgbClr val="000000"/>
              </a:buClr>
              <a:buSzPts val="1400"/>
              <a:buFont typeface="Arial"/>
              <a:buNone/>
            </a:pPr>
            <a:r>
              <a:rPr b="1" i="0" lang="ja-JP" sz="1400" u="none" cap="none" strike="noStrike">
                <a:solidFill>
                  <a:srgbClr val="425563"/>
                </a:solidFill>
                <a:latin typeface="Quattrocento Sans"/>
                <a:ea typeface="Quattrocento Sans"/>
                <a:cs typeface="Quattrocento Sans"/>
                <a:sym typeface="Quattrocento Sans"/>
              </a:rPr>
              <a:t>次に広がる生活者で大衆化</a:t>
            </a:r>
            <a:endParaRPr/>
          </a:p>
        </p:txBody>
      </p:sp>
      <p:sp>
        <p:nvSpPr>
          <p:cNvPr id="291" name="Google Shape;291;p26"/>
          <p:cNvSpPr/>
          <p:nvPr/>
        </p:nvSpPr>
        <p:spPr>
          <a:xfrm>
            <a:off x="187796" y="981777"/>
            <a:ext cx="3130266" cy="481163"/>
          </a:xfrm>
          <a:prstGeom prst="ellipse">
            <a:avLst/>
          </a:prstGeom>
          <a:solidFill>
            <a:srgbClr val="D2DBEE"/>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Clr>
                <a:srgbClr val="000000"/>
              </a:buClr>
              <a:buSzPts val="1400"/>
              <a:buFont typeface="Arial"/>
              <a:buNone/>
            </a:pPr>
            <a:r>
              <a:rPr b="1" i="0" lang="ja-JP" sz="1400" u="none" cap="none" strike="noStrike">
                <a:solidFill>
                  <a:srgbClr val="425563"/>
                </a:solidFill>
                <a:latin typeface="Quattrocento Sans"/>
                <a:ea typeface="Quattrocento Sans"/>
                <a:cs typeface="Quattrocento Sans"/>
                <a:sym typeface="Quattrocento Sans"/>
              </a:rPr>
              <a:t>社会全体へ波及する組織</a:t>
            </a:r>
            <a:endParaRPr/>
          </a:p>
        </p:txBody>
      </p:sp>
      <p:sp>
        <p:nvSpPr>
          <p:cNvPr id="292" name="Google Shape;292;p26"/>
          <p:cNvSpPr/>
          <p:nvPr/>
        </p:nvSpPr>
        <p:spPr>
          <a:xfrm>
            <a:off x="96253" y="4665753"/>
            <a:ext cx="4957010" cy="2246643"/>
          </a:xfrm>
          <a:prstGeom prst="roundRect">
            <a:avLst>
              <a:gd fmla="val 16667" name="adj"/>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rgbClr val="000000"/>
              </a:buClr>
              <a:buSzPts val="1400"/>
              <a:buFont typeface="Arial"/>
              <a:buNone/>
            </a:pPr>
            <a:r>
              <a:t/>
            </a:r>
            <a:endParaRPr b="0" i="0" sz="1400" u="none" cap="none" strike="noStrike">
              <a:solidFill>
                <a:srgbClr val="425563"/>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7"/>
          <p:cNvSpPr txBox="1"/>
          <p:nvPr>
            <p:ph type="title"/>
          </p:nvPr>
        </p:nvSpPr>
        <p:spPr>
          <a:xfrm>
            <a:off x="431375" y="490793"/>
            <a:ext cx="11175376" cy="447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ja-JP"/>
              <a:t>育成年代アスリートの成長を止める“見えない壁”──スキル(技術)偏重の限界</a:t>
            </a:r>
            <a:endParaRPr/>
          </a:p>
        </p:txBody>
      </p:sp>
      <p:sp>
        <p:nvSpPr>
          <p:cNvPr id="298" name="Google Shape;298;p27"/>
          <p:cNvSpPr txBox="1"/>
          <p:nvPr/>
        </p:nvSpPr>
        <p:spPr>
          <a:xfrm>
            <a:off x="585249" y="918693"/>
            <a:ext cx="609600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ja-JP" sz="1800" u="none" cap="none" strike="noStrike">
                <a:solidFill>
                  <a:srgbClr val="000000"/>
                </a:solidFill>
                <a:latin typeface="Arial"/>
                <a:ea typeface="Arial"/>
                <a:cs typeface="Arial"/>
                <a:sym typeface="Arial"/>
              </a:rPr>
              <a:t>アメリカの理学療法士Gray Cookの</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ja-JP" sz="1800" u="none" cap="none" strike="noStrike">
                <a:solidFill>
                  <a:srgbClr val="000000"/>
                </a:solidFill>
                <a:latin typeface="Arial"/>
                <a:ea typeface="Arial"/>
                <a:cs typeface="Arial"/>
                <a:sym typeface="Arial"/>
              </a:rPr>
              <a:t>パフォーマンスピラミッド理論</a:t>
            </a:r>
            <a:endParaRPr b="0" i="0" sz="1800" u="none" cap="none" strike="noStrike">
              <a:solidFill>
                <a:srgbClr val="000000"/>
              </a:solidFill>
              <a:latin typeface="Arial"/>
              <a:ea typeface="Arial"/>
              <a:cs typeface="Arial"/>
              <a:sym typeface="Arial"/>
            </a:endParaRPr>
          </a:p>
        </p:txBody>
      </p:sp>
      <p:cxnSp>
        <p:nvCxnSpPr>
          <p:cNvPr id="299" name="Google Shape;299;p27"/>
          <p:cNvCxnSpPr/>
          <p:nvPr/>
        </p:nvCxnSpPr>
        <p:spPr>
          <a:xfrm>
            <a:off x="509798" y="1537354"/>
            <a:ext cx="5953635" cy="0"/>
          </a:xfrm>
          <a:prstGeom prst="straightConnector1">
            <a:avLst/>
          </a:prstGeom>
          <a:noFill/>
          <a:ln cap="flat" cmpd="sng" w="9525">
            <a:solidFill>
              <a:schemeClr val="dk1"/>
            </a:solidFill>
            <a:prstDash val="solid"/>
            <a:round/>
            <a:headEnd len="sm" w="sm" type="none"/>
            <a:tailEnd len="sm" w="sm" type="none"/>
          </a:ln>
        </p:spPr>
      </p:cxnSp>
      <p:pic>
        <p:nvPicPr>
          <p:cNvPr id="300" name="Google Shape;300;p27"/>
          <p:cNvPicPr preferRelativeResize="0"/>
          <p:nvPr/>
        </p:nvPicPr>
        <p:blipFill rotWithShape="1">
          <a:blip r:embed="rId3">
            <a:alphaModFix/>
          </a:blip>
          <a:srcRect b="0" l="0" r="0" t="0"/>
          <a:stretch/>
        </p:blipFill>
        <p:spPr>
          <a:xfrm>
            <a:off x="60537" y="1775347"/>
            <a:ext cx="5798805" cy="3011477"/>
          </a:xfrm>
          <a:prstGeom prst="rect">
            <a:avLst/>
          </a:prstGeom>
          <a:noFill/>
          <a:ln>
            <a:noFill/>
          </a:ln>
        </p:spPr>
      </p:pic>
      <p:sp>
        <p:nvSpPr>
          <p:cNvPr id="301" name="Google Shape;301;p27"/>
          <p:cNvSpPr txBox="1"/>
          <p:nvPr/>
        </p:nvSpPr>
        <p:spPr>
          <a:xfrm>
            <a:off x="0" y="-32458"/>
            <a:ext cx="10177131" cy="447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E0E3A"/>
              </a:buClr>
              <a:buSzPts val="1200"/>
              <a:buFont typeface="Arial"/>
              <a:buNone/>
            </a:pPr>
            <a:r>
              <a:rPr b="1" i="0" lang="ja-JP" sz="1200" u="none" cap="none" strike="noStrike">
                <a:solidFill>
                  <a:srgbClr val="0E0E3A"/>
                </a:solidFill>
                <a:latin typeface="Arial"/>
                <a:ea typeface="Arial"/>
                <a:cs typeface="Arial"/>
                <a:sym typeface="Arial"/>
              </a:rPr>
              <a:t>課題・背景</a:t>
            </a:r>
            <a:endParaRPr/>
          </a:p>
        </p:txBody>
      </p:sp>
      <p:sp>
        <p:nvSpPr>
          <p:cNvPr id="302" name="Google Shape;302;p27"/>
          <p:cNvSpPr/>
          <p:nvPr/>
        </p:nvSpPr>
        <p:spPr>
          <a:xfrm>
            <a:off x="7142227" y="1839028"/>
            <a:ext cx="4296245" cy="827047"/>
          </a:xfrm>
          <a:custGeom>
            <a:rect b="b" l="l" r="r" t="t"/>
            <a:pathLst>
              <a:path extrusionOk="0" h="120000" w="120000">
                <a:moveTo>
                  <a:pt x="0" y="0"/>
                </a:moveTo>
                <a:lnTo>
                  <a:pt x="120000" y="0"/>
                </a:lnTo>
                <a:lnTo>
                  <a:pt x="120000" y="120000"/>
                </a:lnTo>
                <a:lnTo>
                  <a:pt x="0" y="120000"/>
                </a:lnTo>
                <a:close/>
              </a:path>
              <a:path extrusionOk="0" fill="none" h="120000" w="120000">
                <a:moveTo>
                  <a:pt x="-430" y="16522"/>
                </a:moveTo>
                <a:lnTo>
                  <a:pt x="-4853" y="16316"/>
                </a:lnTo>
                <a:lnTo>
                  <a:pt x="-15508" y="76879"/>
                </a:lnTo>
              </a:path>
            </a:pathLst>
          </a:custGeom>
          <a:solidFill>
            <a:srgbClr val="F2DADA"/>
          </a:solidFill>
          <a:ln cap="flat" cmpd="sng" w="2540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ja-JP" sz="1200" u="none" cap="none" strike="noStrike">
                <a:solidFill>
                  <a:schemeClr val="dk1"/>
                </a:solidFill>
                <a:latin typeface="Arial"/>
                <a:ea typeface="Arial"/>
                <a:cs typeface="Arial"/>
                <a:sym typeface="Arial"/>
              </a:rPr>
              <a:t>■ スキル（Skill）</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ja-JP" sz="1200" u="none" cap="none" strike="noStrike">
                <a:solidFill>
                  <a:schemeClr val="dk1"/>
                </a:solidFill>
                <a:latin typeface="Arial"/>
                <a:ea typeface="Arial"/>
                <a:cs typeface="Arial"/>
                <a:sym typeface="Arial"/>
              </a:rPr>
              <a:t>戦術・技術・スポーツスキル</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200" u="none" cap="none" strike="noStrike">
                <a:solidFill>
                  <a:schemeClr val="dk1"/>
                </a:solidFill>
                <a:latin typeface="Arial"/>
                <a:ea typeface="Arial"/>
                <a:cs typeface="Arial"/>
                <a:sym typeface="Arial"/>
              </a:rPr>
              <a:t>→ 技術は部活が最も価値提供できる領域。但し戦術は不足</a:t>
            </a:r>
            <a:endParaRPr b="0" i="0" sz="1100" u="none" cap="none" strike="noStrike">
              <a:solidFill>
                <a:srgbClr val="FF0000"/>
              </a:solidFill>
              <a:latin typeface="Arial"/>
              <a:ea typeface="Arial"/>
              <a:cs typeface="Arial"/>
              <a:sym typeface="Arial"/>
            </a:endParaRPr>
          </a:p>
        </p:txBody>
      </p:sp>
      <p:sp>
        <p:nvSpPr>
          <p:cNvPr id="303" name="Google Shape;303;p27"/>
          <p:cNvSpPr/>
          <p:nvPr/>
        </p:nvSpPr>
        <p:spPr>
          <a:xfrm>
            <a:off x="7142227" y="2782200"/>
            <a:ext cx="4296245" cy="1571428"/>
          </a:xfrm>
          <a:custGeom>
            <a:rect b="b" l="l" r="r" t="t"/>
            <a:pathLst>
              <a:path extrusionOk="0" h="120000" w="120000">
                <a:moveTo>
                  <a:pt x="0" y="0"/>
                </a:moveTo>
                <a:lnTo>
                  <a:pt x="120000" y="0"/>
                </a:lnTo>
                <a:lnTo>
                  <a:pt x="120000" y="120000"/>
                </a:lnTo>
                <a:lnTo>
                  <a:pt x="0" y="120000"/>
                </a:lnTo>
                <a:close/>
              </a:path>
              <a:path extrusionOk="0" fill="none" h="120000" w="120000">
                <a:moveTo>
                  <a:pt x="-641" y="14964"/>
                </a:moveTo>
                <a:lnTo>
                  <a:pt x="-6119" y="15912"/>
                </a:lnTo>
                <a:lnTo>
                  <a:pt x="-16588" y="45192"/>
                </a:lnTo>
              </a:path>
            </a:pathLst>
          </a:custGeom>
          <a:solidFill>
            <a:srgbClr val="EFF2F7"/>
          </a:solidFill>
          <a:ln cap="flat" cmpd="sng" w="25400">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ja-JP" sz="1200" u="none" cap="none" strike="noStrike">
                <a:solidFill>
                  <a:schemeClr val="dk1"/>
                </a:solidFill>
                <a:latin typeface="Arial"/>
                <a:ea typeface="Arial"/>
                <a:cs typeface="Arial"/>
                <a:sym typeface="Arial"/>
              </a:rPr>
              <a:t>■ パワー（Power）</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ja-JP" sz="1200" u="none" cap="none" strike="noStrike">
                <a:solidFill>
                  <a:schemeClr val="dk1"/>
                </a:solidFill>
                <a:latin typeface="Arial"/>
                <a:ea typeface="Arial"/>
                <a:cs typeface="Arial"/>
                <a:sym typeface="Arial"/>
              </a:rPr>
              <a:t>筋力、スピード、持久力、跳躍、アジリティ</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200" u="none" cap="none" strike="noStrike">
                <a:solidFill>
                  <a:schemeClr val="dk1"/>
                </a:solidFill>
                <a:latin typeface="Arial"/>
                <a:ea typeface="Arial"/>
                <a:cs typeface="Arial"/>
                <a:sym typeface="Arial"/>
              </a:rPr>
              <a:t>→ 設備・専門知識が必要で、部活だけでは不十分</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200" u="none" cap="none" strike="noStrike">
                <a:solidFill>
                  <a:schemeClr val="dk1"/>
                </a:solidFill>
                <a:latin typeface="Arial"/>
                <a:ea typeface="Arial"/>
                <a:cs typeface="Arial"/>
                <a:sym typeface="Arial"/>
              </a:rPr>
              <a:t>■ ムーブメント（Movement）</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ja-JP" sz="1200" u="none" cap="none" strike="noStrike">
                <a:solidFill>
                  <a:schemeClr val="dk1"/>
                </a:solidFill>
                <a:latin typeface="Arial"/>
                <a:ea typeface="Arial"/>
                <a:cs typeface="Arial"/>
                <a:sym typeface="Arial"/>
              </a:rPr>
              <a:t>柔軟性・可動域・安定性・姿勢・呼吸・栄養・睡眠</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ja-JP" sz="1200" u="none" cap="none" strike="noStrike">
                <a:solidFill>
                  <a:schemeClr val="dk1"/>
                </a:solidFill>
                <a:latin typeface="Arial"/>
                <a:ea typeface="Arial"/>
                <a:cs typeface="Arial"/>
                <a:sym typeface="Arial"/>
              </a:rPr>
              <a:t>→ 部活では最も軽視され、かつ最も介入しづらい領域</a:t>
            </a:r>
            <a:endParaRPr b="0" i="0" sz="1100" u="none" cap="none" strike="noStrike">
              <a:solidFill>
                <a:srgbClr val="FF0000"/>
              </a:solidFill>
              <a:latin typeface="Arial"/>
              <a:ea typeface="Arial"/>
              <a:cs typeface="Arial"/>
              <a:sym typeface="Arial"/>
            </a:endParaRPr>
          </a:p>
        </p:txBody>
      </p:sp>
      <p:sp>
        <p:nvSpPr>
          <p:cNvPr id="304" name="Google Shape;304;p27"/>
          <p:cNvSpPr/>
          <p:nvPr/>
        </p:nvSpPr>
        <p:spPr>
          <a:xfrm>
            <a:off x="5639682" y="2049984"/>
            <a:ext cx="918045" cy="660400"/>
          </a:xfrm>
          <a:prstGeom prst="ellipse">
            <a:avLst/>
          </a:prstGeom>
          <a:solidFill>
            <a:srgbClr val="C00000">
              <a:alpha val="70588"/>
            </a:srgbClr>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None/>
            </a:pPr>
            <a:r>
              <a:rPr b="0" i="0" lang="ja-JP" sz="1400" u="none" cap="none" strike="noStrike">
                <a:solidFill>
                  <a:schemeClr val="lt1"/>
                </a:solidFill>
                <a:latin typeface="Arial"/>
                <a:ea typeface="Arial"/>
                <a:cs typeface="Arial"/>
                <a:sym typeface="Arial"/>
              </a:rPr>
              <a:t>部活</a:t>
            </a:r>
            <a:endParaRPr/>
          </a:p>
        </p:txBody>
      </p:sp>
      <p:sp>
        <p:nvSpPr>
          <p:cNvPr id="305" name="Google Shape;305;p27"/>
          <p:cNvSpPr/>
          <p:nvPr/>
        </p:nvSpPr>
        <p:spPr>
          <a:xfrm>
            <a:off x="5636977" y="3254999"/>
            <a:ext cx="918045" cy="660400"/>
          </a:xfrm>
          <a:prstGeom prst="ellipse">
            <a:avLst/>
          </a:prstGeom>
          <a:solidFill>
            <a:srgbClr val="0070C0">
              <a:alpha val="70588"/>
            </a:srgbClr>
          </a:solidFill>
          <a:ln cap="flat" cmpd="sng" w="25400">
            <a:solidFill>
              <a:schemeClr val="dk1"/>
            </a:solidFill>
            <a:prstDash val="dash"/>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None/>
            </a:pPr>
            <a:r>
              <a:rPr b="0" i="0" lang="ja-JP" sz="1400" u="none" cap="none" strike="noStrike">
                <a:solidFill>
                  <a:schemeClr val="lt1"/>
                </a:solidFill>
                <a:latin typeface="Arial"/>
                <a:ea typeface="Arial"/>
                <a:cs typeface="Arial"/>
                <a:sym typeface="Arial"/>
              </a:rPr>
              <a:t>？</a:t>
            </a:r>
            <a:endParaRPr/>
          </a:p>
        </p:txBody>
      </p:sp>
      <p:pic>
        <p:nvPicPr>
          <p:cNvPr descr="繰り返し 単色塗りつぶし" id="306" name="Google Shape;306;p27"/>
          <p:cNvPicPr preferRelativeResize="0"/>
          <p:nvPr/>
        </p:nvPicPr>
        <p:blipFill rotWithShape="1">
          <a:blip r:embed="rId4">
            <a:alphaModFix/>
          </a:blip>
          <a:srcRect b="0" l="0" r="0" t="0"/>
          <a:stretch/>
        </p:blipFill>
        <p:spPr>
          <a:xfrm rot="-3612924">
            <a:off x="5661239" y="2532731"/>
            <a:ext cx="919751" cy="919751"/>
          </a:xfrm>
          <a:prstGeom prst="rect">
            <a:avLst/>
          </a:prstGeom>
          <a:noFill/>
          <a:ln>
            <a:noFill/>
          </a:ln>
        </p:spPr>
      </p:pic>
      <p:sp>
        <p:nvSpPr>
          <p:cNvPr id="307" name="Google Shape;307;p27"/>
          <p:cNvSpPr txBox="1"/>
          <p:nvPr/>
        </p:nvSpPr>
        <p:spPr>
          <a:xfrm>
            <a:off x="781050" y="4841607"/>
            <a:ext cx="10553700" cy="400110"/>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ja-JP" sz="2000" u="none" cap="none" strike="noStrike">
                <a:solidFill>
                  <a:schemeClr val="dk1"/>
                </a:solidFill>
                <a:latin typeface="Arial"/>
                <a:ea typeface="Arial"/>
                <a:cs typeface="Arial"/>
                <a:sym typeface="Arial"/>
              </a:rPr>
              <a:t>土台を作らないままスキル（技術）だけ積み上げても、怪我や不調で限界が先に来る</a:t>
            </a:r>
            <a:endParaRPr/>
          </a:p>
        </p:txBody>
      </p:sp>
      <p:sp>
        <p:nvSpPr>
          <p:cNvPr id="308" name="Google Shape;308;p27"/>
          <p:cNvSpPr txBox="1"/>
          <p:nvPr/>
        </p:nvSpPr>
        <p:spPr>
          <a:xfrm>
            <a:off x="956458" y="6018910"/>
            <a:ext cx="9840392"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ja-JP" sz="1800" u="none" cap="none" strike="noStrike">
                <a:solidFill>
                  <a:schemeClr val="dk1"/>
                </a:solidFill>
                <a:latin typeface="Arial"/>
                <a:ea typeface="Arial"/>
                <a:cs typeface="Arial"/>
                <a:sym typeface="Arial"/>
              </a:rPr>
              <a:t>選手の人生価値　／　指導者の成果責任　／　保護者の安心</a:t>
            </a:r>
            <a:endParaRPr/>
          </a:p>
        </p:txBody>
      </p:sp>
      <p:sp>
        <p:nvSpPr>
          <p:cNvPr id="309" name="Google Shape;309;p27"/>
          <p:cNvSpPr/>
          <p:nvPr/>
        </p:nvSpPr>
        <p:spPr>
          <a:xfrm>
            <a:off x="4961299" y="5586842"/>
            <a:ext cx="1725410" cy="338089"/>
          </a:xfrm>
          <a:prstGeom prst="downArrow">
            <a:avLst>
              <a:gd fmla="val 50000" name="adj1"/>
              <a:gd fmla="val 50000"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descr="時計仕掛けのクローズアップ" id="314" name="Google Shape;314;p28"/>
          <p:cNvPicPr preferRelativeResize="0"/>
          <p:nvPr/>
        </p:nvPicPr>
        <p:blipFill rotWithShape="1">
          <a:blip r:embed="rId3">
            <a:alphaModFix amt="21000"/>
          </a:blip>
          <a:srcRect b="0" l="0" r="0" t="0"/>
          <a:stretch/>
        </p:blipFill>
        <p:spPr>
          <a:xfrm>
            <a:off x="6862835" y="733037"/>
            <a:ext cx="5032342" cy="4472660"/>
          </a:xfrm>
          <a:prstGeom prst="rect">
            <a:avLst/>
          </a:prstGeom>
          <a:noFill/>
          <a:ln>
            <a:noFill/>
          </a:ln>
        </p:spPr>
      </p:pic>
      <p:pic>
        <p:nvPicPr>
          <p:cNvPr descr="競技場 単色塗りつぶし" id="315" name="Google Shape;315;p28"/>
          <p:cNvPicPr preferRelativeResize="0"/>
          <p:nvPr/>
        </p:nvPicPr>
        <p:blipFill rotWithShape="1">
          <a:blip r:embed="rId4">
            <a:alphaModFix/>
          </a:blip>
          <a:srcRect b="0" l="0" r="0" t="0"/>
          <a:stretch/>
        </p:blipFill>
        <p:spPr>
          <a:xfrm>
            <a:off x="5168732" y="2213212"/>
            <a:ext cx="1854536" cy="1854536"/>
          </a:xfrm>
          <a:prstGeom prst="rect">
            <a:avLst/>
          </a:prstGeom>
          <a:noFill/>
          <a:ln>
            <a:noFill/>
          </a:ln>
        </p:spPr>
      </p:pic>
      <p:sp>
        <p:nvSpPr>
          <p:cNvPr id="316" name="Google Shape;316;p28"/>
          <p:cNvSpPr txBox="1"/>
          <p:nvPr/>
        </p:nvSpPr>
        <p:spPr>
          <a:xfrm>
            <a:off x="1" y="0"/>
            <a:ext cx="11560028" cy="2936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E0E3A"/>
              </a:buClr>
              <a:buSzPts val="1200"/>
              <a:buFont typeface="Arial"/>
              <a:buNone/>
            </a:pPr>
            <a:r>
              <a:rPr b="1" i="0" lang="ja-JP" sz="1200" u="none" cap="none" strike="noStrike">
                <a:solidFill>
                  <a:srgbClr val="0E0E3A"/>
                </a:solidFill>
                <a:latin typeface="Arial"/>
                <a:ea typeface="Arial"/>
                <a:cs typeface="Arial"/>
                <a:sym typeface="Arial"/>
              </a:rPr>
              <a:t>背景・課題</a:t>
            </a:r>
            <a:endParaRPr/>
          </a:p>
        </p:txBody>
      </p:sp>
      <p:sp>
        <p:nvSpPr>
          <p:cNvPr id="317" name="Google Shape;317;p28"/>
          <p:cNvSpPr txBox="1"/>
          <p:nvPr/>
        </p:nvSpPr>
        <p:spPr>
          <a:xfrm>
            <a:off x="2675746" y="5986843"/>
            <a:ext cx="9516254" cy="707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Arial"/>
              <a:buNone/>
            </a:pPr>
            <a:r>
              <a:rPr b="1" i="0" lang="ja-JP" sz="2400" u="none" cap="none" strike="noStrike">
                <a:solidFill>
                  <a:srgbClr val="FF0000"/>
                </a:solidFill>
                <a:latin typeface="Arial"/>
                <a:ea typeface="Arial"/>
                <a:cs typeface="Arial"/>
                <a:sym typeface="Arial"/>
              </a:rPr>
              <a:t>技術以外の競技力を底上げする</a:t>
            </a:r>
            <a:r>
              <a:rPr b="1" i="0" lang="ja-JP" sz="2400" u="none" cap="none" strike="noStrike">
                <a:solidFill>
                  <a:srgbClr val="FF0000"/>
                </a:solidFill>
                <a:latin typeface="Arial"/>
                <a:ea typeface="Arial"/>
                <a:cs typeface="Arial"/>
                <a:sym typeface="Arial"/>
              </a:rPr>
              <a:t>”実証フィールド</a:t>
            </a:r>
            <a:r>
              <a:rPr b="1" i="0" lang="ja-JP" sz="2400" u="none" cap="none" strike="noStrike">
                <a:solidFill>
                  <a:srgbClr val="FF0000"/>
                </a:solidFill>
                <a:latin typeface="Arial"/>
                <a:ea typeface="Arial"/>
                <a:cs typeface="Arial"/>
                <a:sym typeface="Arial"/>
              </a:rPr>
              <a:t>”が不足している</a:t>
            </a:r>
            <a:endParaRPr/>
          </a:p>
        </p:txBody>
      </p:sp>
      <p:pic>
        <p:nvPicPr>
          <p:cNvPr descr="草, 屋外, サッカー, 人 が含まれている画像&#10;&#10;AI 生成コンテンツは誤りを含む可能性があります。" id="318" name="Google Shape;318;p28"/>
          <p:cNvPicPr preferRelativeResize="0"/>
          <p:nvPr/>
        </p:nvPicPr>
        <p:blipFill rotWithShape="1">
          <a:blip r:embed="rId5">
            <a:alphaModFix amt="21000"/>
          </a:blip>
          <a:srcRect b="17524" l="0" r="0" t="9805"/>
          <a:stretch/>
        </p:blipFill>
        <p:spPr>
          <a:xfrm>
            <a:off x="304141" y="400006"/>
            <a:ext cx="5025026" cy="2904945"/>
          </a:xfrm>
          <a:prstGeom prst="rect">
            <a:avLst/>
          </a:prstGeom>
          <a:noFill/>
          <a:ln>
            <a:noFill/>
          </a:ln>
        </p:spPr>
      </p:pic>
      <p:sp>
        <p:nvSpPr>
          <p:cNvPr id="319" name="Google Shape;319;p28"/>
          <p:cNvSpPr txBox="1"/>
          <p:nvPr/>
        </p:nvSpPr>
        <p:spPr>
          <a:xfrm>
            <a:off x="746324" y="1690996"/>
            <a:ext cx="4383391" cy="1613955"/>
          </a:xfrm>
          <a:prstGeom prst="rect">
            <a:avLst/>
          </a:prstGeom>
          <a:noFill/>
          <a:ln>
            <a:noFill/>
          </a:ln>
        </p:spPr>
        <p:txBody>
          <a:bodyPr anchorCtr="0" anchor="t" bIns="45700" lIns="91425" spcFirstLastPara="1" rIns="91425" wrap="square" tIns="45700">
            <a:noAutofit/>
          </a:bodyPr>
          <a:lstStyle/>
          <a:p>
            <a:pPr indent="-285750" lvl="0" marL="285750" marR="0" rtl="0" algn="l">
              <a:lnSpc>
                <a:spcPct val="200000"/>
              </a:lnSpc>
              <a:spcBef>
                <a:spcPts val="0"/>
              </a:spcBef>
              <a:spcAft>
                <a:spcPts val="0"/>
              </a:spcAft>
              <a:buClr>
                <a:srgbClr val="000000"/>
              </a:buClr>
              <a:buSzPts val="1200"/>
              <a:buFont typeface="Noto Sans Symbols"/>
              <a:buChar char="●"/>
            </a:pPr>
            <a:r>
              <a:rPr b="1" i="0" lang="ja-JP" sz="1200" u="none" cap="none" strike="noStrike">
                <a:solidFill>
                  <a:srgbClr val="000000"/>
                </a:solidFill>
                <a:latin typeface="Arial"/>
                <a:ea typeface="Arial"/>
                <a:cs typeface="Arial"/>
                <a:sym typeface="Arial"/>
              </a:rPr>
              <a:t>成長のボトルネックを正しく特定し、自分に必要な改善を明確にしたい</a:t>
            </a:r>
            <a:endParaRPr/>
          </a:p>
          <a:p>
            <a:pPr indent="-285750" lvl="0" marL="285750" marR="0" rtl="0" algn="l">
              <a:lnSpc>
                <a:spcPct val="200000"/>
              </a:lnSpc>
              <a:spcBef>
                <a:spcPts val="0"/>
              </a:spcBef>
              <a:spcAft>
                <a:spcPts val="0"/>
              </a:spcAft>
              <a:buClr>
                <a:srgbClr val="000000"/>
              </a:buClr>
              <a:buSzPts val="1200"/>
              <a:buFont typeface="Noto Sans Symbols"/>
              <a:buChar char="●"/>
            </a:pPr>
            <a:r>
              <a:rPr b="1" i="0" lang="ja-JP" sz="1200" u="none" cap="none" strike="noStrike">
                <a:solidFill>
                  <a:srgbClr val="000000"/>
                </a:solidFill>
                <a:latin typeface="Arial"/>
                <a:ea typeface="Arial"/>
                <a:cs typeface="Arial"/>
                <a:sym typeface="Arial"/>
              </a:rPr>
              <a:t>不安・怪我・不調による悪循環から抜け出し、自信を持ってプレーしたい</a:t>
            </a:r>
            <a:endParaRPr/>
          </a:p>
        </p:txBody>
      </p:sp>
      <p:sp>
        <p:nvSpPr>
          <p:cNvPr id="320" name="Google Shape;320;p28"/>
          <p:cNvSpPr txBox="1"/>
          <p:nvPr/>
        </p:nvSpPr>
        <p:spPr>
          <a:xfrm>
            <a:off x="1783185" y="820422"/>
            <a:ext cx="3155113" cy="45015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rgbClr val="000000"/>
                </a:solidFill>
                <a:latin typeface="Arial"/>
                <a:ea typeface="Arial"/>
                <a:cs typeface="Arial"/>
                <a:sym typeface="Arial"/>
              </a:rPr>
              <a:t>選手の「成長」</a:t>
            </a:r>
            <a:endParaRPr/>
          </a:p>
        </p:txBody>
      </p:sp>
      <p:sp>
        <p:nvSpPr>
          <p:cNvPr id="321" name="Google Shape;321;p28"/>
          <p:cNvSpPr txBox="1"/>
          <p:nvPr/>
        </p:nvSpPr>
        <p:spPr>
          <a:xfrm>
            <a:off x="793120" y="1344142"/>
            <a:ext cx="4122173" cy="400110"/>
          </a:xfrm>
          <a:prstGeom prst="rect">
            <a:avLst/>
          </a:prstGeom>
          <a:solidFill>
            <a:schemeClr val="dk1">
              <a:alpha val="67843"/>
            </a:scheme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Arial"/>
              <a:buNone/>
            </a:pPr>
            <a:r>
              <a:rPr b="1" i="0" lang="ja-JP" sz="2000" u="none" cap="none" strike="noStrike">
                <a:solidFill>
                  <a:srgbClr val="FFFFFF"/>
                </a:solidFill>
                <a:latin typeface="Calibri"/>
                <a:ea typeface="Calibri"/>
                <a:cs typeface="Calibri"/>
                <a:sym typeface="Calibri"/>
              </a:rPr>
              <a:t>努力の正しさが不安。</a:t>
            </a:r>
            <a:endParaRPr b="1" i="0" sz="2000" u="none" cap="none" strike="noStrike">
              <a:solidFill>
                <a:srgbClr val="FFFFFF"/>
              </a:solidFill>
              <a:latin typeface="Calibri"/>
              <a:ea typeface="Calibri"/>
              <a:cs typeface="Calibri"/>
              <a:sym typeface="Calibri"/>
            </a:endParaRPr>
          </a:p>
        </p:txBody>
      </p:sp>
      <p:pic>
        <p:nvPicPr>
          <p:cNvPr descr="サッカー 単色塗りつぶし" id="322" name="Google Shape;322;p28"/>
          <p:cNvPicPr preferRelativeResize="0"/>
          <p:nvPr/>
        </p:nvPicPr>
        <p:blipFill rotWithShape="1">
          <a:blip r:embed="rId6">
            <a:alphaModFix/>
          </a:blip>
          <a:srcRect b="0" l="0" r="0" t="0"/>
          <a:stretch/>
        </p:blipFill>
        <p:spPr>
          <a:xfrm>
            <a:off x="1609606" y="698097"/>
            <a:ext cx="540027" cy="540027"/>
          </a:xfrm>
          <a:prstGeom prst="rect">
            <a:avLst/>
          </a:prstGeom>
          <a:noFill/>
          <a:ln>
            <a:noFill/>
          </a:ln>
        </p:spPr>
      </p:pic>
      <p:sp>
        <p:nvSpPr>
          <p:cNvPr id="323" name="Google Shape;323;p28"/>
          <p:cNvSpPr txBox="1"/>
          <p:nvPr/>
        </p:nvSpPr>
        <p:spPr>
          <a:xfrm>
            <a:off x="7456305" y="2237168"/>
            <a:ext cx="4023622" cy="1803360"/>
          </a:xfrm>
          <a:prstGeom prst="rect">
            <a:avLst/>
          </a:prstGeom>
          <a:noFill/>
          <a:ln>
            <a:noFill/>
          </a:ln>
        </p:spPr>
        <p:txBody>
          <a:bodyPr anchorCtr="0" anchor="t" bIns="45700" lIns="91425" spcFirstLastPara="1" rIns="91425" wrap="square" tIns="45700">
            <a:noAutofit/>
          </a:bodyPr>
          <a:lstStyle/>
          <a:p>
            <a:pPr indent="-285750" lvl="0" marL="285750" marR="0" rtl="0" algn="l">
              <a:lnSpc>
                <a:spcPct val="200000"/>
              </a:lnSpc>
              <a:spcBef>
                <a:spcPts val="0"/>
              </a:spcBef>
              <a:spcAft>
                <a:spcPts val="0"/>
              </a:spcAft>
              <a:buClr>
                <a:schemeClr val="dk1"/>
              </a:buClr>
              <a:buSzPts val="1200"/>
              <a:buFont typeface="Noto Sans Symbols"/>
              <a:buChar char="●"/>
            </a:pPr>
            <a:r>
              <a:rPr b="1" i="0" lang="ja-JP" sz="1200" u="none" cap="none" strike="noStrike">
                <a:solidFill>
                  <a:schemeClr val="dk1"/>
                </a:solidFill>
                <a:latin typeface="Arial"/>
                <a:ea typeface="Arial"/>
                <a:cs typeface="Arial"/>
                <a:sym typeface="Arial"/>
              </a:rPr>
              <a:t>技術はあるが、販売するチャネルがない／少ない</a:t>
            </a:r>
            <a:endParaRPr b="1" i="0" sz="1200" u="none" cap="none" strike="noStrike">
              <a:solidFill>
                <a:schemeClr val="dk1"/>
              </a:solidFill>
              <a:latin typeface="Arial"/>
              <a:ea typeface="Arial"/>
              <a:cs typeface="Arial"/>
              <a:sym typeface="Arial"/>
            </a:endParaRPr>
          </a:p>
          <a:p>
            <a:pPr indent="0" lvl="0" marL="0" marR="0" rtl="0" algn="l">
              <a:lnSpc>
                <a:spcPct val="200000"/>
              </a:lnSpc>
              <a:spcBef>
                <a:spcPts val="0"/>
              </a:spcBef>
              <a:spcAft>
                <a:spcPts val="0"/>
              </a:spcAft>
              <a:buNone/>
            </a:pPr>
            <a:r>
              <a:rPr b="1" i="0" lang="ja-JP" sz="1200" u="none" cap="none" strike="noStrike">
                <a:solidFill>
                  <a:schemeClr val="dk1"/>
                </a:solidFill>
                <a:latin typeface="Arial"/>
                <a:ea typeface="Arial"/>
                <a:cs typeface="Arial"/>
                <a:sym typeface="Arial"/>
              </a:rPr>
              <a:t>→実店舗・常設の体験拠点を持っていない/展示会負担大</a:t>
            </a:r>
            <a:endParaRPr/>
          </a:p>
          <a:p>
            <a:pPr indent="-285750" lvl="0" marL="285750" marR="0" rtl="0" algn="l">
              <a:lnSpc>
                <a:spcPct val="200000"/>
              </a:lnSpc>
              <a:spcBef>
                <a:spcPts val="0"/>
              </a:spcBef>
              <a:spcAft>
                <a:spcPts val="0"/>
              </a:spcAft>
              <a:buClr>
                <a:schemeClr val="dk1"/>
              </a:buClr>
              <a:buSzPts val="1200"/>
              <a:buFont typeface="Noto Sans Symbols"/>
              <a:buChar char="●"/>
            </a:pPr>
            <a:r>
              <a:rPr b="1" i="0" lang="ja-JP" sz="1200" u="none" cap="none" strike="noStrike">
                <a:solidFill>
                  <a:schemeClr val="dk1"/>
                </a:solidFill>
                <a:latin typeface="Arial"/>
                <a:ea typeface="Arial"/>
                <a:cs typeface="Arial"/>
                <a:sym typeface="Arial"/>
              </a:rPr>
              <a:t>すぐに使える“リアルなテスト環境”が欲しい</a:t>
            </a:r>
            <a:endParaRPr b="1" i="0" sz="1200" u="none" cap="none" strike="noStrike">
              <a:solidFill>
                <a:schemeClr val="dk1"/>
              </a:solidFill>
              <a:latin typeface="Arial"/>
              <a:ea typeface="Arial"/>
              <a:cs typeface="Arial"/>
              <a:sym typeface="Arial"/>
            </a:endParaRPr>
          </a:p>
          <a:p>
            <a:pPr indent="-285750" lvl="0" marL="285750" marR="0" rtl="0" algn="l">
              <a:lnSpc>
                <a:spcPct val="200000"/>
              </a:lnSpc>
              <a:spcBef>
                <a:spcPts val="0"/>
              </a:spcBef>
              <a:spcAft>
                <a:spcPts val="0"/>
              </a:spcAft>
              <a:buClr>
                <a:schemeClr val="dk1"/>
              </a:buClr>
              <a:buSzPts val="1200"/>
              <a:buFont typeface="Noto Sans Symbols"/>
              <a:buChar char="●"/>
            </a:pPr>
            <a:r>
              <a:rPr b="1" i="0" lang="ja-JP" sz="1200" u="none" cap="none" strike="noStrike">
                <a:solidFill>
                  <a:schemeClr val="dk1"/>
                </a:solidFill>
                <a:latin typeface="Arial"/>
                <a:ea typeface="Arial"/>
                <a:cs typeface="Arial"/>
                <a:sym typeface="Arial"/>
              </a:rPr>
              <a:t>購入となると学校では高価で購入に至らない</a:t>
            </a:r>
            <a:endParaRPr b="1" i="0" sz="1200" u="none" cap="none" strike="noStrike">
              <a:solidFill>
                <a:schemeClr val="dk1"/>
              </a:solidFill>
              <a:latin typeface="Arial"/>
              <a:ea typeface="Arial"/>
              <a:cs typeface="Arial"/>
              <a:sym typeface="Arial"/>
            </a:endParaRPr>
          </a:p>
          <a:p>
            <a:pPr indent="-285750" lvl="0" marL="285750" marR="0" rtl="0" algn="l">
              <a:lnSpc>
                <a:spcPct val="200000"/>
              </a:lnSpc>
              <a:spcBef>
                <a:spcPts val="0"/>
              </a:spcBef>
              <a:spcAft>
                <a:spcPts val="0"/>
              </a:spcAft>
              <a:buClr>
                <a:schemeClr val="dk1"/>
              </a:buClr>
              <a:buSzPts val="1200"/>
              <a:buFont typeface="Noto Sans Symbols"/>
              <a:buChar char="●"/>
            </a:pPr>
            <a:r>
              <a:rPr b="1" i="0" lang="ja-JP" sz="1200" u="none" cap="none" strike="noStrike">
                <a:solidFill>
                  <a:schemeClr val="dk1"/>
                </a:solidFill>
                <a:latin typeface="Arial"/>
                <a:ea typeface="Arial"/>
                <a:cs typeface="Arial"/>
                <a:sym typeface="Arial"/>
              </a:rPr>
              <a:t>導入・販売につながる導線（営業チャネル）を作りたい</a:t>
            </a:r>
            <a:endParaRPr/>
          </a:p>
        </p:txBody>
      </p:sp>
      <p:sp>
        <p:nvSpPr>
          <p:cNvPr id="324" name="Google Shape;324;p28"/>
          <p:cNvSpPr txBox="1"/>
          <p:nvPr/>
        </p:nvSpPr>
        <p:spPr>
          <a:xfrm>
            <a:off x="8341879" y="1004648"/>
            <a:ext cx="3138048" cy="45015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rgbClr val="000000"/>
                </a:solidFill>
                <a:latin typeface="Arial"/>
                <a:ea typeface="Arial"/>
                <a:cs typeface="Arial"/>
                <a:sym typeface="Arial"/>
              </a:rPr>
              <a:t>スポーツ</a:t>
            </a:r>
            <a:r>
              <a:rPr b="1" i="0" lang="ja-JP" sz="1800" u="none" cap="none" strike="noStrike">
                <a:solidFill>
                  <a:srgbClr val="000000"/>
                </a:solidFill>
                <a:latin typeface="Arial"/>
                <a:ea typeface="Arial"/>
                <a:cs typeface="Arial"/>
                <a:sym typeface="Arial"/>
              </a:rPr>
              <a:t>テック</a:t>
            </a:r>
            <a:r>
              <a:rPr b="1" i="0" lang="ja-JP" sz="1800" u="none" cap="none" strike="noStrike">
                <a:solidFill>
                  <a:srgbClr val="000000"/>
                </a:solidFill>
                <a:latin typeface="Arial"/>
                <a:ea typeface="Arial"/>
                <a:cs typeface="Arial"/>
                <a:sym typeface="Arial"/>
              </a:rPr>
              <a:t>の「</a:t>
            </a:r>
            <a:r>
              <a:rPr b="1" i="0" lang="ja-JP" sz="1800" u="none" cap="none" strike="noStrike">
                <a:solidFill>
                  <a:srgbClr val="000000"/>
                </a:solidFill>
                <a:latin typeface="Arial"/>
                <a:ea typeface="Arial"/>
                <a:cs typeface="Arial"/>
                <a:sym typeface="Arial"/>
              </a:rPr>
              <a:t>実証</a:t>
            </a:r>
            <a:r>
              <a:rPr b="1" i="0" lang="ja-JP" sz="1800" u="none" cap="none" strike="noStrike">
                <a:solidFill>
                  <a:srgbClr val="000000"/>
                </a:solidFill>
                <a:latin typeface="Arial"/>
                <a:ea typeface="Arial"/>
                <a:cs typeface="Arial"/>
                <a:sym typeface="Arial"/>
              </a:rPr>
              <a:t>」</a:t>
            </a:r>
            <a:endParaRPr/>
          </a:p>
        </p:txBody>
      </p:sp>
      <p:sp>
        <p:nvSpPr>
          <p:cNvPr id="325" name="Google Shape;325;p28"/>
          <p:cNvSpPr txBox="1"/>
          <p:nvPr/>
        </p:nvSpPr>
        <p:spPr>
          <a:xfrm>
            <a:off x="7314261" y="1588714"/>
            <a:ext cx="4122173" cy="400110"/>
          </a:xfrm>
          <a:prstGeom prst="rect">
            <a:avLst/>
          </a:prstGeom>
          <a:solidFill>
            <a:schemeClr val="dk1">
              <a:alpha val="67843"/>
            </a:scheme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Arial"/>
              <a:buNone/>
            </a:pPr>
            <a:r>
              <a:rPr b="1" i="0" lang="ja-JP" sz="2000" u="none" cap="none" strike="noStrike">
                <a:solidFill>
                  <a:srgbClr val="FFFFFF"/>
                </a:solidFill>
                <a:latin typeface="Calibri"/>
                <a:ea typeface="Calibri"/>
                <a:cs typeface="Calibri"/>
                <a:sym typeface="Calibri"/>
              </a:rPr>
              <a:t>「体験させれば勝てる」のに、</a:t>
            </a:r>
            <a:endParaRPr b="1" i="0" sz="2000" u="none" cap="none" strike="noStrike">
              <a:solidFill>
                <a:srgbClr val="FFFFFF"/>
              </a:solidFill>
              <a:latin typeface="Calibri"/>
              <a:ea typeface="Calibri"/>
              <a:cs typeface="Calibri"/>
              <a:sym typeface="Calibri"/>
            </a:endParaRPr>
          </a:p>
        </p:txBody>
      </p:sp>
      <p:sp>
        <p:nvSpPr>
          <p:cNvPr id="326" name="Google Shape;326;p28"/>
          <p:cNvSpPr/>
          <p:nvPr/>
        </p:nvSpPr>
        <p:spPr>
          <a:xfrm>
            <a:off x="4773621" y="3147495"/>
            <a:ext cx="2644761" cy="460513"/>
          </a:xfrm>
          <a:prstGeom prst="leftRightArrow">
            <a:avLst>
              <a:gd fmla="val 50000" name="adj1"/>
              <a:gd fmla="val 50000" name="adj2"/>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27" name="Google Shape;327;p28"/>
          <p:cNvSpPr/>
          <p:nvPr/>
        </p:nvSpPr>
        <p:spPr>
          <a:xfrm>
            <a:off x="5110577" y="2384972"/>
            <a:ext cx="1970849" cy="1970849"/>
          </a:xfrm>
          <a:prstGeom prst="mathMultiply">
            <a:avLst>
              <a:gd fmla="val 9152" name="adj1"/>
            </a:avLst>
          </a:prstGeom>
          <a:solidFill>
            <a:srgbClr val="FF0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28" name="Google Shape;328;p28"/>
          <p:cNvSpPr/>
          <p:nvPr/>
        </p:nvSpPr>
        <p:spPr>
          <a:xfrm>
            <a:off x="744981" y="1237262"/>
            <a:ext cx="545938" cy="318928"/>
          </a:xfrm>
          <a:prstGeom prst="rect">
            <a:avLst/>
          </a:prstGeom>
          <a:solidFill>
            <a:schemeClr val="lt1"/>
          </a:solidFill>
          <a:ln cap="flat" cmpd="sng" w="190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rgbClr val="000000"/>
                </a:solidFill>
                <a:latin typeface="Arial"/>
                <a:ea typeface="Arial"/>
                <a:cs typeface="Arial"/>
                <a:sym typeface="Arial"/>
              </a:rPr>
              <a:t>課題</a:t>
            </a:r>
            <a:endParaRPr/>
          </a:p>
        </p:txBody>
      </p:sp>
      <p:sp>
        <p:nvSpPr>
          <p:cNvPr id="329" name="Google Shape;329;p28"/>
          <p:cNvSpPr/>
          <p:nvPr/>
        </p:nvSpPr>
        <p:spPr>
          <a:xfrm>
            <a:off x="7227439" y="1483918"/>
            <a:ext cx="545938" cy="318928"/>
          </a:xfrm>
          <a:prstGeom prst="rect">
            <a:avLst/>
          </a:prstGeom>
          <a:solidFill>
            <a:schemeClr val="lt1"/>
          </a:solidFill>
          <a:ln cap="flat" cmpd="sng" w="190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rgbClr val="000000"/>
                </a:solidFill>
                <a:latin typeface="Arial"/>
                <a:ea typeface="Arial"/>
                <a:cs typeface="Arial"/>
                <a:sym typeface="Arial"/>
              </a:rPr>
              <a:t>課題</a:t>
            </a:r>
            <a:endParaRPr/>
          </a:p>
        </p:txBody>
      </p:sp>
      <p:sp>
        <p:nvSpPr>
          <p:cNvPr id="330" name="Google Shape;330;p28"/>
          <p:cNvSpPr/>
          <p:nvPr/>
        </p:nvSpPr>
        <p:spPr>
          <a:xfrm>
            <a:off x="1859793" y="6004816"/>
            <a:ext cx="815951" cy="507966"/>
          </a:xfrm>
          <a:prstGeom prst="rect">
            <a:avLst/>
          </a:prstGeom>
          <a:solidFill>
            <a:schemeClr val="lt1"/>
          </a:solidFill>
          <a:ln cap="flat" cmpd="sng" w="190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本質</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ja-JP" sz="1400" u="none" cap="none" strike="noStrike">
                <a:solidFill>
                  <a:srgbClr val="000000"/>
                </a:solidFill>
                <a:latin typeface="Arial"/>
                <a:ea typeface="Arial"/>
                <a:cs typeface="Arial"/>
                <a:sym typeface="Arial"/>
              </a:rPr>
              <a:t>課題</a:t>
            </a:r>
            <a:endParaRPr/>
          </a:p>
        </p:txBody>
      </p:sp>
      <p:pic>
        <p:nvPicPr>
          <p:cNvPr descr="科学思想 単色塗りつぶし" id="331" name="Google Shape;331;p28"/>
          <p:cNvPicPr preferRelativeResize="0"/>
          <p:nvPr/>
        </p:nvPicPr>
        <p:blipFill rotWithShape="1">
          <a:blip r:embed="rId7">
            <a:alphaModFix/>
          </a:blip>
          <a:srcRect b="0" l="0" r="0" t="0"/>
          <a:stretch/>
        </p:blipFill>
        <p:spPr>
          <a:xfrm>
            <a:off x="7776360" y="787672"/>
            <a:ext cx="723241" cy="723241"/>
          </a:xfrm>
          <a:prstGeom prst="rect">
            <a:avLst/>
          </a:prstGeom>
          <a:noFill/>
          <a:ln>
            <a:noFill/>
          </a:ln>
        </p:spPr>
      </p:pic>
      <p:sp>
        <p:nvSpPr>
          <p:cNvPr id="332" name="Google Shape;332;p28"/>
          <p:cNvSpPr txBox="1"/>
          <p:nvPr/>
        </p:nvSpPr>
        <p:spPr>
          <a:xfrm>
            <a:off x="8146815" y="4405206"/>
            <a:ext cx="315771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JP" sz="1200" u="none" cap="none" strike="noStrike">
                <a:solidFill>
                  <a:srgbClr val="000000"/>
                </a:solidFill>
                <a:latin typeface="Arial"/>
                <a:ea typeface="Arial"/>
                <a:cs typeface="Arial"/>
                <a:sym typeface="Arial"/>
              </a:rPr>
              <a:t>映像分析</a:t>
            </a:r>
            <a:endParaRPr/>
          </a:p>
        </p:txBody>
      </p:sp>
      <p:sp>
        <p:nvSpPr>
          <p:cNvPr id="333" name="Google Shape;333;p28"/>
          <p:cNvSpPr/>
          <p:nvPr/>
        </p:nvSpPr>
        <p:spPr>
          <a:xfrm>
            <a:off x="7678953" y="4296013"/>
            <a:ext cx="457769" cy="495387"/>
          </a:xfrm>
          <a:prstGeom prst="ellipse">
            <a:avLst/>
          </a:prstGeom>
          <a:solidFill>
            <a:srgbClr val="FFFFFF"/>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ビデオ カメラ 単色塗りつぶし" id="334" name="Google Shape;334;p28"/>
          <p:cNvPicPr preferRelativeResize="0"/>
          <p:nvPr/>
        </p:nvPicPr>
        <p:blipFill rotWithShape="1">
          <a:blip r:embed="rId8">
            <a:alphaModFix/>
          </a:blip>
          <a:srcRect b="0" l="0" r="0" t="0"/>
          <a:stretch/>
        </p:blipFill>
        <p:spPr>
          <a:xfrm>
            <a:off x="7689046" y="4296013"/>
            <a:ext cx="447676" cy="447676"/>
          </a:xfrm>
          <a:prstGeom prst="rect">
            <a:avLst/>
          </a:prstGeom>
          <a:noFill/>
          <a:ln>
            <a:noFill/>
          </a:ln>
        </p:spPr>
      </p:pic>
      <p:sp>
        <p:nvSpPr>
          <p:cNvPr id="335" name="Google Shape;335;p28"/>
          <p:cNvSpPr txBox="1"/>
          <p:nvPr/>
        </p:nvSpPr>
        <p:spPr>
          <a:xfrm>
            <a:off x="10209625" y="4468877"/>
            <a:ext cx="343731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JP" sz="1200" u="none" cap="none" strike="noStrike">
                <a:solidFill>
                  <a:srgbClr val="000000"/>
                </a:solidFill>
                <a:latin typeface="Arial"/>
                <a:ea typeface="Arial"/>
                <a:cs typeface="Arial"/>
                <a:sym typeface="Arial"/>
              </a:rPr>
              <a:t>身体能力、動作解析</a:t>
            </a:r>
            <a:endParaRPr b="1" i="0" sz="1200" u="none" cap="none" strike="noStrike">
              <a:solidFill>
                <a:srgbClr val="000000"/>
              </a:solidFill>
              <a:latin typeface="Arial"/>
              <a:ea typeface="Arial"/>
              <a:cs typeface="Arial"/>
              <a:sym typeface="Arial"/>
            </a:endParaRPr>
          </a:p>
        </p:txBody>
      </p:sp>
      <p:sp>
        <p:nvSpPr>
          <p:cNvPr id="336" name="Google Shape;336;p28"/>
          <p:cNvSpPr/>
          <p:nvPr/>
        </p:nvSpPr>
        <p:spPr>
          <a:xfrm>
            <a:off x="9727321" y="4329716"/>
            <a:ext cx="457769" cy="495387"/>
          </a:xfrm>
          <a:prstGeom prst="ellipse">
            <a:avLst/>
          </a:prstGeom>
          <a:solidFill>
            <a:srgbClr val="FFFFFF"/>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ハイハイ 単色塗りつぶし" id="337" name="Google Shape;337;p28"/>
          <p:cNvPicPr preferRelativeResize="0"/>
          <p:nvPr/>
        </p:nvPicPr>
        <p:blipFill rotWithShape="1">
          <a:blip r:embed="rId9">
            <a:alphaModFix/>
          </a:blip>
          <a:srcRect b="0" l="0" r="0" t="0"/>
          <a:stretch/>
        </p:blipFill>
        <p:spPr>
          <a:xfrm>
            <a:off x="9777551" y="4393358"/>
            <a:ext cx="382398" cy="382398"/>
          </a:xfrm>
          <a:prstGeom prst="rect">
            <a:avLst/>
          </a:prstGeom>
          <a:noFill/>
          <a:ln>
            <a:noFill/>
          </a:ln>
        </p:spPr>
      </p:pic>
      <p:sp>
        <p:nvSpPr>
          <p:cNvPr id="338" name="Google Shape;338;p28"/>
          <p:cNvSpPr/>
          <p:nvPr/>
        </p:nvSpPr>
        <p:spPr>
          <a:xfrm>
            <a:off x="9739896" y="4954549"/>
            <a:ext cx="457769" cy="507220"/>
          </a:xfrm>
          <a:prstGeom prst="ellipse">
            <a:avLst/>
          </a:prstGeom>
          <a:solidFill>
            <a:srgbClr val="FFFFFF"/>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脈打つハート 単色塗りつぶし" id="339" name="Google Shape;339;p28"/>
          <p:cNvPicPr preferRelativeResize="0"/>
          <p:nvPr/>
        </p:nvPicPr>
        <p:blipFill rotWithShape="1">
          <a:blip r:embed="rId10">
            <a:alphaModFix/>
          </a:blip>
          <a:srcRect b="0" l="0" r="0" t="0"/>
          <a:stretch/>
        </p:blipFill>
        <p:spPr>
          <a:xfrm>
            <a:off x="9777551" y="5008105"/>
            <a:ext cx="400109" cy="400109"/>
          </a:xfrm>
          <a:prstGeom prst="rect">
            <a:avLst/>
          </a:prstGeom>
          <a:noFill/>
          <a:ln>
            <a:noFill/>
          </a:ln>
        </p:spPr>
      </p:pic>
      <p:sp>
        <p:nvSpPr>
          <p:cNvPr id="340" name="Google Shape;340;p28"/>
          <p:cNvSpPr txBox="1"/>
          <p:nvPr/>
        </p:nvSpPr>
        <p:spPr>
          <a:xfrm>
            <a:off x="8175969" y="5025662"/>
            <a:ext cx="34373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JP" sz="1400" u="none" cap="none" strike="noStrike">
                <a:solidFill>
                  <a:srgbClr val="000000"/>
                </a:solidFill>
                <a:latin typeface="Arial"/>
                <a:ea typeface="Arial"/>
                <a:cs typeface="Arial"/>
                <a:sym typeface="Arial"/>
              </a:rPr>
              <a:t>栄養・疲労度改善</a:t>
            </a:r>
            <a:endParaRPr b="1" i="0" sz="1100" u="none" cap="none" strike="noStrike">
              <a:solidFill>
                <a:srgbClr val="000000"/>
              </a:solidFill>
              <a:latin typeface="Arial"/>
              <a:ea typeface="Arial"/>
              <a:cs typeface="Arial"/>
              <a:sym typeface="Arial"/>
            </a:endParaRPr>
          </a:p>
        </p:txBody>
      </p:sp>
      <p:grpSp>
        <p:nvGrpSpPr>
          <p:cNvPr id="341" name="Google Shape;341;p28"/>
          <p:cNvGrpSpPr/>
          <p:nvPr/>
        </p:nvGrpSpPr>
        <p:grpSpPr>
          <a:xfrm>
            <a:off x="7659926" y="4912122"/>
            <a:ext cx="457769" cy="507220"/>
            <a:chOff x="4662659" y="3954475"/>
            <a:chExt cx="950224" cy="884692"/>
          </a:xfrm>
        </p:grpSpPr>
        <p:sp>
          <p:nvSpPr>
            <p:cNvPr id="342" name="Google Shape;342;p28"/>
            <p:cNvSpPr/>
            <p:nvPr/>
          </p:nvSpPr>
          <p:spPr>
            <a:xfrm>
              <a:off x="4662659" y="3954475"/>
              <a:ext cx="950224" cy="884692"/>
            </a:xfrm>
            <a:prstGeom prst="ellipse">
              <a:avLst/>
            </a:prstGeom>
            <a:solidFill>
              <a:srgbClr val="FFFFFF"/>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pic>
          <p:nvPicPr>
            <p:cNvPr descr="テーブル セッティング 単色塗りつぶし" id="343" name="Google Shape;343;p28"/>
            <p:cNvPicPr preferRelativeResize="0"/>
            <p:nvPr/>
          </p:nvPicPr>
          <p:blipFill rotWithShape="1">
            <a:blip r:embed="rId11">
              <a:alphaModFix/>
            </a:blip>
            <a:srcRect b="0" l="0" r="0" t="0"/>
            <a:stretch/>
          </p:blipFill>
          <p:spPr>
            <a:xfrm>
              <a:off x="4836960" y="4000995"/>
              <a:ext cx="638264" cy="779643"/>
            </a:xfrm>
            <a:prstGeom prst="rect">
              <a:avLst/>
            </a:prstGeom>
            <a:noFill/>
            <a:ln>
              <a:noFill/>
            </a:ln>
          </p:spPr>
        </p:pic>
      </p:grpSp>
      <p:sp>
        <p:nvSpPr>
          <p:cNvPr id="344" name="Google Shape;344;p28"/>
          <p:cNvSpPr txBox="1"/>
          <p:nvPr/>
        </p:nvSpPr>
        <p:spPr>
          <a:xfrm>
            <a:off x="10209625" y="5025662"/>
            <a:ext cx="343731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JP" sz="1200" u="none" cap="none" strike="noStrike">
                <a:solidFill>
                  <a:srgbClr val="000000"/>
                </a:solidFill>
                <a:latin typeface="Arial"/>
                <a:ea typeface="Arial"/>
                <a:cs typeface="Arial"/>
                <a:sym typeface="Arial"/>
              </a:rPr>
              <a:t>怪我・メンタル予防</a:t>
            </a:r>
            <a:endParaRPr/>
          </a:p>
        </p:txBody>
      </p:sp>
      <p:pic>
        <p:nvPicPr>
          <p:cNvPr descr="草, 屋外, サッカー, 人 が含まれている画像&#10;&#10;AI 生成コンテンツは誤りを含む可能性があります。" id="345" name="Google Shape;345;p28"/>
          <p:cNvPicPr preferRelativeResize="0"/>
          <p:nvPr/>
        </p:nvPicPr>
        <p:blipFill rotWithShape="1">
          <a:blip r:embed="rId5">
            <a:alphaModFix amt="21000"/>
          </a:blip>
          <a:srcRect b="17524" l="0" r="0" t="9805"/>
          <a:stretch/>
        </p:blipFill>
        <p:spPr>
          <a:xfrm>
            <a:off x="329810" y="3132084"/>
            <a:ext cx="5025026" cy="2904945"/>
          </a:xfrm>
          <a:prstGeom prst="rect">
            <a:avLst/>
          </a:prstGeom>
          <a:noFill/>
          <a:ln>
            <a:noFill/>
          </a:ln>
        </p:spPr>
      </p:pic>
      <p:sp>
        <p:nvSpPr>
          <p:cNvPr id="346" name="Google Shape;346;p28"/>
          <p:cNvSpPr txBox="1"/>
          <p:nvPr/>
        </p:nvSpPr>
        <p:spPr>
          <a:xfrm>
            <a:off x="746324" y="4527581"/>
            <a:ext cx="4383391" cy="1613955"/>
          </a:xfrm>
          <a:prstGeom prst="rect">
            <a:avLst/>
          </a:prstGeom>
          <a:noFill/>
          <a:ln>
            <a:noFill/>
          </a:ln>
        </p:spPr>
        <p:txBody>
          <a:bodyPr anchorCtr="0" anchor="t" bIns="45700" lIns="91425" spcFirstLastPara="1" rIns="91425" wrap="square" tIns="45700">
            <a:noAutofit/>
          </a:bodyPr>
          <a:lstStyle/>
          <a:p>
            <a:pPr indent="-285750" lvl="0" marL="285750" marR="0" rtl="0" algn="l">
              <a:lnSpc>
                <a:spcPct val="200000"/>
              </a:lnSpc>
              <a:spcBef>
                <a:spcPts val="0"/>
              </a:spcBef>
              <a:spcAft>
                <a:spcPts val="0"/>
              </a:spcAft>
              <a:buClr>
                <a:srgbClr val="000000"/>
              </a:buClr>
              <a:buSzPts val="1200"/>
              <a:buFont typeface="Noto Sans Symbols"/>
              <a:buChar char="●"/>
            </a:pPr>
            <a:r>
              <a:rPr b="1" i="0" lang="ja-JP" sz="1200" u="none" cap="none" strike="noStrike">
                <a:solidFill>
                  <a:srgbClr val="000000"/>
                </a:solidFill>
                <a:latin typeface="Arial"/>
                <a:ea typeface="Arial"/>
                <a:cs typeface="Arial"/>
                <a:sym typeface="Arial"/>
              </a:rPr>
              <a:t>個々の状態を科学的に把握し、適切なサポートをしたい</a:t>
            </a:r>
            <a:endParaRPr b="1" i="0" sz="1200" u="none" cap="none" strike="noStrike">
              <a:solidFill>
                <a:srgbClr val="000000"/>
              </a:solidFill>
              <a:latin typeface="Arial"/>
              <a:ea typeface="Arial"/>
              <a:cs typeface="Arial"/>
              <a:sym typeface="Arial"/>
            </a:endParaRPr>
          </a:p>
          <a:p>
            <a:pPr indent="-285750" lvl="0" marL="285750" marR="0" rtl="0" algn="l">
              <a:lnSpc>
                <a:spcPct val="200000"/>
              </a:lnSpc>
              <a:spcBef>
                <a:spcPts val="0"/>
              </a:spcBef>
              <a:spcAft>
                <a:spcPts val="0"/>
              </a:spcAft>
              <a:buClr>
                <a:srgbClr val="000000"/>
              </a:buClr>
              <a:buSzPts val="1200"/>
              <a:buFont typeface="Noto Sans Symbols"/>
              <a:buChar char="●"/>
            </a:pPr>
            <a:r>
              <a:rPr b="1" i="0" lang="ja-JP" sz="1200" u="none" cap="none" strike="noStrike">
                <a:solidFill>
                  <a:srgbClr val="000000"/>
                </a:solidFill>
                <a:latin typeface="Arial"/>
                <a:ea typeface="Arial"/>
                <a:cs typeface="Arial"/>
                <a:sym typeface="Arial"/>
              </a:rPr>
              <a:t>スキル以外の怪我のリスクや疲労度、メンタル不調等、ノウハウが乏しい領域についても簡単に把握したい</a:t>
            </a:r>
            <a:endParaRPr/>
          </a:p>
        </p:txBody>
      </p:sp>
      <p:sp>
        <p:nvSpPr>
          <p:cNvPr id="347" name="Google Shape;347;p28"/>
          <p:cNvSpPr txBox="1"/>
          <p:nvPr/>
        </p:nvSpPr>
        <p:spPr>
          <a:xfrm>
            <a:off x="1783185" y="3657007"/>
            <a:ext cx="3155113" cy="45015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rgbClr val="000000"/>
                </a:solidFill>
                <a:latin typeface="Arial"/>
                <a:ea typeface="Arial"/>
                <a:cs typeface="Arial"/>
                <a:sym typeface="Arial"/>
              </a:rPr>
              <a:t>指導者</a:t>
            </a:r>
            <a:r>
              <a:rPr b="1" i="0" lang="ja-JP" sz="1800" u="none" cap="none" strike="noStrike">
                <a:solidFill>
                  <a:srgbClr val="000000"/>
                </a:solidFill>
                <a:latin typeface="Arial"/>
                <a:ea typeface="Arial"/>
                <a:cs typeface="Arial"/>
                <a:sym typeface="Arial"/>
              </a:rPr>
              <a:t>の「</a:t>
            </a:r>
            <a:r>
              <a:rPr b="1" i="0" lang="ja-JP" sz="1800" u="none" cap="none" strike="noStrike">
                <a:solidFill>
                  <a:srgbClr val="000000"/>
                </a:solidFill>
                <a:latin typeface="Arial"/>
                <a:ea typeface="Arial"/>
                <a:cs typeface="Arial"/>
                <a:sym typeface="Arial"/>
              </a:rPr>
              <a:t>管理</a:t>
            </a:r>
            <a:r>
              <a:rPr b="1" i="0" lang="ja-JP" sz="1800" u="none" cap="none" strike="noStrike">
                <a:solidFill>
                  <a:srgbClr val="000000"/>
                </a:solidFill>
                <a:latin typeface="Arial"/>
                <a:ea typeface="Arial"/>
                <a:cs typeface="Arial"/>
                <a:sym typeface="Arial"/>
              </a:rPr>
              <a:t>」</a:t>
            </a:r>
            <a:endParaRPr/>
          </a:p>
        </p:txBody>
      </p:sp>
      <p:sp>
        <p:nvSpPr>
          <p:cNvPr id="348" name="Google Shape;348;p28"/>
          <p:cNvSpPr txBox="1"/>
          <p:nvPr/>
        </p:nvSpPr>
        <p:spPr>
          <a:xfrm>
            <a:off x="793120" y="4180727"/>
            <a:ext cx="4122173" cy="400110"/>
          </a:xfrm>
          <a:prstGeom prst="rect">
            <a:avLst/>
          </a:prstGeom>
          <a:solidFill>
            <a:schemeClr val="dk1">
              <a:alpha val="67843"/>
            </a:scheme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Arial"/>
              <a:buNone/>
            </a:pPr>
            <a:r>
              <a:rPr b="1" i="0" lang="ja-JP" sz="2000" u="none" cap="none" strike="noStrike">
                <a:solidFill>
                  <a:srgbClr val="FFFFFF"/>
                </a:solidFill>
                <a:latin typeface="Calibri"/>
                <a:ea typeface="Calibri"/>
                <a:cs typeface="Calibri"/>
                <a:sym typeface="Calibri"/>
              </a:rPr>
              <a:t>スキルも人も時間もない。</a:t>
            </a:r>
            <a:endParaRPr b="1" i="0" sz="2000" u="none" cap="none" strike="noStrike">
              <a:solidFill>
                <a:srgbClr val="FFFFFF"/>
              </a:solidFill>
              <a:latin typeface="Calibri"/>
              <a:ea typeface="Calibri"/>
              <a:cs typeface="Calibri"/>
              <a:sym typeface="Calibri"/>
            </a:endParaRPr>
          </a:p>
        </p:txBody>
      </p:sp>
      <p:sp>
        <p:nvSpPr>
          <p:cNvPr id="349" name="Google Shape;349;p28"/>
          <p:cNvSpPr/>
          <p:nvPr/>
        </p:nvSpPr>
        <p:spPr>
          <a:xfrm>
            <a:off x="744981" y="4073847"/>
            <a:ext cx="545938" cy="318928"/>
          </a:xfrm>
          <a:prstGeom prst="rect">
            <a:avLst/>
          </a:prstGeom>
          <a:solidFill>
            <a:schemeClr val="lt1"/>
          </a:solidFill>
          <a:ln cap="flat" cmpd="sng" w="190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rgbClr val="000000"/>
                </a:solidFill>
                <a:latin typeface="Arial"/>
                <a:ea typeface="Arial"/>
                <a:cs typeface="Arial"/>
                <a:sym typeface="Arial"/>
              </a:rPr>
              <a:t>課題</a:t>
            </a:r>
            <a:endParaRPr/>
          </a:p>
        </p:txBody>
      </p:sp>
      <p:pic>
        <p:nvPicPr>
          <p:cNvPr descr="警笛 単色塗りつぶし" id="350" name="Google Shape;350;p28"/>
          <p:cNvPicPr preferRelativeResize="0"/>
          <p:nvPr/>
        </p:nvPicPr>
        <p:blipFill rotWithShape="1">
          <a:blip r:embed="rId12">
            <a:alphaModFix/>
          </a:blip>
          <a:srcRect b="0" l="0" r="0" t="0"/>
          <a:stretch/>
        </p:blipFill>
        <p:spPr>
          <a:xfrm>
            <a:off x="1428093" y="3439757"/>
            <a:ext cx="721540" cy="7215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29"/>
          <p:cNvPicPr preferRelativeResize="0"/>
          <p:nvPr/>
        </p:nvPicPr>
        <p:blipFill rotWithShape="1">
          <a:blip r:embed="rId3">
            <a:alphaModFix/>
          </a:blip>
          <a:srcRect b="0" l="0" r="0" t="0"/>
          <a:stretch/>
        </p:blipFill>
        <p:spPr>
          <a:xfrm>
            <a:off x="3062734" y="5027958"/>
            <a:ext cx="2381619" cy="1611733"/>
          </a:xfrm>
          <a:prstGeom prst="rect">
            <a:avLst/>
          </a:prstGeom>
          <a:noFill/>
          <a:ln>
            <a:noFill/>
          </a:ln>
        </p:spPr>
      </p:pic>
      <p:pic>
        <p:nvPicPr>
          <p:cNvPr id="356" name="Google Shape;356;p29"/>
          <p:cNvPicPr preferRelativeResize="0"/>
          <p:nvPr/>
        </p:nvPicPr>
        <p:blipFill rotWithShape="1">
          <a:blip r:embed="rId4">
            <a:alphaModFix/>
          </a:blip>
          <a:srcRect b="0" l="0" r="0" t="0"/>
          <a:stretch/>
        </p:blipFill>
        <p:spPr>
          <a:xfrm>
            <a:off x="6166339" y="2917987"/>
            <a:ext cx="1286436" cy="1649781"/>
          </a:xfrm>
          <a:prstGeom prst="rect">
            <a:avLst/>
          </a:prstGeom>
          <a:noFill/>
          <a:ln>
            <a:noFill/>
          </a:ln>
        </p:spPr>
      </p:pic>
      <p:pic>
        <p:nvPicPr>
          <p:cNvPr id="357" name="Google Shape;357;p29"/>
          <p:cNvPicPr preferRelativeResize="0"/>
          <p:nvPr/>
        </p:nvPicPr>
        <p:blipFill rotWithShape="1">
          <a:blip r:embed="rId5">
            <a:alphaModFix/>
          </a:blip>
          <a:srcRect b="0" l="0" r="0" t="0"/>
          <a:stretch/>
        </p:blipFill>
        <p:spPr>
          <a:xfrm>
            <a:off x="3069642" y="2906176"/>
            <a:ext cx="2433581" cy="1601217"/>
          </a:xfrm>
          <a:prstGeom prst="rect">
            <a:avLst/>
          </a:prstGeom>
          <a:noFill/>
          <a:ln>
            <a:noFill/>
          </a:ln>
        </p:spPr>
      </p:pic>
      <p:sp>
        <p:nvSpPr>
          <p:cNvPr id="358" name="Google Shape;358;p29"/>
          <p:cNvSpPr txBox="1"/>
          <p:nvPr>
            <p:ph type="title"/>
          </p:nvPr>
        </p:nvSpPr>
        <p:spPr>
          <a:xfrm>
            <a:off x="-58117" y="-43904"/>
            <a:ext cx="10177131" cy="4476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E0E3A"/>
              </a:buClr>
              <a:buSzPts val="1200"/>
              <a:buFont typeface="Arial"/>
              <a:buNone/>
            </a:pPr>
            <a:r>
              <a:rPr lang="ja-JP" sz="1200">
                <a:latin typeface="Arial"/>
                <a:ea typeface="Arial"/>
                <a:cs typeface="Arial"/>
                <a:sym typeface="Arial"/>
              </a:rPr>
              <a:t>商品説明</a:t>
            </a:r>
            <a:endParaRPr/>
          </a:p>
        </p:txBody>
      </p:sp>
      <p:sp>
        <p:nvSpPr>
          <p:cNvPr id="359" name="Google Shape;359;p29"/>
          <p:cNvSpPr txBox="1"/>
          <p:nvPr>
            <p:ph idx="2" type="body"/>
          </p:nvPr>
        </p:nvSpPr>
        <p:spPr>
          <a:xfrm>
            <a:off x="711199" y="-59075"/>
            <a:ext cx="10972800" cy="52322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400"/>
              </a:spcBef>
              <a:spcAft>
                <a:spcPts val="0"/>
              </a:spcAft>
              <a:buClr>
                <a:srgbClr val="336600"/>
              </a:buClr>
              <a:buSzPts val="2000"/>
              <a:buFont typeface="Arial"/>
              <a:buNone/>
            </a:pPr>
            <a:r>
              <a:rPr lang="ja-JP" sz="2400"/>
              <a:t>1Dayパワー＆ムーブメント合宿</a:t>
            </a:r>
            <a:endParaRPr/>
          </a:p>
        </p:txBody>
      </p:sp>
      <p:sp>
        <p:nvSpPr>
          <p:cNvPr id="360" name="Google Shape;360;p29"/>
          <p:cNvSpPr txBox="1"/>
          <p:nvPr/>
        </p:nvSpPr>
        <p:spPr>
          <a:xfrm>
            <a:off x="284011" y="476660"/>
            <a:ext cx="12276141" cy="447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ja-JP" sz="1800" u="none" cap="none" strike="noStrike">
                <a:solidFill>
                  <a:srgbClr val="0E0E3A"/>
                </a:solidFill>
                <a:latin typeface="Arial"/>
                <a:ea typeface="Arial"/>
                <a:cs typeface="Arial"/>
                <a:sym typeface="Arial"/>
              </a:rPr>
              <a:t>1日でトップアスリートを超える体験　</a:t>
            </a:r>
            <a:r>
              <a:rPr b="1" i="0" lang="ja-JP" sz="1800" u="none" cap="none" strike="noStrike">
                <a:solidFill>
                  <a:srgbClr val="0E0E3A"/>
                </a:solidFill>
                <a:latin typeface="Arial"/>
                <a:ea typeface="Arial"/>
                <a:cs typeface="Arial"/>
                <a:sym typeface="Arial"/>
              </a:rPr>
              <a:t>～”理論” ×</a:t>
            </a:r>
            <a:r>
              <a:rPr b="1" i="0" lang="ja-JP" sz="1800" u="none" cap="none" strike="noStrike">
                <a:solidFill>
                  <a:srgbClr val="0E0E3A"/>
                </a:solidFill>
                <a:latin typeface="Arial"/>
                <a:ea typeface="Arial"/>
                <a:cs typeface="Arial"/>
                <a:sym typeface="Arial"/>
              </a:rPr>
              <a:t>”測定” ×”データ活用”で”</a:t>
            </a:r>
            <a:r>
              <a:rPr b="1" i="0" lang="ja-JP" sz="1800" u="none" cap="none" strike="noStrike">
                <a:solidFill>
                  <a:srgbClr val="0E0E3A"/>
                </a:solidFill>
                <a:latin typeface="Arial"/>
                <a:ea typeface="Arial"/>
                <a:cs typeface="Arial"/>
                <a:sym typeface="Arial"/>
              </a:rPr>
              <a:t>競技力・理解が</a:t>
            </a:r>
            <a:r>
              <a:rPr b="1" i="0" lang="ja-JP" sz="1800" u="none" cap="none" strike="noStrike">
                <a:solidFill>
                  <a:srgbClr val="0E0E3A"/>
                </a:solidFill>
                <a:latin typeface="Arial"/>
                <a:ea typeface="Arial"/>
                <a:cs typeface="Arial"/>
                <a:sym typeface="Arial"/>
              </a:rPr>
              <a:t>伸びる・変わる</a:t>
            </a:r>
            <a:endParaRPr/>
          </a:p>
        </p:txBody>
      </p:sp>
      <p:pic>
        <p:nvPicPr>
          <p:cNvPr id="361" name="Google Shape;361;p29"/>
          <p:cNvPicPr preferRelativeResize="0"/>
          <p:nvPr/>
        </p:nvPicPr>
        <p:blipFill rotWithShape="1">
          <a:blip r:embed="rId6">
            <a:alphaModFix/>
          </a:blip>
          <a:srcRect b="0" l="0" r="0" t="0"/>
          <a:stretch/>
        </p:blipFill>
        <p:spPr>
          <a:xfrm>
            <a:off x="5562601" y="5027958"/>
            <a:ext cx="2330357" cy="1572273"/>
          </a:xfrm>
          <a:prstGeom prst="rect">
            <a:avLst/>
          </a:prstGeom>
          <a:noFill/>
          <a:ln>
            <a:noFill/>
          </a:ln>
        </p:spPr>
      </p:pic>
      <p:grpSp>
        <p:nvGrpSpPr>
          <p:cNvPr id="362" name="Google Shape;362;p29"/>
          <p:cNvGrpSpPr/>
          <p:nvPr/>
        </p:nvGrpSpPr>
        <p:grpSpPr>
          <a:xfrm>
            <a:off x="1797856" y="218309"/>
            <a:ext cx="1438892" cy="6707006"/>
            <a:chOff x="0" y="0"/>
            <a:chExt cx="1438892" cy="6707006"/>
          </a:xfrm>
        </p:grpSpPr>
        <p:sp>
          <p:nvSpPr>
            <p:cNvPr id="363" name="Google Shape;363;p29"/>
            <p:cNvSpPr/>
            <p:nvPr/>
          </p:nvSpPr>
          <p:spPr>
            <a:xfrm rot="10800000">
              <a:off x="0" y="0"/>
              <a:ext cx="1438892" cy="2235669"/>
            </a:xfrm>
            <a:prstGeom prst="trapezoid">
              <a:avLst>
                <a:gd fmla="val 16667" name="adj"/>
              </a:avLst>
            </a:prstGeom>
            <a:solidFill>
              <a:schemeClr val="accent1">
                <a:alpha val="89803"/>
              </a:scheme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txBox="1"/>
            <p:nvPr/>
          </p:nvSpPr>
          <p:spPr>
            <a:xfrm>
              <a:off x="251806" y="0"/>
              <a:ext cx="935279" cy="223566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rgbClr val="000000"/>
                </a:buClr>
                <a:buSzPts val="1500"/>
                <a:buFont typeface="Arial"/>
                <a:buNone/>
              </a:pPr>
              <a:r>
                <a:rPr b="0" i="0" lang="ja-JP" sz="1500" u="none" cap="none" strike="noStrike">
                  <a:solidFill>
                    <a:schemeClr val="lt1"/>
                  </a:solidFill>
                  <a:latin typeface="Arial"/>
                  <a:ea typeface="Arial"/>
                  <a:cs typeface="Arial"/>
                  <a:sym typeface="Arial"/>
                </a:rPr>
                <a:t>Movement</a:t>
              </a:r>
              <a:endParaRPr b="0" i="0" sz="1500" u="none" cap="none" strike="noStrike">
                <a:solidFill>
                  <a:schemeClr val="lt1"/>
                </a:solidFill>
                <a:latin typeface="Arial"/>
                <a:ea typeface="Arial"/>
                <a:cs typeface="Arial"/>
                <a:sym typeface="Arial"/>
              </a:endParaRPr>
            </a:p>
          </p:txBody>
        </p:sp>
        <p:sp>
          <p:nvSpPr>
            <p:cNvPr id="365" name="Google Shape;365;p29"/>
            <p:cNvSpPr/>
            <p:nvPr/>
          </p:nvSpPr>
          <p:spPr>
            <a:xfrm rot="10800000">
              <a:off x="239815" y="2235668"/>
              <a:ext cx="959261" cy="2235669"/>
            </a:xfrm>
            <a:prstGeom prst="trapezoid">
              <a:avLst>
                <a:gd fmla="val 25000" name="adj"/>
              </a:avLst>
            </a:prstGeom>
            <a:solidFill>
              <a:schemeClr val="accent1">
                <a:alpha val="69803"/>
              </a:scheme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txBox="1"/>
            <p:nvPr/>
          </p:nvSpPr>
          <p:spPr>
            <a:xfrm>
              <a:off x="407686" y="2235668"/>
              <a:ext cx="623519" cy="223566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rgbClr val="000000"/>
                </a:buClr>
                <a:buSzPts val="1500"/>
                <a:buFont typeface="Arial"/>
                <a:buNone/>
              </a:pPr>
              <a:r>
                <a:rPr b="0" i="0" lang="ja-JP" sz="1500" u="none" cap="none" strike="noStrike">
                  <a:solidFill>
                    <a:schemeClr val="lt1"/>
                  </a:solidFill>
                  <a:latin typeface="Arial"/>
                  <a:ea typeface="Arial"/>
                  <a:cs typeface="Arial"/>
                  <a:sym typeface="Arial"/>
                </a:rPr>
                <a:t>Power</a:t>
              </a:r>
              <a:endParaRPr b="0" i="0" sz="1500" u="none" cap="none" strike="noStrike">
                <a:solidFill>
                  <a:schemeClr val="lt1"/>
                </a:solidFill>
                <a:latin typeface="Arial"/>
                <a:ea typeface="Arial"/>
                <a:cs typeface="Arial"/>
                <a:sym typeface="Arial"/>
              </a:endParaRPr>
            </a:p>
          </p:txBody>
        </p:sp>
        <p:sp>
          <p:nvSpPr>
            <p:cNvPr id="367" name="Google Shape;367;p29"/>
            <p:cNvSpPr/>
            <p:nvPr/>
          </p:nvSpPr>
          <p:spPr>
            <a:xfrm rot="10800000">
              <a:off x="479630" y="4471337"/>
              <a:ext cx="479630" cy="2235669"/>
            </a:xfrm>
            <a:prstGeom prst="trapezoid">
              <a:avLst>
                <a:gd fmla="val 50000" name="adj"/>
              </a:avLst>
            </a:prstGeom>
            <a:solidFill>
              <a:schemeClr val="accent1">
                <a:alpha val="49803"/>
              </a:scheme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txBox="1"/>
            <p:nvPr/>
          </p:nvSpPr>
          <p:spPr>
            <a:xfrm>
              <a:off x="479630" y="4471337"/>
              <a:ext cx="479630" cy="223566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rgbClr val="000000"/>
                </a:buClr>
                <a:buSzPts val="1500"/>
                <a:buFont typeface="Arial"/>
                <a:buNone/>
              </a:pPr>
              <a:r>
                <a:rPr b="0" i="0" lang="ja-JP" sz="1500" u="none" cap="none" strike="noStrike">
                  <a:solidFill>
                    <a:schemeClr val="lt1"/>
                  </a:solidFill>
                  <a:latin typeface="Arial"/>
                  <a:ea typeface="Arial"/>
                  <a:cs typeface="Arial"/>
                  <a:sym typeface="Arial"/>
                </a:rPr>
                <a:t>Skill</a:t>
              </a:r>
              <a:endParaRPr b="0" i="0" sz="1500" u="none" cap="none" strike="noStrike">
                <a:solidFill>
                  <a:schemeClr val="lt1"/>
                </a:solidFill>
                <a:latin typeface="Arial"/>
                <a:ea typeface="Arial"/>
                <a:cs typeface="Arial"/>
                <a:sym typeface="Arial"/>
              </a:endParaRPr>
            </a:p>
          </p:txBody>
        </p:sp>
      </p:grpSp>
      <p:sp>
        <p:nvSpPr>
          <p:cNvPr id="369" name="Google Shape;369;p29"/>
          <p:cNvSpPr txBox="1"/>
          <p:nvPr/>
        </p:nvSpPr>
        <p:spPr>
          <a:xfrm>
            <a:off x="3062734" y="4610380"/>
            <a:ext cx="2381619" cy="430887"/>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ja-JP" sz="1100" u="none" cap="none" strike="noStrike">
                <a:solidFill>
                  <a:srgbClr val="FFFFFF"/>
                </a:solidFill>
                <a:latin typeface="Arial"/>
                <a:ea typeface="Arial"/>
                <a:cs typeface="Arial"/>
                <a:sym typeface="Arial"/>
              </a:rPr>
              <a:t>スピード・走行データ </a:t>
            </a:r>
            <a:endParaRPr/>
          </a:p>
          <a:p>
            <a:pPr indent="0" lvl="0" marL="0" marR="0" rtl="0" algn="ctr">
              <a:lnSpc>
                <a:spcPct val="100000"/>
              </a:lnSpc>
              <a:spcBef>
                <a:spcPts val="0"/>
              </a:spcBef>
              <a:spcAft>
                <a:spcPts val="0"/>
              </a:spcAft>
              <a:buNone/>
            </a:pPr>
            <a:r>
              <a:rPr b="0" i="0" lang="ja-JP" sz="1100" u="none" cap="none" strike="noStrike">
                <a:solidFill>
                  <a:srgbClr val="FFFFFF"/>
                </a:solidFill>
                <a:latin typeface="Arial"/>
                <a:ea typeface="Arial"/>
                <a:cs typeface="Arial"/>
                <a:sym typeface="Arial"/>
              </a:rPr>
              <a:t>GPS:Player Data</a:t>
            </a:r>
            <a:endParaRPr/>
          </a:p>
        </p:txBody>
      </p:sp>
      <p:sp>
        <p:nvSpPr>
          <p:cNvPr id="370" name="Google Shape;370;p29"/>
          <p:cNvSpPr txBox="1"/>
          <p:nvPr/>
        </p:nvSpPr>
        <p:spPr>
          <a:xfrm>
            <a:off x="5562601" y="4654465"/>
            <a:ext cx="2590798" cy="430887"/>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ja-JP" sz="1100" u="none" cap="none" strike="noStrike">
                <a:solidFill>
                  <a:srgbClr val="FFFFFF"/>
                </a:solidFill>
                <a:latin typeface="Arial"/>
                <a:ea typeface="Arial"/>
                <a:cs typeface="Arial"/>
                <a:sym typeface="Arial"/>
              </a:rPr>
              <a:t>戦術理解・判断</a:t>
            </a:r>
            <a:endParaRPr b="0" i="0" sz="11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None/>
            </a:pPr>
            <a:r>
              <a:rPr b="0" i="0" lang="ja-JP" sz="1100" u="none" cap="none" strike="noStrike">
                <a:solidFill>
                  <a:srgbClr val="FFFFFF"/>
                </a:solidFill>
                <a:latin typeface="Arial"/>
                <a:ea typeface="Arial"/>
                <a:cs typeface="Arial"/>
                <a:sym typeface="Arial"/>
              </a:rPr>
              <a:t>AIカメラ：NTT SPORTICT</a:t>
            </a:r>
            <a:endParaRPr/>
          </a:p>
        </p:txBody>
      </p:sp>
      <p:sp>
        <p:nvSpPr>
          <p:cNvPr id="371" name="Google Shape;371;p29"/>
          <p:cNvSpPr txBox="1"/>
          <p:nvPr/>
        </p:nvSpPr>
        <p:spPr>
          <a:xfrm>
            <a:off x="3062734" y="2535793"/>
            <a:ext cx="2433582" cy="430887"/>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ja-JP" sz="1100" u="none" cap="none" strike="noStrike">
                <a:solidFill>
                  <a:srgbClr val="FFFFFF"/>
                </a:solidFill>
                <a:latin typeface="Arial"/>
                <a:ea typeface="Arial"/>
                <a:cs typeface="Arial"/>
                <a:sym typeface="Arial"/>
              </a:rPr>
              <a:t>動作効率</a:t>
            </a:r>
            <a:endParaRPr b="0" i="0" sz="11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None/>
            </a:pPr>
            <a:r>
              <a:rPr b="0" i="0" lang="ja-JP" sz="1100" u="none" cap="none" strike="noStrike">
                <a:solidFill>
                  <a:srgbClr val="FFFFFF"/>
                </a:solidFill>
                <a:latin typeface="Arial"/>
                <a:ea typeface="Arial"/>
                <a:cs typeface="Arial"/>
                <a:sym typeface="Arial"/>
              </a:rPr>
              <a:t>動作解析/改善提案：Photon Sports</a:t>
            </a:r>
            <a:endParaRPr/>
          </a:p>
        </p:txBody>
      </p:sp>
      <p:sp>
        <p:nvSpPr>
          <p:cNvPr id="372" name="Google Shape;372;p29"/>
          <p:cNvSpPr txBox="1"/>
          <p:nvPr/>
        </p:nvSpPr>
        <p:spPr>
          <a:xfrm>
            <a:off x="5562600" y="2562892"/>
            <a:ext cx="2590799" cy="430887"/>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ja-JP" sz="1100" u="none" cap="none" strike="noStrike">
                <a:solidFill>
                  <a:srgbClr val="FFFFFF"/>
                </a:solidFill>
                <a:latin typeface="Arial"/>
                <a:ea typeface="Arial"/>
                <a:cs typeface="Arial"/>
                <a:sym typeface="Arial"/>
              </a:rPr>
              <a:t>フィジカル</a:t>
            </a:r>
            <a:endParaRPr b="0" i="0" sz="11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None/>
            </a:pPr>
            <a:r>
              <a:rPr b="0" i="0" lang="ja-JP" sz="1100" u="none" cap="none" strike="noStrike">
                <a:solidFill>
                  <a:srgbClr val="FFFFFF"/>
                </a:solidFill>
                <a:latin typeface="Arial"/>
                <a:ea typeface="Arial"/>
                <a:cs typeface="Arial"/>
                <a:sym typeface="Arial"/>
              </a:rPr>
              <a:t>測定/疲労度指数：Hawkin Dynamics</a:t>
            </a:r>
            <a:endParaRPr/>
          </a:p>
        </p:txBody>
      </p:sp>
      <p:pic>
        <p:nvPicPr>
          <p:cNvPr descr="マインドフルネスアプリ「Upmind（アップマインド）」が累計100万ダウンロードを突破 | Upmind株式会社のプレスリリース" id="373" name="Google Shape;373;p29"/>
          <p:cNvPicPr preferRelativeResize="0"/>
          <p:nvPr/>
        </p:nvPicPr>
        <p:blipFill rotWithShape="1">
          <a:blip r:embed="rId7">
            <a:alphaModFix/>
          </a:blip>
          <a:srcRect b="0" l="0" r="0" t="0"/>
          <a:stretch/>
        </p:blipFill>
        <p:spPr>
          <a:xfrm>
            <a:off x="3040646" y="1208619"/>
            <a:ext cx="2433582" cy="1278706"/>
          </a:xfrm>
          <a:prstGeom prst="rect">
            <a:avLst/>
          </a:prstGeom>
          <a:noFill/>
          <a:ln>
            <a:noFill/>
          </a:ln>
        </p:spPr>
      </p:pic>
      <p:sp>
        <p:nvSpPr>
          <p:cNvPr id="374" name="Google Shape;374;p29"/>
          <p:cNvSpPr txBox="1"/>
          <p:nvPr/>
        </p:nvSpPr>
        <p:spPr>
          <a:xfrm>
            <a:off x="3040646" y="956063"/>
            <a:ext cx="2462577" cy="430887"/>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ja-JP" sz="1100" u="none" cap="none" strike="noStrike">
                <a:solidFill>
                  <a:srgbClr val="FFFFFF"/>
                </a:solidFill>
                <a:latin typeface="Arial"/>
                <a:ea typeface="Arial"/>
                <a:cs typeface="Arial"/>
                <a:sym typeface="Arial"/>
              </a:rPr>
              <a:t>メンタル</a:t>
            </a:r>
            <a:endParaRPr b="0" i="0" sz="11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None/>
            </a:pPr>
            <a:r>
              <a:rPr b="0" i="0" lang="ja-JP" sz="1100" u="none" cap="none" strike="noStrike">
                <a:solidFill>
                  <a:srgbClr val="FFFFFF"/>
                </a:solidFill>
                <a:latin typeface="Arial"/>
                <a:ea typeface="Arial"/>
                <a:cs typeface="Arial"/>
                <a:sym typeface="Arial"/>
              </a:rPr>
              <a:t>瞑想・睡眠：Upmind</a:t>
            </a:r>
            <a:endParaRPr/>
          </a:p>
        </p:txBody>
      </p:sp>
      <p:sp>
        <p:nvSpPr>
          <p:cNvPr id="375" name="Google Shape;375;p29"/>
          <p:cNvSpPr txBox="1"/>
          <p:nvPr/>
        </p:nvSpPr>
        <p:spPr>
          <a:xfrm>
            <a:off x="-746360" y="918693"/>
            <a:ext cx="3205355"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ja-JP" sz="1100" u="none" cap="none" strike="noStrike">
                <a:solidFill>
                  <a:srgbClr val="000000"/>
                </a:solidFill>
                <a:latin typeface="Arial"/>
                <a:ea typeface="Arial"/>
                <a:cs typeface="Arial"/>
                <a:sym typeface="Arial"/>
              </a:rPr>
              <a:t>タイムライン例</a:t>
            </a:r>
            <a:endParaRPr b="0" i="0" sz="1100" u="none" cap="none" strike="noStrike">
              <a:solidFill>
                <a:srgbClr val="000000"/>
              </a:solidFill>
              <a:latin typeface="Arial"/>
              <a:ea typeface="Arial"/>
              <a:cs typeface="Arial"/>
              <a:sym typeface="Arial"/>
            </a:endParaRPr>
          </a:p>
        </p:txBody>
      </p:sp>
      <p:cxnSp>
        <p:nvCxnSpPr>
          <p:cNvPr id="376" name="Google Shape;376;p29"/>
          <p:cNvCxnSpPr/>
          <p:nvPr/>
        </p:nvCxnSpPr>
        <p:spPr>
          <a:xfrm>
            <a:off x="80020" y="1179802"/>
            <a:ext cx="1520814" cy="501"/>
          </a:xfrm>
          <a:prstGeom prst="straightConnector1">
            <a:avLst/>
          </a:prstGeom>
          <a:noFill/>
          <a:ln cap="flat" cmpd="sng" w="9525">
            <a:solidFill>
              <a:schemeClr val="dk1"/>
            </a:solidFill>
            <a:prstDash val="solid"/>
            <a:round/>
            <a:headEnd len="sm" w="sm" type="none"/>
            <a:tailEnd len="sm" w="sm" type="none"/>
          </a:ln>
        </p:spPr>
      </p:cxnSp>
      <p:sp>
        <p:nvSpPr>
          <p:cNvPr id="377" name="Google Shape;377;p29"/>
          <p:cNvSpPr txBox="1"/>
          <p:nvPr/>
        </p:nvSpPr>
        <p:spPr>
          <a:xfrm>
            <a:off x="-746360" y="2879860"/>
            <a:ext cx="320535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ja-JP" sz="1600" u="none" cap="none" strike="noStrike">
                <a:solidFill>
                  <a:srgbClr val="000000"/>
                </a:solidFill>
                <a:latin typeface="Arial"/>
                <a:ea typeface="Arial"/>
                <a:cs typeface="Arial"/>
                <a:sym typeface="Arial"/>
              </a:rPr>
              <a:t>9:45</a:t>
            </a:r>
            <a:endParaRPr/>
          </a:p>
          <a:p>
            <a:pPr indent="0" lvl="0" marL="0" marR="0" rtl="0" algn="ctr">
              <a:lnSpc>
                <a:spcPct val="100000"/>
              </a:lnSpc>
              <a:spcBef>
                <a:spcPts val="0"/>
              </a:spcBef>
              <a:spcAft>
                <a:spcPts val="0"/>
              </a:spcAft>
              <a:buNone/>
            </a:pPr>
            <a:r>
              <a:rPr b="1" i="0" lang="ja-JP" sz="1600" u="none" cap="none" strike="noStrike">
                <a:solidFill>
                  <a:srgbClr val="000000"/>
                </a:solidFill>
                <a:latin typeface="Arial"/>
                <a:ea typeface="Arial"/>
                <a:cs typeface="Arial"/>
                <a:sym typeface="Arial"/>
              </a:rPr>
              <a:t>測定/動作改善</a:t>
            </a:r>
            <a:endParaRPr/>
          </a:p>
        </p:txBody>
      </p:sp>
      <p:sp>
        <p:nvSpPr>
          <p:cNvPr id="378" name="Google Shape;378;p29"/>
          <p:cNvSpPr txBox="1"/>
          <p:nvPr/>
        </p:nvSpPr>
        <p:spPr>
          <a:xfrm>
            <a:off x="-746360" y="3954862"/>
            <a:ext cx="320535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ja-JP" sz="1600" u="none" cap="none" strike="noStrike">
                <a:solidFill>
                  <a:srgbClr val="000000"/>
                </a:solidFill>
                <a:latin typeface="Arial"/>
                <a:ea typeface="Arial"/>
                <a:cs typeface="Arial"/>
                <a:sym typeface="Arial"/>
              </a:rPr>
              <a:t>10:30</a:t>
            </a:r>
            <a:endParaRPr/>
          </a:p>
          <a:p>
            <a:pPr indent="0" lvl="0" marL="0" marR="0" rtl="0" algn="ctr">
              <a:lnSpc>
                <a:spcPct val="100000"/>
              </a:lnSpc>
              <a:spcBef>
                <a:spcPts val="0"/>
              </a:spcBef>
              <a:spcAft>
                <a:spcPts val="0"/>
              </a:spcAft>
              <a:buNone/>
            </a:pPr>
            <a:r>
              <a:rPr b="1" i="0" lang="ja-JP" sz="1600" u="none" cap="none" strike="noStrike">
                <a:solidFill>
                  <a:srgbClr val="000000"/>
                </a:solidFill>
                <a:latin typeface="Arial"/>
                <a:ea typeface="Arial"/>
                <a:cs typeface="Arial"/>
                <a:sym typeface="Arial"/>
              </a:rPr>
              <a:t>試合</a:t>
            </a:r>
            <a:endParaRPr b="1" i="0" sz="1600" u="none" cap="none" strike="noStrike">
              <a:solidFill>
                <a:srgbClr val="000000"/>
              </a:solidFill>
              <a:latin typeface="Arial"/>
              <a:ea typeface="Arial"/>
              <a:cs typeface="Arial"/>
              <a:sym typeface="Arial"/>
            </a:endParaRPr>
          </a:p>
        </p:txBody>
      </p:sp>
      <p:cxnSp>
        <p:nvCxnSpPr>
          <p:cNvPr id="379" name="Google Shape;379;p29"/>
          <p:cNvCxnSpPr/>
          <p:nvPr/>
        </p:nvCxnSpPr>
        <p:spPr>
          <a:xfrm>
            <a:off x="851788" y="3544637"/>
            <a:ext cx="0" cy="350095"/>
          </a:xfrm>
          <a:prstGeom prst="straightConnector1">
            <a:avLst/>
          </a:prstGeom>
          <a:noFill/>
          <a:ln cap="flat" cmpd="sng" w="9525">
            <a:solidFill>
              <a:srgbClr val="4A7DBA"/>
            </a:solidFill>
            <a:prstDash val="solid"/>
            <a:round/>
            <a:headEnd len="sm" w="sm" type="none"/>
            <a:tailEnd len="med" w="med" type="triangle"/>
          </a:ln>
        </p:spPr>
      </p:cxnSp>
      <p:sp>
        <p:nvSpPr>
          <p:cNvPr id="380" name="Google Shape;380;p29"/>
          <p:cNvSpPr txBox="1"/>
          <p:nvPr/>
        </p:nvSpPr>
        <p:spPr>
          <a:xfrm>
            <a:off x="-746360" y="4827664"/>
            <a:ext cx="3205355"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ja-JP" sz="1600" u="none" cap="none" strike="noStrike">
                <a:solidFill>
                  <a:srgbClr val="000000"/>
                </a:solidFill>
                <a:latin typeface="Arial"/>
                <a:ea typeface="Arial"/>
                <a:cs typeface="Arial"/>
                <a:sym typeface="Arial"/>
              </a:rPr>
              <a:t>12:00</a:t>
            </a:r>
            <a:endParaRPr/>
          </a:p>
          <a:p>
            <a:pPr indent="0" lvl="0" marL="0" marR="0" rtl="0" algn="ctr">
              <a:lnSpc>
                <a:spcPct val="100000"/>
              </a:lnSpc>
              <a:spcBef>
                <a:spcPts val="0"/>
              </a:spcBef>
              <a:spcAft>
                <a:spcPts val="0"/>
              </a:spcAft>
              <a:buNone/>
            </a:pPr>
            <a:r>
              <a:rPr b="1" i="0" lang="ja-JP" sz="1600" u="none" cap="none" strike="noStrike">
                <a:solidFill>
                  <a:srgbClr val="000000"/>
                </a:solidFill>
                <a:latin typeface="Arial"/>
                <a:ea typeface="Arial"/>
                <a:cs typeface="Arial"/>
                <a:sym typeface="Arial"/>
              </a:rPr>
              <a:t>疲労度チェック</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0" lang="ja-JP" sz="1600" u="none" cap="none" strike="noStrike">
                <a:solidFill>
                  <a:srgbClr val="000000"/>
                </a:solidFill>
                <a:latin typeface="Arial"/>
                <a:ea typeface="Arial"/>
                <a:cs typeface="Arial"/>
                <a:sym typeface="Arial"/>
              </a:rPr>
              <a:t>映像分析</a:t>
            </a:r>
            <a:endParaRPr b="1" i="0" sz="1600" u="none" cap="none" strike="noStrike">
              <a:solidFill>
                <a:srgbClr val="000000"/>
              </a:solidFill>
              <a:latin typeface="Arial"/>
              <a:ea typeface="Arial"/>
              <a:cs typeface="Arial"/>
              <a:sym typeface="Arial"/>
            </a:endParaRPr>
          </a:p>
        </p:txBody>
      </p:sp>
      <p:cxnSp>
        <p:nvCxnSpPr>
          <p:cNvPr id="381" name="Google Shape;381;p29"/>
          <p:cNvCxnSpPr/>
          <p:nvPr/>
        </p:nvCxnSpPr>
        <p:spPr>
          <a:xfrm>
            <a:off x="856318" y="4492709"/>
            <a:ext cx="0" cy="353387"/>
          </a:xfrm>
          <a:prstGeom prst="straightConnector1">
            <a:avLst/>
          </a:prstGeom>
          <a:noFill/>
          <a:ln cap="flat" cmpd="sng" w="9525">
            <a:solidFill>
              <a:srgbClr val="4A7DBA"/>
            </a:solidFill>
            <a:prstDash val="solid"/>
            <a:round/>
            <a:headEnd len="sm" w="sm" type="none"/>
            <a:tailEnd len="med" w="med" type="triangle"/>
          </a:ln>
        </p:spPr>
      </p:cxnSp>
      <p:cxnSp>
        <p:nvCxnSpPr>
          <p:cNvPr id="382" name="Google Shape;382;p29"/>
          <p:cNvCxnSpPr/>
          <p:nvPr/>
        </p:nvCxnSpPr>
        <p:spPr>
          <a:xfrm>
            <a:off x="851788" y="2489388"/>
            <a:ext cx="0" cy="350095"/>
          </a:xfrm>
          <a:prstGeom prst="straightConnector1">
            <a:avLst/>
          </a:prstGeom>
          <a:noFill/>
          <a:ln cap="flat" cmpd="sng" w="9525">
            <a:solidFill>
              <a:srgbClr val="4A7DBA"/>
            </a:solidFill>
            <a:prstDash val="solid"/>
            <a:round/>
            <a:headEnd len="sm" w="sm" type="none"/>
            <a:tailEnd len="med" w="med" type="triangle"/>
          </a:ln>
        </p:spPr>
      </p:cxnSp>
      <p:sp>
        <p:nvSpPr>
          <p:cNvPr id="383" name="Google Shape;383;p29"/>
          <p:cNvSpPr txBox="1"/>
          <p:nvPr/>
        </p:nvSpPr>
        <p:spPr>
          <a:xfrm>
            <a:off x="-746360" y="1877633"/>
            <a:ext cx="320535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ja-JP" sz="1600" u="none" cap="none" strike="noStrike">
                <a:solidFill>
                  <a:srgbClr val="000000"/>
                </a:solidFill>
                <a:latin typeface="Arial"/>
                <a:ea typeface="Arial"/>
                <a:cs typeface="Arial"/>
                <a:sym typeface="Arial"/>
              </a:rPr>
              <a:t>9:00</a:t>
            </a:r>
            <a:endParaRPr/>
          </a:p>
          <a:p>
            <a:pPr indent="0" lvl="0" marL="0" marR="0" rtl="0" algn="ctr">
              <a:lnSpc>
                <a:spcPct val="100000"/>
              </a:lnSpc>
              <a:spcBef>
                <a:spcPts val="0"/>
              </a:spcBef>
              <a:spcAft>
                <a:spcPts val="0"/>
              </a:spcAft>
              <a:buNone/>
            </a:pPr>
            <a:r>
              <a:rPr b="1" i="0" lang="ja-JP" sz="1600" u="none" cap="none" strike="noStrike">
                <a:solidFill>
                  <a:srgbClr val="000000"/>
                </a:solidFill>
                <a:latin typeface="Arial"/>
                <a:ea typeface="Arial"/>
                <a:cs typeface="Arial"/>
                <a:sym typeface="Arial"/>
              </a:rPr>
              <a:t>講義・体験</a:t>
            </a:r>
            <a:endParaRPr/>
          </a:p>
        </p:txBody>
      </p:sp>
      <p:sp>
        <p:nvSpPr>
          <p:cNvPr id="384" name="Google Shape;384;p29"/>
          <p:cNvSpPr/>
          <p:nvPr/>
        </p:nvSpPr>
        <p:spPr>
          <a:xfrm rot="5400000">
            <a:off x="6862331" y="3502205"/>
            <a:ext cx="3120167" cy="405467"/>
          </a:xfrm>
          <a:prstGeom prst="triangle">
            <a:avLst>
              <a:gd fmla="val 50000" name="adj"/>
            </a:avLst>
          </a:prstGeom>
          <a:solidFill>
            <a:schemeClr val="accen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85" name="Google Shape;385;p29"/>
          <p:cNvPicPr preferRelativeResize="0"/>
          <p:nvPr/>
        </p:nvPicPr>
        <p:blipFill rotWithShape="1">
          <a:blip r:embed="rId8">
            <a:alphaModFix/>
          </a:blip>
          <a:srcRect b="0" l="0" r="0" t="0"/>
          <a:stretch/>
        </p:blipFill>
        <p:spPr>
          <a:xfrm>
            <a:off x="8816515" y="1348087"/>
            <a:ext cx="3066938" cy="4854106"/>
          </a:xfrm>
          <a:prstGeom prst="rect">
            <a:avLst/>
          </a:prstGeom>
          <a:noFill/>
          <a:ln>
            <a:noFill/>
          </a:ln>
        </p:spPr>
      </p:pic>
      <p:sp>
        <p:nvSpPr>
          <p:cNvPr id="386" name="Google Shape;386;p29"/>
          <p:cNvSpPr txBox="1"/>
          <p:nvPr/>
        </p:nvSpPr>
        <p:spPr>
          <a:xfrm>
            <a:off x="8791466" y="918693"/>
            <a:ext cx="3205355"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ja-JP" sz="1100" u="none" cap="none" strike="noStrike">
                <a:solidFill>
                  <a:srgbClr val="000000"/>
                </a:solidFill>
                <a:latin typeface="Arial"/>
                <a:ea typeface="Arial"/>
                <a:cs typeface="Arial"/>
                <a:sym typeface="Arial"/>
              </a:rPr>
              <a:t>終了後(フィードバック選手/指導者)</a:t>
            </a:r>
            <a:endParaRPr/>
          </a:p>
        </p:txBody>
      </p:sp>
      <p:cxnSp>
        <p:nvCxnSpPr>
          <p:cNvPr id="387" name="Google Shape;387;p29"/>
          <p:cNvCxnSpPr/>
          <p:nvPr/>
        </p:nvCxnSpPr>
        <p:spPr>
          <a:xfrm>
            <a:off x="8923328" y="1179802"/>
            <a:ext cx="2960125"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0"/>
          <p:cNvSpPr txBox="1"/>
          <p:nvPr>
            <p:ph type="title"/>
          </p:nvPr>
        </p:nvSpPr>
        <p:spPr>
          <a:xfrm>
            <a:off x="0" y="-66337"/>
            <a:ext cx="10177131" cy="4476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E0E3A"/>
              </a:buClr>
              <a:buSzPts val="1200"/>
              <a:buFont typeface="Arial"/>
              <a:buNone/>
            </a:pPr>
            <a:r>
              <a:rPr lang="ja-JP" sz="1200">
                <a:latin typeface="Arial"/>
                <a:ea typeface="Arial"/>
                <a:cs typeface="Arial"/>
                <a:sym typeface="Arial"/>
              </a:rPr>
              <a:t>ビジネスモデル</a:t>
            </a:r>
            <a:endParaRPr/>
          </a:p>
        </p:txBody>
      </p:sp>
      <p:sp>
        <p:nvSpPr>
          <p:cNvPr id="393" name="Google Shape;393;p30"/>
          <p:cNvSpPr/>
          <p:nvPr/>
        </p:nvSpPr>
        <p:spPr>
          <a:xfrm>
            <a:off x="9236735" y="5242683"/>
            <a:ext cx="2605384"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Arial"/>
                <a:ea typeface="Arial"/>
                <a:cs typeface="Arial"/>
                <a:sym typeface="Arial"/>
              </a:rPr>
              <a:t>部活動</a:t>
            </a:r>
            <a:endParaRPr b="1" i="0" sz="1400" u="none" cap="none" strike="noStrike">
              <a:solidFill>
                <a:srgbClr val="000000"/>
              </a:solidFill>
              <a:latin typeface="Arial"/>
              <a:ea typeface="Arial"/>
              <a:cs typeface="Arial"/>
              <a:sym typeface="Arial"/>
            </a:endParaRPr>
          </a:p>
        </p:txBody>
      </p:sp>
      <p:sp>
        <p:nvSpPr>
          <p:cNvPr id="394" name="Google Shape;394;p30"/>
          <p:cNvSpPr/>
          <p:nvPr/>
        </p:nvSpPr>
        <p:spPr>
          <a:xfrm>
            <a:off x="5395415" y="1290631"/>
            <a:ext cx="1688103" cy="4747284"/>
          </a:xfrm>
          <a:prstGeom prst="rect">
            <a:avLst/>
          </a:prstGeom>
          <a:solidFill>
            <a:srgbClr val="A6D86E"/>
          </a:solidFill>
          <a:ln cap="flat" cmpd="sng" w="28575">
            <a:solidFill>
              <a:srgbClr val="00AD19"/>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Arial"/>
                <a:ea typeface="Arial"/>
                <a:cs typeface="Arial"/>
                <a:sym typeface="Arial"/>
              </a:rPr>
              <a:t>Setagaya Sports Valley</a:t>
            </a:r>
            <a:endParaRPr b="0" i="0" sz="1400" u="none" cap="none" strike="noStrike">
              <a:solidFill>
                <a:srgbClr val="000000"/>
              </a:solidFill>
              <a:latin typeface="Arial"/>
              <a:ea typeface="Arial"/>
              <a:cs typeface="Arial"/>
              <a:sym typeface="Arial"/>
            </a:endParaRPr>
          </a:p>
        </p:txBody>
      </p:sp>
      <p:sp>
        <p:nvSpPr>
          <p:cNvPr id="395" name="Google Shape;395;p30"/>
          <p:cNvSpPr/>
          <p:nvPr/>
        </p:nvSpPr>
        <p:spPr>
          <a:xfrm>
            <a:off x="6854790" y="3841909"/>
            <a:ext cx="3075917"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Arial"/>
                <a:ea typeface="Arial"/>
                <a:cs typeface="Arial"/>
                <a:sym typeface="Arial"/>
              </a:rPr>
              <a:t>測定、改善</a:t>
            </a:r>
            <a:endParaRPr b="1" i="0" sz="1400" u="none" cap="none" strike="noStrike">
              <a:solidFill>
                <a:srgbClr val="000000"/>
              </a:solidFill>
              <a:latin typeface="Arial"/>
              <a:ea typeface="Arial"/>
              <a:cs typeface="Arial"/>
              <a:sym typeface="Arial"/>
            </a:endParaRPr>
          </a:p>
        </p:txBody>
      </p:sp>
      <p:sp>
        <p:nvSpPr>
          <p:cNvPr id="396" name="Google Shape;396;p30"/>
          <p:cNvSpPr/>
          <p:nvPr/>
        </p:nvSpPr>
        <p:spPr>
          <a:xfrm>
            <a:off x="688071" y="1290631"/>
            <a:ext cx="1688103" cy="4747279"/>
          </a:xfrm>
          <a:prstGeom prst="rect">
            <a:avLst/>
          </a:prstGeom>
          <a:solidFill>
            <a:schemeClr val="lt1"/>
          </a:solidFill>
          <a:ln cap="flat" cmpd="sng" w="28575">
            <a:solidFill>
              <a:srgbClr val="00AD19"/>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Arial"/>
                <a:ea typeface="Arial"/>
                <a:cs typeface="Arial"/>
                <a:sym typeface="Arial"/>
              </a:rPr>
              <a:t>スポーツ科学</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Arial"/>
                <a:ea typeface="Arial"/>
                <a:cs typeface="Arial"/>
                <a:sym typeface="Arial"/>
              </a:rPr>
              <a:t>ヘルスケア企業</a:t>
            </a:r>
            <a:endParaRPr b="1" i="0" sz="1400" u="none" cap="none" strike="noStrike">
              <a:solidFill>
                <a:srgbClr val="000000"/>
              </a:solidFill>
              <a:latin typeface="Arial"/>
              <a:ea typeface="Arial"/>
              <a:cs typeface="Arial"/>
              <a:sym typeface="Arial"/>
            </a:endParaRPr>
          </a:p>
        </p:txBody>
      </p:sp>
      <p:sp>
        <p:nvSpPr>
          <p:cNvPr id="397" name="Google Shape;397;p30"/>
          <p:cNvSpPr/>
          <p:nvPr/>
        </p:nvSpPr>
        <p:spPr>
          <a:xfrm>
            <a:off x="8077641" y="4319365"/>
            <a:ext cx="474221" cy="334097"/>
          </a:xfrm>
          <a:prstGeom prst="ellipse">
            <a:avLst/>
          </a:prstGeom>
          <a:noFill/>
          <a:ln cap="flat" cmpd="sng" w="19050">
            <a:solidFill>
              <a:srgbClr val="00AD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descr="元" id="398" name="Google Shape;398;p30"/>
          <p:cNvPicPr preferRelativeResize="0"/>
          <p:nvPr/>
        </p:nvPicPr>
        <p:blipFill rotWithShape="1">
          <a:blip r:embed="rId3">
            <a:alphaModFix/>
          </a:blip>
          <a:srcRect b="0" l="0" r="0" t="0"/>
          <a:stretch/>
        </p:blipFill>
        <p:spPr>
          <a:xfrm>
            <a:off x="8043770" y="5029192"/>
            <a:ext cx="541965" cy="381824"/>
          </a:xfrm>
          <a:prstGeom prst="rect">
            <a:avLst/>
          </a:prstGeom>
          <a:noFill/>
          <a:ln>
            <a:noFill/>
          </a:ln>
        </p:spPr>
      </p:pic>
      <p:cxnSp>
        <p:nvCxnSpPr>
          <p:cNvPr id="399" name="Google Shape;399;p30"/>
          <p:cNvCxnSpPr/>
          <p:nvPr/>
        </p:nvCxnSpPr>
        <p:spPr>
          <a:xfrm>
            <a:off x="7344211" y="4786190"/>
            <a:ext cx="2144904" cy="0"/>
          </a:xfrm>
          <a:prstGeom prst="straightConnector1">
            <a:avLst/>
          </a:prstGeom>
          <a:noFill/>
          <a:ln cap="flat" cmpd="sng" w="19050">
            <a:solidFill>
              <a:schemeClr val="dk1"/>
            </a:solidFill>
            <a:prstDash val="solid"/>
            <a:round/>
            <a:headEnd len="sm" w="sm" type="none"/>
            <a:tailEnd len="lg" w="lg" type="triangle"/>
          </a:ln>
        </p:spPr>
      </p:cxnSp>
      <p:cxnSp>
        <p:nvCxnSpPr>
          <p:cNvPr id="400" name="Google Shape;400;p30"/>
          <p:cNvCxnSpPr/>
          <p:nvPr/>
        </p:nvCxnSpPr>
        <p:spPr>
          <a:xfrm rot="10800000">
            <a:off x="7344211" y="4906579"/>
            <a:ext cx="2144904" cy="0"/>
          </a:xfrm>
          <a:prstGeom prst="straightConnector1">
            <a:avLst/>
          </a:prstGeom>
          <a:noFill/>
          <a:ln cap="flat" cmpd="sng" w="19050">
            <a:solidFill>
              <a:schemeClr val="dk1"/>
            </a:solidFill>
            <a:prstDash val="solid"/>
            <a:round/>
            <a:headEnd len="sm" w="sm" type="none"/>
            <a:tailEnd len="lg" w="lg" type="triangle"/>
          </a:ln>
        </p:spPr>
      </p:cxnSp>
      <p:sp>
        <p:nvSpPr>
          <p:cNvPr id="401" name="Google Shape;401;p30"/>
          <p:cNvSpPr/>
          <p:nvPr/>
        </p:nvSpPr>
        <p:spPr>
          <a:xfrm>
            <a:off x="2314812" y="1388979"/>
            <a:ext cx="3152054"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Arial"/>
                <a:ea typeface="Arial"/>
                <a:cs typeface="Arial"/>
                <a:sym typeface="Arial"/>
              </a:rPr>
              <a:t>測定機器/サービス</a:t>
            </a:r>
            <a:endParaRPr b="1" i="0" sz="1400" u="none" cap="none" strike="noStrike">
              <a:solidFill>
                <a:srgbClr val="000000"/>
              </a:solidFill>
              <a:latin typeface="Arial"/>
              <a:ea typeface="Arial"/>
              <a:cs typeface="Arial"/>
              <a:sym typeface="Arial"/>
            </a:endParaRPr>
          </a:p>
        </p:txBody>
      </p:sp>
      <p:cxnSp>
        <p:nvCxnSpPr>
          <p:cNvPr id="402" name="Google Shape;402;p30"/>
          <p:cNvCxnSpPr/>
          <p:nvPr/>
        </p:nvCxnSpPr>
        <p:spPr>
          <a:xfrm rot="10800000">
            <a:off x="2982868" y="2520663"/>
            <a:ext cx="1815942" cy="0"/>
          </a:xfrm>
          <a:prstGeom prst="straightConnector1">
            <a:avLst/>
          </a:prstGeom>
          <a:noFill/>
          <a:ln cap="flat" cmpd="sng" w="19050">
            <a:solidFill>
              <a:schemeClr val="dk1"/>
            </a:solidFill>
            <a:prstDash val="solid"/>
            <a:round/>
            <a:headEnd len="sm" w="sm" type="none"/>
            <a:tailEnd len="lg" w="lg" type="triangle"/>
          </a:ln>
        </p:spPr>
      </p:cxnSp>
      <p:sp>
        <p:nvSpPr>
          <p:cNvPr id="403" name="Google Shape;403;p30"/>
          <p:cNvSpPr/>
          <p:nvPr/>
        </p:nvSpPr>
        <p:spPr>
          <a:xfrm>
            <a:off x="3745393" y="2655702"/>
            <a:ext cx="369811" cy="307736"/>
          </a:xfrm>
          <a:prstGeom prst="ellipse">
            <a:avLst/>
          </a:prstGeom>
          <a:noFill/>
          <a:ln cap="flat" cmpd="sng" w="19050">
            <a:solidFill>
              <a:srgbClr val="00AD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04" name="Google Shape;404;p30"/>
          <p:cNvSpPr/>
          <p:nvPr/>
        </p:nvSpPr>
        <p:spPr>
          <a:xfrm>
            <a:off x="2073315" y="3050821"/>
            <a:ext cx="3635050"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Arial"/>
                <a:ea typeface="Arial"/>
                <a:cs typeface="Arial"/>
                <a:sym typeface="Arial"/>
              </a:rPr>
              <a:t>実証フィールド/</a:t>
            </a:r>
            <a:r>
              <a:rPr b="1" i="0" lang="ja-JP" sz="1400" u="none" cap="none" strike="noStrike">
                <a:solidFill>
                  <a:srgbClr val="000000"/>
                </a:solidFill>
                <a:latin typeface="Arial"/>
                <a:ea typeface="Arial"/>
                <a:cs typeface="Arial"/>
                <a:sym typeface="Arial"/>
              </a:rPr>
              <a:t>テストユーザ</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Arial"/>
                <a:ea typeface="Arial"/>
                <a:cs typeface="Arial"/>
                <a:sym typeface="Arial"/>
              </a:rPr>
              <a:t>プログラム導入</a:t>
            </a:r>
            <a:endParaRPr b="1" i="0" sz="1400" u="none" cap="none" strike="noStrike">
              <a:solidFill>
                <a:srgbClr val="000000"/>
              </a:solidFill>
              <a:latin typeface="Arial"/>
              <a:ea typeface="Arial"/>
              <a:cs typeface="Arial"/>
              <a:sym typeface="Arial"/>
            </a:endParaRPr>
          </a:p>
        </p:txBody>
      </p:sp>
      <p:sp>
        <p:nvSpPr>
          <p:cNvPr id="405" name="Google Shape;405;p30"/>
          <p:cNvSpPr/>
          <p:nvPr/>
        </p:nvSpPr>
        <p:spPr>
          <a:xfrm>
            <a:off x="3725795" y="1752782"/>
            <a:ext cx="369811" cy="307736"/>
          </a:xfrm>
          <a:prstGeom prst="ellipse">
            <a:avLst/>
          </a:prstGeom>
          <a:noFill/>
          <a:ln cap="flat" cmpd="sng" w="19050">
            <a:solidFill>
              <a:srgbClr val="00AD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cxnSp>
        <p:nvCxnSpPr>
          <p:cNvPr id="406" name="Google Shape;406;p30"/>
          <p:cNvCxnSpPr/>
          <p:nvPr/>
        </p:nvCxnSpPr>
        <p:spPr>
          <a:xfrm>
            <a:off x="2982868" y="2297708"/>
            <a:ext cx="1815942" cy="0"/>
          </a:xfrm>
          <a:prstGeom prst="straightConnector1">
            <a:avLst/>
          </a:prstGeom>
          <a:noFill/>
          <a:ln cap="flat" cmpd="sng" w="19050">
            <a:solidFill>
              <a:schemeClr val="dk1"/>
            </a:solidFill>
            <a:prstDash val="solid"/>
            <a:round/>
            <a:headEnd len="sm" w="sm" type="none"/>
            <a:tailEnd len="lg" w="lg" type="triangle"/>
          </a:ln>
        </p:spPr>
      </p:cxnSp>
      <p:sp>
        <p:nvSpPr>
          <p:cNvPr id="407" name="Google Shape;407;p30"/>
          <p:cNvSpPr/>
          <p:nvPr/>
        </p:nvSpPr>
        <p:spPr>
          <a:xfrm>
            <a:off x="7392770" y="5411016"/>
            <a:ext cx="2057746"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Arial"/>
                <a:ea typeface="Arial"/>
                <a:cs typeface="Arial"/>
                <a:sym typeface="Arial"/>
              </a:rPr>
              <a:t>1人</a:t>
            </a:r>
            <a:r>
              <a:rPr b="1" i="0" lang="ja-JP" sz="1400" u="none" cap="none" strike="noStrike">
                <a:solidFill>
                  <a:srgbClr val="000000"/>
                </a:solidFill>
                <a:latin typeface="Arial"/>
                <a:ea typeface="Arial"/>
                <a:cs typeface="Arial"/>
                <a:sym typeface="Arial"/>
              </a:rPr>
              <a:t>10</a:t>
            </a:r>
            <a:r>
              <a:rPr b="1" i="0" lang="ja-JP" sz="1400" u="none" cap="none" strike="noStrike">
                <a:solidFill>
                  <a:srgbClr val="000000"/>
                </a:solidFill>
                <a:latin typeface="Arial"/>
                <a:ea typeface="Arial"/>
                <a:cs typeface="Arial"/>
                <a:sym typeface="Arial"/>
              </a:rPr>
              <a:t>,000円</a:t>
            </a:r>
            <a:endParaRPr b="1" i="0" sz="1400" u="none" cap="none" strike="noStrike">
              <a:solidFill>
                <a:srgbClr val="000000"/>
              </a:solidFill>
              <a:latin typeface="Arial"/>
              <a:ea typeface="Arial"/>
              <a:cs typeface="Arial"/>
              <a:sym typeface="Arial"/>
            </a:endParaRPr>
          </a:p>
        </p:txBody>
      </p:sp>
      <p:sp>
        <p:nvSpPr>
          <p:cNvPr id="408" name="Google Shape;408;p30"/>
          <p:cNvSpPr/>
          <p:nvPr/>
        </p:nvSpPr>
        <p:spPr>
          <a:xfrm>
            <a:off x="2314812" y="3706132"/>
            <a:ext cx="3152054" cy="73862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Arial"/>
                <a:ea typeface="Arial"/>
                <a:cs typeface="Arial"/>
                <a:sym typeface="Arial"/>
              </a:rPr>
              <a:t>広告費・</a:t>
            </a:r>
            <a:r>
              <a:rPr b="1" i="0" lang="ja-JP" sz="1400" u="none" cap="none" strike="noStrike">
                <a:solidFill>
                  <a:srgbClr val="000000"/>
                </a:solidFill>
                <a:latin typeface="Arial"/>
                <a:ea typeface="Arial"/>
                <a:cs typeface="Arial"/>
                <a:sym typeface="Arial"/>
              </a:rPr>
              <a:t>紹介料/協賛金</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Arial"/>
                <a:ea typeface="Arial"/>
                <a:cs typeface="Arial"/>
                <a:sym typeface="Arial"/>
              </a:rPr>
              <a:t>テスト/体験会1人5,000円</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Arial"/>
                <a:ea typeface="Arial"/>
                <a:cs typeface="Arial"/>
                <a:sym typeface="Arial"/>
              </a:rPr>
              <a:t>購入成果報酬</a:t>
            </a:r>
            <a:r>
              <a:rPr b="1" i="0" lang="ja-JP" sz="1400" u="none" cap="none" strike="noStrike">
                <a:solidFill>
                  <a:srgbClr val="000000"/>
                </a:solidFill>
                <a:latin typeface="Arial"/>
                <a:ea typeface="Arial"/>
                <a:cs typeface="Arial"/>
                <a:sym typeface="Arial"/>
              </a:rPr>
              <a:t>2</a:t>
            </a:r>
            <a:r>
              <a:rPr b="1" i="0" lang="ja-JP" sz="1400" u="none" cap="none" strike="noStrike">
                <a:solidFill>
                  <a:srgbClr val="000000"/>
                </a:solidFill>
                <a:latin typeface="Arial"/>
                <a:ea typeface="Arial"/>
                <a:cs typeface="Arial"/>
                <a:sym typeface="Arial"/>
              </a:rPr>
              <a:t>0～</a:t>
            </a:r>
            <a:r>
              <a:rPr b="1" i="0" lang="ja-JP" sz="1400" u="none" cap="none" strike="noStrike">
                <a:solidFill>
                  <a:srgbClr val="000000"/>
                </a:solidFill>
                <a:latin typeface="Arial"/>
                <a:ea typeface="Arial"/>
                <a:cs typeface="Arial"/>
                <a:sym typeface="Arial"/>
              </a:rPr>
              <a:t>30</a:t>
            </a:r>
            <a:r>
              <a:rPr b="1" i="0" lang="ja-JP" sz="1400" u="none" cap="none" strike="noStrike">
                <a:solidFill>
                  <a:srgbClr val="000000"/>
                </a:solidFill>
                <a:latin typeface="Arial"/>
                <a:ea typeface="Arial"/>
                <a:cs typeface="Arial"/>
                <a:sym typeface="Arial"/>
              </a:rPr>
              <a:t>%</a:t>
            </a:r>
            <a:endParaRPr/>
          </a:p>
        </p:txBody>
      </p:sp>
      <p:cxnSp>
        <p:nvCxnSpPr>
          <p:cNvPr id="409" name="Google Shape;409;p30"/>
          <p:cNvCxnSpPr/>
          <p:nvPr/>
        </p:nvCxnSpPr>
        <p:spPr>
          <a:xfrm rot="10800000">
            <a:off x="2982868" y="5140032"/>
            <a:ext cx="1815942" cy="0"/>
          </a:xfrm>
          <a:prstGeom prst="straightConnector1">
            <a:avLst/>
          </a:prstGeom>
          <a:noFill/>
          <a:ln cap="flat" cmpd="sng" w="19050">
            <a:solidFill>
              <a:schemeClr val="dk1"/>
            </a:solidFill>
            <a:prstDash val="solid"/>
            <a:round/>
            <a:headEnd len="sm" w="sm" type="none"/>
            <a:tailEnd len="lg" w="lg" type="triangle"/>
          </a:ln>
        </p:spPr>
      </p:cxnSp>
      <p:sp>
        <p:nvSpPr>
          <p:cNvPr id="410" name="Google Shape;410;p30"/>
          <p:cNvSpPr/>
          <p:nvPr/>
        </p:nvSpPr>
        <p:spPr>
          <a:xfrm>
            <a:off x="3733536" y="5229088"/>
            <a:ext cx="369811" cy="307736"/>
          </a:xfrm>
          <a:prstGeom prst="ellipse">
            <a:avLst/>
          </a:prstGeom>
          <a:noFill/>
          <a:ln cap="flat" cmpd="sng" w="19050">
            <a:solidFill>
              <a:srgbClr val="00AD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11" name="Google Shape;411;p30"/>
          <p:cNvSpPr/>
          <p:nvPr/>
        </p:nvSpPr>
        <p:spPr>
          <a:xfrm>
            <a:off x="2073315" y="5670192"/>
            <a:ext cx="3635050"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Arial"/>
                <a:ea typeface="Arial"/>
                <a:cs typeface="Arial"/>
                <a:sym typeface="Arial"/>
              </a:rPr>
              <a:t>見込み顧客/エビデンス/顧客フィードバック</a:t>
            </a:r>
            <a:endParaRPr b="1" i="0" sz="1400" u="none" cap="none" strike="noStrike">
              <a:solidFill>
                <a:srgbClr val="000000"/>
              </a:solidFill>
              <a:latin typeface="Arial"/>
              <a:ea typeface="Arial"/>
              <a:cs typeface="Arial"/>
              <a:sym typeface="Arial"/>
            </a:endParaRPr>
          </a:p>
        </p:txBody>
      </p:sp>
      <p:cxnSp>
        <p:nvCxnSpPr>
          <p:cNvPr id="412" name="Google Shape;412;p30"/>
          <p:cNvCxnSpPr/>
          <p:nvPr/>
        </p:nvCxnSpPr>
        <p:spPr>
          <a:xfrm>
            <a:off x="2982868" y="4917078"/>
            <a:ext cx="1815942" cy="0"/>
          </a:xfrm>
          <a:prstGeom prst="straightConnector1">
            <a:avLst/>
          </a:prstGeom>
          <a:noFill/>
          <a:ln cap="flat" cmpd="sng" w="19050">
            <a:solidFill>
              <a:schemeClr val="dk1"/>
            </a:solidFill>
            <a:prstDash val="solid"/>
            <a:round/>
            <a:headEnd len="sm" w="sm" type="none"/>
            <a:tailEnd len="lg" w="lg" type="triangle"/>
          </a:ln>
        </p:spPr>
      </p:cxnSp>
      <p:pic>
        <p:nvPicPr>
          <p:cNvPr descr="元" id="413" name="Google Shape;413;p30"/>
          <p:cNvPicPr preferRelativeResize="0"/>
          <p:nvPr/>
        </p:nvPicPr>
        <p:blipFill rotWithShape="1">
          <a:blip r:embed="rId3">
            <a:alphaModFix/>
          </a:blip>
          <a:srcRect b="0" l="0" r="0" t="0"/>
          <a:stretch/>
        </p:blipFill>
        <p:spPr>
          <a:xfrm>
            <a:off x="3616001" y="4498697"/>
            <a:ext cx="499203" cy="351697"/>
          </a:xfrm>
          <a:prstGeom prst="rect">
            <a:avLst/>
          </a:prstGeom>
          <a:noFill/>
          <a:ln>
            <a:noFill/>
          </a:ln>
        </p:spPr>
      </p:pic>
      <p:pic>
        <p:nvPicPr>
          <p:cNvPr descr="ユーザー" id="414" name="Google Shape;414;p30"/>
          <p:cNvPicPr preferRelativeResize="0"/>
          <p:nvPr/>
        </p:nvPicPr>
        <p:blipFill rotWithShape="1">
          <a:blip r:embed="rId4">
            <a:alphaModFix/>
          </a:blip>
          <a:srcRect b="0" l="0" r="0" t="0"/>
          <a:stretch/>
        </p:blipFill>
        <p:spPr>
          <a:xfrm>
            <a:off x="9450516" y="1374828"/>
            <a:ext cx="1688103" cy="1404746"/>
          </a:xfrm>
          <a:prstGeom prst="rect">
            <a:avLst/>
          </a:prstGeom>
          <a:noFill/>
          <a:ln>
            <a:noFill/>
          </a:ln>
        </p:spPr>
      </p:pic>
      <p:sp>
        <p:nvSpPr>
          <p:cNvPr id="415" name="Google Shape;415;p30"/>
          <p:cNvSpPr/>
          <p:nvPr/>
        </p:nvSpPr>
        <p:spPr>
          <a:xfrm>
            <a:off x="8991876" y="2655702"/>
            <a:ext cx="2605384"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Arial"/>
                <a:ea typeface="Arial"/>
                <a:cs typeface="Arial"/>
                <a:sym typeface="Arial"/>
              </a:rPr>
              <a:t>個人アスリート</a:t>
            </a:r>
            <a:endParaRPr b="1" i="0" sz="1400" u="none" cap="none" strike="noStrike">
              <a:solidFill>
                <a:srgbClr val="000000"/>
              </a:solidFill>
              <a:latin typeface="Arial"/>
              <a:ea typeface="Arial"/>
              <a:cs typeface="Arial"/>
              <a:sym typeface="Arial"/>
            </a:endParaRPr>
          </a:p>
        </p:txBody>
      </p:sp>
      <p:sp>
        <p:nvSpPr>
          <p:cNvPr id="416" name="Google Shape;416;p30"/>
          <p:cNvSpPr/>
          <p:nvPr/>
        </p:nvSpPr>
        <p:spPr>
          <a:xfrm>
            <a:off x="6854790" y="1342340"/>
            <a:ext cx="3075917"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Arial"/>
                <a:ea typeface="Arial"/>
                <a:cs typeface="Arial"/>
                <a:sym typeface="Arial"/>
              </a:rPr>
              <a:t>測定、改善</a:t>
            </a:r>
            <a:endParaRPr b="1" i="0" sz="1400" u="none" cap="none" strike="noStrike">
              <a:solidFill>
                <a:srgbClr val="000000"/>
              </a:solidFill>
              <a:latin typeface="Arial"/>
              <a:ea typeface="Arial"/>
              <a:cs typeface="Arial"/>
              <a:sym typeface="Arial"/>
            </a:endParaRPr>
          </a:p>
        </p:txBody>
      </p:sp>
      <p:sp>
        <p:nvSpPr>
          <p:cNvPr id="417" name="Google Shape;417;p30"/>
          <p:cNvSpPr/>
          <p:nvPr/>
        </p:nvSpPr>
        <p:spPr>
          <a:xfrm>
            <a:off x="8077641" y="1819796"/>
            <a:ext cx="474221" cy="334097"/>
          </a:xfrm>
          <a:prstGeom prst="ellipse">
            <a:avLst/>
          </a:prstGeom>
          <a:noFill/>
          <a:ln cap="flat" cmpd="sng" w="19050">
            <a:solidFill>
              <a:srgbClr val="00AD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descr="元" id="418" name="Google Shape;418;p30"/>
          <p:cNvPicPr preferRelativeResize="0"/>
          <p:nvPr/>
        </p:nvPicPr>
        <p:blipFill rotWithShape="1">
          <a:blip r:embed="rId3">
            <a:alphaModFix/>
          </a:blip>
          <a:srcRect b="0" l="0" r="0" t="0"/>
          <a:stretch/>
        </p:blipFill>
        <p:spPr>
          <a:xfrm>
            <a:off x="8043770" y="2529623"/>
            <a:ext cx="541965" cy="381824"/>
          </a:xfrm>
          <a:prstGeom prst="rect">
            <a:avLst/>
          </a:prstGeom>
          <a:noFill/>
          <a:ln>
            <a:noFill/>
          </a:ln>
        </p:spPr>
      </p:pic>
      <p:cxnSp>
        <p:nvCxnSpPr>
          <p:cNvPr id="419" name="Google Shape;419;p30"/>
          <p:cNvCxnSpPr/>
          <p:nvPr/>
        </p:nvCxnSpPr>
        <p:spPr>
          <a:xfrm>
            <a:off x="7344211" y="2286621"/>
            <a:ext cx="2144904" cy="0"/>
          </a:xfrm>
          <a:prstGeom prst="straightConnector1">
            <a:avLst/>
          </a:prstGeom>
          <a:noFill/>
          <a:ln cap="flat" cmpd="sng" w="19050">
            <a:solidFill>
              <a:schemeClr val="dk1"/>
            </a:solidFill>
            <a:prstDash val="solid"/>
            <a:round/>
            <a:headEnd len="sm" w="sm" type="none"/>
            <a:tailEnd len="lg" w="lg" type="triangle"/>
          </a:ln>
        </p:spPr>
      </p:cxnSp>
      <p:cxnSp>
        <p:nvCxnSpPr>
          <p:cNvPr id="420" name="Google Shape;420;p30"/>
          <p:cNvCxnSpPr/>
          <p:nvPr/>
        </p:nvCxnSpPr>
        <p:spPr>
          <a:xfrm rot="10800000">
            <a:off x="7344211" y="2407010"/>
            <a:ext cx="2144904" cy="0"/>
          </a:xfrm>
          <a:prstGeom prst="straightConnector1">
            <a:avLst/>
          </a:prstGeom>
          <a:noFill/>
          <a:ln cap="flat" cmpd="sng" w="19050">
            <a:solidFill>
              <a:schemeClr val="dk1"/>
            </a:solidFill>
            <a:prstDash val="solid"/>
            <a:round/>
            <a:headEnd len="sm" w="sm" type="none"/>
            <a:tailEnd len="lg" w="lg" type="triangle"/>
          </a:ln>
        </p:spPr>
      </p:cxnSp>
      <p:sp>
        <p:nvSpPr>
          <p:cNvPr id="421" name="Google Shape;421;p30"/>
          <p:cNvSpPr/>
          <p:nvPr/>
        </p:nvSpPr>
        <p:spPr>
          <a:xfrm>
            <a:off x="7392770" y="2911447"/>
            <a:ext cx="2057746"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Arial"/>
                <a:ea typeface="Arial"/>
                <a:cs typeface="Arial"/>
                <a:sym typeface="Arial"/>
              </a:rPr>
              <a:t>12,000円</a:t>
            </a:r>
            <a:endParaRPr b="1" i="0" sz="1400" u="none" cap="none" strike="noStrike">
              <a:solidFill>
                <a:srgbClr val="000000"/>
              </a:solidFill>
              <a:latin typeface="Arial"/>
              <a:ea typeface="Arial"/>
              <a:cs typeface="Arial"/>
              <a:sym typeface="Arial"/>
            </a:endParaRPr>
          </a:p>
        </p:txBody>
      </p:sp>
      <p:pic>
        <p:nvPicPr>
          <p:cNvPr descr="校舎 単色塗りつぶし" id="422" name="Google Shape;422;p30"/>
          <p:cNvPicPr preferRelativeResize="0"/>
          <p:nvPr/>
        </p:nvPicPr>
        <p:blipFill rotWithShape="1">
          <a:blip r:embed="rId5">
            <a:alphaModFix/>
          </a:blip>
          <a:srcRect b="0" l="0" r="0" t="0"/>
          <a:stretch/>
        </p:blipFill>
        <p:spPr>
          <a:xfrm>
            <a:off x="9772281" y="3841909"/>
            <a:ext cx="1421914" cy="1421914"/>
          </a:xfrm>
          <a:prstGeom prst="rect">
            <a:avLst/>
          </a:prstGeom>
          <a:noFill/>
          <a:ln>
            <a:noFill/>
          </a:ln>
        </p:spPr>
      </p:pic>
      <p:sp>
        <p:nvSpPr>
          <p:cNvPr id="423" name="Google Shape;423;p30"/>
          <p:cNvSpPr txBox="1"/>
          <p:nvPr/>
        </p:nvSpPr>
        <p:spPr>
          <a:xfrm>
            <a:off x="450626" y="379208"/>
            <a:ext cx="11253694" cy="89117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ja-JP" sz="2400" u="none" cap="none" strike="noStrike">
                <a:solidFill>
                  <a:srgbClr val="0E0E3A"/>
                </a:solidFill>
                <a:latin typeface="Arial"/>
                <a:ea typeface="Arial"/>
                <a:cs typeface="Arial"/>
                <a:sym typeface="Arial"/>
              </a:rPr>
              <a:t>原価ほぼゼロで三者の課題を一つのフィールドで同時に解決する「三方良しモデル」</a:t>
            </a:r>
            <a:endParaRPr b="1" i="0" sz="2400" u="none" cap="none" strike="noStrike">
              <a:solidFill>
                <a:srgbClr val="0E0E3A"/>
              </a:solidFill>
              <a:latin typeface="Arial"/>
              <a:ea typeface="Arial"/>
              <a:cs typeface="Arial"/>
              <a:sym typeface="Arial"/>
            </a:endParaRPr>
          </a:p>
          <a:p>
            <a:pPr indent="0" lvl="0" marL="0" marR="0" rtl="0" algn="l">
              <a:lnSpc>
                <a:spcPct val="100000"/>
              </a:lnSpc>
              <a:spcBef>
                <a:spcPts val="0"/>
              </a:spcBef>
              <a:spcAft>
                <a:spcPts val="0"/>
              </a:spcAft>
              <a:buNone/>
            </a:pPr>
            <a:r>
              <a:rPr b="1" i="0" lang="ja-JP" sz="2400" u="none" cap="none" strike="noStrike">
                <a:solidFill>
                  <a:srgbClr val="0E0E3A"/>
                </a:solidFill>
                <a:latin typeface="Arial"/>
                <a:ea typeface="Arial"/>
                <a:cs typeface="Arial"/>
                <a:sym typeface="Arial"/>
              </a:rPr>
              <a:t>施設：自社資産（追加投資ほぼゼロ）、機器：企業から無償提供（広告・実証価値）</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1_make.believe Slide Master">
  <a:themeElements>
    <a:clrScheme name="9_make.believe Slide Master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3_make.believe Slide Master">
  <a:themeElements>
    <a:clrScheme name="9_make.believe Slide Master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2_make.believe Slide Master">
  <a:themeElements>
    <a:clrScheme name="9_make.believe Slide Master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4_Office テーマ">
  <a:themeElements>
    <a:clrScheme name="ユーザー定義 1">
      <a:dk1>
        <a:srgbClr val="4D4D4D"/>
      </a:dk1>
      <a:lt1>
        <a:srgbClr val="FFFFFF"/>
      </a:lt1>
      <a:dk2>
        <a:srgbClr val="28889C"/>
      </a:dk2>
      <a:lt2>
        <a:srgbClr val="E7E6E6"/>
      </a:lt2>
      <a:accent1>
        <a:srgbClr val="425563"/>
      </a:accent1>
      <a:accent2>
        <a:srgbClr val="C85A8C"/>
      </a:accent2>
      <a:accent3>
        <a:srgbClr val="CE0106"/>
      </a:accent3>
      <a:accent4>
        <a:srgbClr val="EBC83C"/>
      </a:accent4>
      <a:accent5>
        <a:srgbClr val="00A08C"/>
      </a:accent5>
      <a:accent6>
        <a:srgbClr val="3B5998"/>
      </a:accent6>
      <a:hlink>
        <a:srgbClr val="1DA1F2"/>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2014-04-26T10:28:42Z</dcterms:created>
  <dc:creator>Nakamura, Ryota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0x010100FB2ACBE2609BE84D9D3DA360ECFBFEA7</vt:lpwstr>
  </property>
  <property fmtid="{D5CDD505-2E9C-101B-9397-08002B2CF9AE}" pid="3" name="MSIP_Label_9754d1b7-26b4-4e55-b8aa-f5ba625f3742_Enabled">
    <vt:lpwstr>true</vt:lpwstr>
  </property>
  <property fmtid="{D5CDD505-2E9C-101B-9397-08002B2CF9AE}" pid="4" name="MSIP_Label_9754d1b7-26b4-4e55-b8aa-f5ba625f3742_SetDate">
    <vt:lpwstr>2023-06-28T16:46:43Z</vt:lpwstr>
  </property>
  <property fmtid="{D5CDD505-2E9C-101B-9397-08002B2CF9AE}" pid="5" name="MSIP_Label_9754d1b7-26b4-4e55-b8aa-f5ba625f3742_Method">
    <vt:lpwstr>Privileged</vt:lpwstr>
  </property>
  <property fmtid="{D5CDD505-2E9C-101B-9397-08002B2CF9AE}" pid="6" name="MSIP_Label_9754d1b7-26b4-4e55-b8aa-f5ba625f3742_Name">
    <vt:lpwstr>9754d1b7-26b4-4e55-b8aa-f5ba625f3742</vt:lpwstr>
  </property>
  <property fmtid="{D5CDD505-2E9C-101B-9397-08002B2CF9AE}" pid="7" name="MSIP_Label_9754d1b7-26b4-4e55-b8aa-f5ba625f3742_SiteId">
    <vt:lpwstr>66c65d8a-9158-4521-a2d8-664963db48e4</vt:lpwstr>
  </property>
  <property fmtid="{D5CDD505-2E9C-101B-9397-08002B2CF9AE}" pid="8" name="MSIP_Label_9754d1b7-26b4-4e55-b8aa-f5ba625f3742_ActionId">
    <vt:lpwstr>56fd7eab-0eea-4ca7-8e0f-ea3ff8010791</vt:lpwstr>
  </property>
  <property fmtid="{D5CDD505-2E9C-101B-9397-08002B2CF9AE}" pid="9" name="MSIP_Label_9754d1b7-26b4-4e55-b8aa-f5ba625f3742_ContentBits">
    <vt:lpwstr>0</vt:lpwstr>
  </property>
  <property fmtid="{D5CDD505-2E9C-101B-9397-08002B2CF9AE}" pid="10" name="MediaServiceImageTags">
    <vt:lpwstr/>
  </property>
</Properties>
</file>